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diagrams/drawing1.xml" ContentType="application/vnd.ms-office.drawingml.diagramDrawing+xml"/>
  <Override PartName="/ppt/diagrams/drawing2.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colors1.xml" ContentType="application/vnd.openxmlformats-officedocument.drawingml.diagramColors+xml"/>
  <Override PartName="/ppt/theme/themeOverride1.xml" ContentType="application/vnd.openxmlformats-officedocument.themeOverride+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1"/>
  </p:notesMasterIdLst>
  <p:sldIdLst>
    <p:sldId id="256" r:id="rId2"/>
    <p:sldId id="293" r:id="rId3"/>
    <p:sldId id="337" r:id="rId4"/>
    <p:sldId id="338" r:id="rId5"/>
    <p:sldId id="357" r:id="rId6"/>
    <p:sldId id="354" r:id="rId7"/>
    <p:sldId id="340" r:id="rId8"/>
    <p:sldId id="341" r:id="rId9"/>
    <p:sldId id="359" r:id="rId10"/>
    <p:sldId id="360" r:id="rId11"/>
    <p:sldId id="344" r:id="rId12"/>
    <p:sldId id="361" r:id="rId13"/>
    <p:sldId id="362" r:id="rId14"/>
    <p:sldId id="346" r:id="rId15"/>
    <p:sldId id="363" r:id="rId16"/>
    <p:sldId id="364" r:id="rId17"/>
    <p:sldId id="365" r:id="rId18"/>
    <p:sldId id="366" r:id="rId19"/>
    <p:sldId id="355" r:id="rId20"/>
    <p:sldId id="257" r:id="rId21"/>
    <p:sldId id="258" r:id="rId22"/>
    <p:sldId id="260" r:id="rId23"/>
    <p:sldId id="367" r:id="rId24"/>
    <p:sldId id="264" r:id="rId25"/>
    <p:sldId id="265" r:id="rId26"/>
    <p:sldId id="331" r:id="rId27"/>
    <p:sldId id="324" r:id="rId28"/>
    <p:sldId id="325" r:id="rId29"/>
    <p:sldId id="326" r:id="rId30"/>
    <p:sldId id="327" r:id="rId31"/>
    <p:sldId id="328" r:id="rId32"/>
    <p:sldId id="329" r:id="rId33"/>
    <p:sldId id="330" r:id="rId34"/>
    <p:sldId id="294" r:id="rId35"/>
    <p:sldId id="295" r:id="rId36"/>
    <p:sldId id="304" r:id="rId37"/>
    <p:sldId id="271" r:id="rId38"/>
    <p:sldId id="273" r:id="rId39"/>
    <p:sldId id="274" r:id="rId40"/>
    <p:sldId id="276" r:id="rId41"/>
    <p:sldId id="275" r:id="rId42"/>
    <p:sldId id="314" r:id="rId43"/>
    <p:sldId id="262" r:id="rId44"/>
    <p:sldId id="306" r:id="rId45"/>
    <p:sldId id="368" r:id="rId46"/>
    <p:sldId id="298" r:id="rId47"/>
    <p:sldId id="279" r:id="rId48"/>
    <p:sldId id="280" r:id="rId49"/>
    <p:sldId id="371" r:id="rId50"/>
    <p:sldId id="281" r:id="rId51"/>
    <p:sldId id="287" r:id="rId52"/>
    <p:sldId id="315" r:id="rId53"/>
    <p:sldId id="316" r:id="rId54"/>
    <p:sldId id="317" r:id="rId55"/>
    <p:sldId id="369" r:id="rId56"/>
    <p:sldId id="376" r:id="rId57"/>
    <p:sldId id="288" r:id="rId58"/>
    <p:sldId id="334" r:id="rId59"/>
    <p:sldId id="318" r:id="rId60"/>
    <p:sldId id="335" r:id="rId61"/>
    <p:sldId id="319" r:id="rId62"/>
    <p:sldId id="285" r:id="rId63"/>
    <p:sldId id="321" r:id="rId64"/>
    <p:sldId id="322" r:id="rId65"/>
    <p:sldId id="370" r:id="rId66"/>
    <p:sldId id="291" r:id="rId67"/>
    <p:sldId id="323" r:id="rId68"/>
    <p:sldId id="372" r:id="rId69"/>
    <p:sldId id="374" r:id="rId70"/>
  </p:sldIdLst>
  <p:sldSz cx="9144000" cy="6858000" type="screen4x3"/>
  <p:notesSz cx="6797675" cy="992822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98E"/>
    <a:srgbClr val="96328F"/>
    <a:srgbClr val="93357A"/>
    <a:srgbClr val="9038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532" autoAdjust="0"/>
  </p:normalViewPr>
  <p:slideViewPr>
    <p:cSldViewPr>
      <p:cViewPr>
        <p:scale>
          <a:sx n="75" d="100"/>
          <a:sy n="75" d="100"/>
        </p:scale>
        <p:origin x="-1938"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76579-AF21-4B4D-A190-C52BAECA80D5}" type="doc">
      <dgm:prSet loTypeId="urn:microsoft.com/office/officeart/2005/8/layout/StepDownProcess" loCatId="process" qsTypeId="urn:microsoft.com/office/officeart/2005/8/quickstyle/3d3" qsCatId="3D" csTypeId="urn:microsoft.com/office/officeart/2005/8/colors/accent1_2" csCatId="accent1" phldr="1"/>
      <dgm:spPr/>
      <dgm:t>
        <a:bodyPr/>
        <a:lstStyle/>
        <a:p>
          <a:endParaRPr lang="es-CO"/>
        </a:p>
      </dgm:t>
    </dgm:pt>
    <dgm:pt modelId="{34B6F0D4-ABB1-4CE3-8C7C-EB4FECA434AB}">
      <dgm:prSet phldrT="[Texto]"/>
      <dgm:spPr/>
      <dgm:t>
        <a:bodyPr/>
        <a:lstStyle/>
        <a:p>
          <a:r>
            <a:rPr lang="es-CO" dirty="0" smtClean="0"/>
            <a:t>Misión </a:t>
          </a:r>
          <a:endParaRPr lang="es-CO" dirty="0"/>
        </a:p>
      </dgm:t>
    </dgm:pt>
    <dgm:pt modelId="{39F91276-66DB-49CF-A9BA-396B7CEFF499}" type="parTrans" cxnId="{E9977407-190F-40FE-AC9A-40ED1F2DC618}">
      <dgm:prSet/>
      <dgm:spPr/>
      <dgm:t>
        <a:bodyPr/>
        <a:lstStyle/>
        <a:p>
          <a:endParaRPr lang="es-CO"/>
        </a:p>
      </dgm:t>
    </dgm:pt>
    <dgm:pt modelId="{2F1C0432-6E34-41C3-8CAF-CB26DD232AB1}" type="sibTrans" cxnId="{E9977407-190F-40FE-AC9A-40ED1F2DC618}">
      <dgm:prSet/>
      <dgm:spPr/>
      <dgm:t>
        <a:bodyPr/>
        <a:lstStyle/>
        <a:p>
          <a:endParaRPr lang="es-CO"/>
        </a:p>
      </dgm:t>
    </dgm:pt>
    <dgm:pt modelId="{AA33C2CD-9E1A-40CA-AC4D-F2F0D9F9D29B}">
      <dgm:prSet phldrT="[Texto]" custT="1"/>
      <dgm:spPr/>
      <dgm:t>
        <a:bodyPr/>
        <a:lstStyle/>
        <a:p>
          <a:pPr algn="just"/>
          <a:r>
            <a:rPr lang="es-CO" sz="900" dirty="0" smtClean="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El Ministerio de Vivienda, Ciudad y Territorio contribuye a mejorar la calidad de vida de la ciudadanía, promoviendo el desarrollo territorial y urbano planificado del país y disminuyendo el déficit en vivienda urbana, agua potable y saneamiento básico, mediante la financiación, y el desarrollo de la política pública, programas y proyectos correspondientes, con servicios de calidad y recurso humano comprometido. </a:t>
          </a:r>
          <a:endParaRPr lang="es-CO" sz="1000" dirty="0"/>
        </a:p>
      </dgm:t>
    </dgm:pt>
    <dgm:pt modelId="{0EA8FB27-2906-416E-8688-01457A3C450F}" type="parTrans" cxnId="{E00894BD-F756-4DE1-B3E1-6511C8A2F1D8}">
      <dgm:prSet/>
      <dgm:spPr/>
      <dgm:t>
        <a:bodyPr/>
        <a:lstStyle/>
        <a:p>
          <a:endParaRPr lang="es-CO"/>
        </a:p>
      </dgm:t>
    </dgm:pt>
    <dgm:pt modelId="{7355522E-6914-472F-96B5-4FD1080E1F97}" type="sibTrans" cxnId="{E00894BD-F756-4DE1-B3E1-6511C8A2F1D8}">
      <dgm:prSet/>
      <dgm:spPr/>
      <dgm:t>
        <a:bodyPr/>
        <a:lstStyle/>
        <a:p>
          <a:endParaRPr lang="es-CO"/>
        </a:p>
      </dgm:t>
    </dgm:pt>
    <dgm:pt modelId="{44F58C5C-F108-4048-9634-BF93E42E6550}">
      <dgm:prSet phldrT="[Texto]"/>
      <dgm:spPr/>
      <dgm:t>
        <a:bodyPr/>
        <a:lstStyle/>
        <a:p>
          <a:r>
            <a:rPr lang="es-CO" dirty="0" smtClean="0"/>
            <a:t>Visión </a:t>
          </a:r>
          <a:endParaRPr lang="es-CO" dirty="0"/>
        </a:p>
      </dgm:t>
    </dgm:pt>
    <dgm:pt modelId="{BE1F2E5B-3EBD-4AAF-A9C7-8BF093858A11}" type="parTrans" cxnId="{6C818296-81FC-45A6-8ADD-01E62D8DC384}">
      <dgm:prSet/>
      <dgm:spPr/>
      <dgm:t>
        <a:bodyPr/>
        <a:lstStyle/>
        <a:p>
          <a:endParaRPr lang="es-CO"/>
        </a:p>
      </dgm:t>
    </dgm:pt>
    <dgm:pt modelId="{ED5B1955-B373-48AF-887F-9C6F02068567}" type="sibTrans" cxnId="{6C818296-81FC-45A6-8ADD-01E62D8DC384}">
      <dgm:prSet/>
      <dgm:spPr/>
      <dgm:t>
        <a:bodyPr/>
        <a:lstStyle/>
        <a:p>
          <a:endParaRPr lang="es-CO"/>
        </a:p>
      </dgm:t>
    </dgm:pt>
    <dgm:pt modelId="{B088B255-3BD2-4A3C-BB67-8AC4259DA3CE}">
      <dgm:prSet phldrT="[Texto]" custT="1"/>
      <dgm:spPr/>
      <dgm:t>
        <a:bodyPr/>
        <a:lstStyle/>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dgm:t>
    </dgm:pt>
    <dgm:pt modelId="{3D5B319D-AA4F-42D2-96EB-A43044269CD8}" type="parTrans" cxnId="{9284F2BA-D611-4094-A053-D4497E54C5B8}">
      <dgm:prSet/>
      <dgm:spPr/>
      <dgm:t>
        <a:bodyPr/>
        <a:lstStyle/>
        <a:p>
          <a:endParaRPr lang="es-CO"/>
        </a:p>
      </dgm:t>
    </dgm:pt>
    <dgm:pt modelId="{6EBCF089-03DA-4E47-AE37-61052AB93477}" type="sibTrans" cxnId="{9284F2BA-D611-4094-A053-D4497E54C5B8}">
      <dgm:prSet/>
      <dgm:spPr/>
      <dgm:t>
        <a:bodyPr/>
        <a:lstStyle/>
        <a:p>
          <a:endParaRPr lang="es-CO"/>
        </a:p>
      </dgm:t>
    </dgm:pt>
    <dgm:pt modelId="{DE3D77EF-4281-4AC4-B394-F2781571DC0D}">
      <dgm:prSet custT="1"/>
      <dgm:spPr/>
      <dgm:t>
        <a:body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 En el año 2021, el Ministerio de Vivienda, Ciudad y Territorio habrá logrado disminuir el déficit de vivienda urbana del país y mejorar la cobertura de los servicios de Agua Potable y Saneamiento Básico urbano y rural, contribuyendo al mejoramiento de la calidad de vida de los colombianos y consolidando un mejor sistema de Ciudades amables y productivas, a través de políticas, programas y proyectos participativos y de Entidades modernas. </a:t>
          </a:r>
          <a:endParaRPr lang="es-CO" sz="1000" b="1" dirty="0">
            <a:latin typeface="Verdana" panose="020B0604030504040204" pitchFamily="34" charset="0"/>
            <a:ea typeface="Verdana" panose="020B0604030504040204" pitchFamily="34" charset="0"/>
            <a:cs typeface="Verdana" panose="020B0604030504040204" pitchFamily="34" charset="0"/>
          </a:endParaRPr>
        </a:p>
      </dgm:t>
    </dgm:pt>
    <dgm:pt modelId="{0FD4FC3A-FE31-4487-B0CE-C90406BBEFAD}" type="parTrans" cxnId="{7347A3D8-E65B-4132-82C3-9A34964E277F}">
      <dgm:prSet/>
      <dgm:spPr/>
      <dgm:t>
        <a:bodyPr/>
        <a:lstStyle/>
        <a:p>
          <a:endParaRPr lang="es-CO"/>
        </a:p>
      </dgm:t>
    </dgm:pt>
    <dgm:pt modelId="{7D557FD4-0255-4430-8654-DDF253A648A2}" type="sibTrans" cxnId="{7347A3D8-E65B-4132-82C3-9A34964E277F}">
      <dgm:prSet/>
      <dgm:spPr/>
      <dgm:t>
        <a:bodyPr/>
        <a:lstStyle/>
        <a:p>
          <a:endParaRPr lang="es-CO"/>
        </a:p>
      </dgm:t>
    </dgm:pt>
    <dgm:pt modelId="{25E310E6-E9D1-41EE-ADA0-7EEDF6863BAB}">
      <dgm:prSet phldrT="[Texto]" custT="1"/>
      <dgm:spPr/>
      <dgm:t>
        <a:bodyPr/>
        <a:lstStyle/>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dgm:t>
    </dgm:pt>
    <dgm:pt modelId="{B332BE6E-2E41-44CF-BF93-9EFC819AE9ED}" type="parTrans" cxnId="{D80BAFEF-4DFC-4F67-A445-1DB8E66244C6}">
      <dgm:prSet/>
      <dgm:spPr/>
      <dgm:t>
        <a:bodyPr/>
        <a:lstStyle/>
        <a:p>
          <a:endParaRPr lang="es-CO"/>
        </a:p>
      </dgm:t>
    </dgm:pt>
    <dgm:pt modelId="{16361235-E5AB-447C-8523-DAECD97E8968}" type="sibTrans" cxnId="{D80BAFEF-4DFC-4F67-A445-1DB8E66244C6}">
      <dgm:prSet/>
      <dgm:spPr/>
      <dgm:t>
        <a:bodyPr/>
        <a:lstStyle/>
        <a:p>
          <a:endParaRPr lang="es-CO"/>
        </a:p>
      </dgm:t>
    </dgm:pt>
    <dgm:pt modelId="{E25F1E83-FE82-4823-A17E-B30A31E90910}" type="pres">
      <dgm:prSet presAssocID="{7EB76579-AF21-4B4D-A190-C52BAECA80D5}" presName="rootnode" presStyleCnt="0">
        <dgm:presLayoutVars>
          <dgm:chMax/>
          <dgm:chPref/>
          <dgm:dir/>
          <dgm:animLvl val="lvl"/>
        </dgm:presLayoutVars>
      </dgm:prSet>
      <dgm:spPr/>
      <dgm:t>
        <a:bodyPr/>
        <a:lstStyle/>
        <a:p>
          <a:endParaRPr lang="es-CO"/>
        </a:p>
      </dgm:t>
    </dgm:pt>
    <dgm:pt modelId="{35C8A548-8D2B-4247-AD20-C95478A93A99}" type="pres">
      <dgm:prSet presAssocID="{34B6F0D4-ABB1-4CE3-8C7C-EB4FECA434AB}" presName="composite" presStyleCnt="0"/>
      <dgm:spPr/>
    </dgm:pt>
    <dgm:pt modelId="{D448A23A-81BC-456F-8954-E87EFDADD16A}" type="pres">
      <dgm:prSet presAssocID="{34B6F0D4-ABB1-4CE3-8C7C-EB4FECA434AB}" presName="bentUpArrow1" presStyleLbl="alignImgPlace1" presStyleIdx="0" presStyleCnt="1" custScaleY="361282" custLinFactNeighborX="-8868" custLinFactNeighborY="-34749"/>
      <dgm:spPr/>
    </dgm:pt>
    <dgm:pt modelId="{B6E24496-34A9-4C62-A47D-C69EF33B3EA7}" type="pres">
      <dgm:prSet presAssocID="{34B6F0D4-ABB1-4CE3-8C7C-EB4FECA434AB}" presName="ParentText" presStyleLbl="node1" presStyleIdx="0" presStyleCnt="2" custLinFactNeighborX="-11770" custLinFactNeighborY="-85309">
        <dgm:presLayoutVars>
          <dgm:chMax val="1"/>
          <dgm:chPref val="1"/>
          <dgm:bulletEnabled val="1"/>
        </dgm:presLayoutVars>
      </dgm:prSet>
      <dgm:spPr/>
      <dgm:t>
        <a:bodyPr/>
        <a:lstStyle/>
        <a:p>
          <a:endParaRPr lang="es-CO"/>
        </a:p>
      </dgm:t>
    </dgm:pt>
    <dgm:pt modelId="{949497E5-39D4-4D4A-87A7-86CAE5FA877A}" type="pres">
      <dgm:prSet presAssocID="{34B6F0D4-ABB1-4CE3-8C7C-EB4FECA434AB}" presName="ChildText" presStyleLbl="revTx" presStyleIdx="0" presStyleCnt="2" custScaleX="310382" custLinFactX="18048" custLinFactNeighborX="100000" custLinFactNeighborY="-38684">
        <dgm:presLayoutVars>
          <dgm:chMax val="0"/>
          <dgm:chPref val="0"/>
          <dgm:bulletEnabled val="1"/>
        </dgm:presLayoutVars>
      </dgm:prSet>
      <dgm:spPr/>
      <dgm:t>
        <a:bodyPr/>
        <a:lstStyle/>
        <a:p>
          <a:endParaRPr lang="es-CO"/>
        </a:p>
      </dgm:t>
    </dgm:pt>
    <dgm:pt modelId="{B4176B4E-2040-44F6-BB84-272BBD457AD5}" type="pres">
      <dgm:prSet presAssocID="{2F1C0432-6E34-41C3-8CAF-CB26DD232AB1}" presName="sibTrans" presStyleCnt="0"/>
      <dgm:spPr/>
    </dgm:pt>
    <dgm:pt modelId="{8C912B56-E07A-4B48-B5F8-94D312F9AD2D}" type="pres">
      <dgm:prSet presAssocID="{44F58C5C-F108-4048-9634-BF93E42E6550}" presName="composite" presStyleCnt="0"/>
      <dgm:spPr/>
    </dgm:pt>
    <dgm:pt modelId="{E654DF9D-D958-483F-A244-66AA5E878776}" type="pres">
      <dgm:prSet presAssocID="{44F58C5C-F108-4048-9634-BF93E42E6550}" presName="ParentText" presStyleLbl="node1" presStyleIdx="1" presStyleCnt="2" custLinFactNeighborX="-50213" custLinFactNeighborY="-18533">
        <dgm:presLayoutVars>
          <dgm:chMax val="1"/>
          <dgm:chPref val="1"/>
          <dgm:bulletEnabled val="1"/>
        </dgm:presLayoutVars>
      </dgm:prSet>
      <dgm:spPr/>
      <dgm:t>
        <a:bodyPr/>
        <a:lstStyle/>
        <a:p>
          <a:endParaRPr lang="es-CO"/>
        </a:p>
      </dgm:t>
    </dgm:pt>
    <dgm:pt modelId="{1023086D-0151-401D-96AC-D0FC86122A93}" type="pres">
      <dgm:prSet presAssocID="{44F58C5C-F108-4048-9634-BF93E42E6550}" presName="FinalChildText" presStyleLbl="revTx" presStyleIdx="1" presStyleCnt="2" custScaleX="237947" custLinFactNeighborX="-2008" custLinFactNeighborY="25761">
        <dgm:presLayoutVars>
          <dgm:chMax val="0"/>
          <dgm:chPref val="0"/>
          <dgm:bulletEnabled val="1"/>
        </dgm:presLayoutVars>
      </dgm:prSet>
      <dgm:spPr/>
      <dgm:t>
        <a:bodyPr/>
        <a:lstStyle/>
        <a:p>
          <a:endParaRPr lang="es-CO"/>
        </a:p>
      </dgm:t>
    </dgm:pt>
  </dgm:ptLst>
  <dgm:cxnLst>
    <dgm:cxn modelId="{2BBE371F-DFD1-45DC-909D-721227A0D112}" type="presOf" srcId="{44F58C5C-F108-4048-9634-BF93E42E6550}" destId="{E654DF9D-D958-483F-A244-66AA5E878776}" srcOrd="0" destOrd="0" presId="urn:microsoft.com/office/officeart/2005/8/layout/StepDownProcess"/>
    <dgm:cxn modelId="{E9977407-190F-40FE-AC9A-40ED1F2DC618}" srcId="{7EB76579-AF21-4B4D-A190-C52BAECA80D5}" destId="{34B6F0D4-ABB1-4CE3-8C7C-EB4FECA434AB}" srcOrd="0" destOrd="0" parTransId="{39F91276-66DB-49CF-A9BA-396B7CEFF499}" sibTransId="{2F1C0432-6E34-41C3-8CAF-CB26DD232AB1}"/>
    <dgm:cxn modelId="{9284F2BA-D611-4094-A053-D4497E54C5B8}" srcId="{44F58C5C-F108-4048-9634-BF93E42E6550}" destId="{B088B255-3BD2-4A3C-BB67-8AC4259DA3CE}" srcOrd="0" destOrd="0" parTransId="{3D5B319D-AA4F-42D2-96EB-A43044269CD8}" sibTransId="{6EBCF089-03DA-4E47-AE37-61052AB93477}"/>
    <dgm:cxn modelId="{B22E42ED-1C44-4243-88DB-3283B226B3A4}" type="presOf" srcId="{B088B255-3BD2-4A3C-BB67-8AC4259DA3CE}" destId="{1023086D-0151-401D-96AC-D0FC86122A93}" srcOrd="0" destOrd="0" presId="urn:microsoft.com/office/officeart/2005/8/layout/StepDownProcess"/>
    <dgm:cxn modelId="{2BA594E5-8995-47A9-807B-564C4D66DD77}" type="presOf" srcId="{34B6F0D4-ABB1-4CE3-8C7C-EB4FECA434AB}" destId="{B6E24496-34A9-4C62-A47D-C69EF33B3EA7}" srcOrd="0" destOrd="0" presId="urn:microsoft.com/office/officeart/2005/8/layout/StepDownProcess"/>
    <dgm:cxn modelId="{2C9E2EC3-7961-4D6D-8F5A-10340E6DEDE4}" type="presOf" srcId="{AA33C2CD-9E1A-40CA-AC4D-F2F0D9F9D29B}" destId="{949497E5-39D4-4D4A-87A7-86CAE5FA877A}" srcOrd="0" destOrd="0" presId="urn:microsoft.com/office/officeart/2005/8/layout/StepDownProcess"/>
    <dgm:cxn modelId="{E00894BD-F756-4DE1-B3E1-6511C8A2F1D8}" srcId="{34B6F0D4-ABB1-4CE3-8C7C-EB4FECA434AB}" destId="{AA33C2CD-9E1A-40CA-AC4D-F2F0D9F9D29B}" srcOrd="0" destOrd="0" parTransId="{0EA8FB27-2906-416E-8688-01457A3C450F}" sibTransId="{7355522E-6914-472F-96B5-4FD1080E1F97}"/>
    <dgm:cxn modelId="{6C818296-81FC-45A6-8ADD-01E62D8DC384}" srcId="{7EB76579-AF21-4B4D-A190-C52BAECA80D5}" destId="{44F58C5C-F108-4048-9634-BF93E42E6550}" srcOrd="1" destOrd="0" parTransId="{BE1F2E5B-3EBD-4AAF-A9C7-8BF093858A11}" sibTransId="{ED5B1955-B373-48AF-887F-9C6F02068567}"/>
    <dgm:cxn modelId="{8A162036-A392-4807-8C85-D8DBD15EE614}" type="presOf" srcId="{7EB76579-AF21-4B4D-A190-C52BAECA80D5}" destId="{E25F1E83-FE82-4823-A17E-B30A31E90910}" srcOrd="0" destOrd="0" presId="urn:microsoft.com/office/officeart/2005/8/layout/StepDownProcess"/>
    <dgm:cxn modelId="{D80BAFEF-4DFC-4F67-A445-1DB8E66244C6}" srcId="{44F58C5C-F108-4048-9634-BF93E42E6550}" destId="{25E310E6-E9D1-41EE-ADA0-7EEDF6863BAB}" srcOrd="2" destOrd="0" parTransId="{B332BE6E-2E41-44CF-BF93-9EFC819AE9ED}" sibTransId="{16361235-E5AB-447C-8523-DAECD97E8968}"/>
    <dgm:cxn modelId="{D5D3BD11-00EE-4549-B267-545EE8FAD8AE}" type="presOf" srcId="{25E310E6-E9D1-41EE-ADA0-7EEDF6863BAB}" destId="{1023086D-0151-401D-96AC-D0FC86122A93}" srcOrd="0" destOrd="2" presId="urn:microsoft.com/office/officeart/2005/8/layout/StepDownProcess"/>
    <dgm:cxn modelId="{7347A3D8-E65B-4132-82C3-9A34964E277F}" srcId="{44F58C5C-F108-4048-9634-BF93E42E6550}" destId="{DE3D77EF-4281-4AC4-B394-F2781571DC0D}" srcOrd="1" destOrd="0" parTransId="{0FD4FC3A-FE31-4487-B0CE-C90406BBEFAD}" sibTransId="{7D557FD4-0255-4430-8654-DDF253A648A2}"/>
    <dgm:cxn modelId="{F02FC348-273C-4B45-B9A7-82E7627AE642}" type="presOf" srcId="{DE3D77EF-4281-4AC4-B394-F2781571DC0D}" destId="{1023086D-0151-401D-96AC-D0FC86122A93}" srcOrd="0" destOrd="1" presId="urn:microsoft.com/office/officeart/2005/8/layout/StepDownProcess"/>
    <dgm:cxn modelId="{F7963B11-DAF8-43F0-9668-48B87A0B35A0}" type="presParOf" srcId="{E25F1E83-FE82-4823-A17E-B30A31E90910}" destId="{35C8A548-8D2B-4247-AD20-C95478A93A99}" srcOrd="0" destOrd="0" presId="urn:microsoft.com/office/officeart/2005/8/layout/StepDownProcess"/>
    <dgm:cxn modelId="{DD284F8C-4F30-404A-A62F-322FB4B5DA9D}" type="presParOf" srcId="{35C8A548-8D2B-4247-AD20-C95478A93A99}" destId="{D448A23A-81BC-456F-8954-E87EFDADD16A}" srcOrd="0" destOrd="0" presId="urn:microsoft.com/office/officeart/2005/8/layout/StepDownProcess"/>
    <dgm:cxn modelId="{AE9D4AF2-D750-4135-A776-6EEF08A44CE2}" type="presParOf" srcId="{35C8A548-8D2B-4247-AD20-C95478A93A99}" destId="{B6E24496-34A9-4C62-A47D-C69EF33B3EA7}" srcOrd="1" destOrd="0" presId="urn:microsoft.com/office/officeart/2005/8/layout/StepDownProcess"/>
    <dgm:cxn modelId="{47C06831-61B5-4466-BE84-19AC500D4215}" type="presParOf" srcId="{35C8A548-8D2B-4247-AD20-C95478A93A99}" destId="{949497E5-39D4-4D4A-87A7-86CAE5FA877A}" srcOrd="2" destOrd="0" presId="urn:microsoft.com/office/officeart/2005/8/layout/StepDownProcess"/>
    <dgm:cxn modelId="{FFFDA310-E902-413B-9548-D6FD14F4EFF5}" type="presParOf" srcId="{E25F1E83-FE82-4823-A17E-B30A31E90910}" destId="{B4176B4E-2040-44F6-BB84-272BBD457AD5}" srcOrd="1" destOrd="0" presId="urn:microsoft.com/office/officeart/2005/8/layout/StepDownProcess"/>
    <dgm:cxn modelId="{49C3D9DD-D2DC-467B-92C5-8986C6B7DF0E}" type="presParOf" srcId="{E25F1E83-FE82-4823-A17E-B30A31E90910}" destId="{8C912B56-E07A-4B48-B5F8-94D312F9AD2D}" srcOrd="2" destOrd="0" presId="urn:microsoft.com/office/officeart/2005/8/layout/StepDownProcess"/>
    <dgm:cxn modelId="{0719CACF-2159-44A3-B162-767BA61EE984}" type="presParOf" srcId="{8C912B56-E07A-4B48-B5F8-94D312F9AD2D}" destId="{E654DF9D-D958-483F-A244-66AA5E878776}" srcOrd="0" destOrd="0" presId="urn:microsoft.com/office/officeart/2005/8/layout/StepDownProcess"/>
    <dgm:cxn modelId="{6A44DCBE-A769-45A4-BC88-5DDDC9F42DE0}" type="presParOf" srcId="{8C912B56-E07A-4B48-B5F8-94D312F9AD2D}" destId="{1023086D-0151-401D-96AC-D0FC86122A9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13E83-8CAA-4F1B-A95B-72CE5C4EE62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7932EA4A-BF6F-4E28-9C77-EC2A37D95F5A}">
      <dgm:prSet phldrT="[Texto]"/>
      <dgm:spPr>
        <a:scene3d>
          <a:camera prst="orthographicFront"/>
          <a:lightRig rig="threePt" dir="t"/>
        </a:scene3d>
        <a:sp3d>
          <a:bevelT w="165100" prst="coolSlant"/>
        </a:sp3d>
      </dgm:spPr>
      <dgm:t>
        <a:bodyPr/>
        <a:lstStyle/>
        <a:p>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6B762453-D7F2-4EFC-821E-E31EF664579D}" type="parTrans" cxnId="{E674A5E0-4ECD-4D9A-87C2-E1CFDAE887EF}">
      <dgm:prSet/>
      <dgm:spPr/>
      <dgm:t>
        <a:bodyPr/>
        <a:lstStyle/>
        <a:p>
          <a:endParaRPr lang="es-CO"/>
        </a:p>
      </dgm:t>
    </dgm:pt>
    <dgm:pt modelId="{507DC6FE-E078-4D69-A36E-965593EA1826}" type="sibTrans" cxnId="{E674A5E0-4ECD-4D9A-87C2-E1CFDAE887EF}">
      <dgm:prSet/>
      <dgm:spPr/>
      <dgm:t>
        <a:bodyPr/>
        <a:lstStyle/>
        <a:p>
          <a:endParaRPr lang="es-CO"/>
        </a:p>
      </dgm:t>
    </dgm:pt>
    <dgm:pt modelId="{F383B290-3648-4458-AADB-681E09506829}">
      <dgm:prSet phldrT="[Texto]" custT="1"/>
      <dgm:spPr>
        <a:scene3d>
          <a:camera prst="orthographicFront"/>
          <a:lightRig rig="threePt" dir="t"/>
        </a:scene3d>
        <a:sp3d>
          <a:bevelT w="165100" prst="coolSlant"/>
        </a:sp3d>
      </dgm:spPr>
      <dgm:t>
        <a:bodyPr/>
        <a:lstStyle/>
        <a:p>
          <a:r>
            <a:rPr lang="es-CO" sz="9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sz="9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A8806171-D4EC-4859-AD71-DFFE1D7D9209}" type="parTrans" cxnId="{A87563B7-209F-4A30-8078-0C62E92A7557}">
      <dgm:prSet/>
      <dgm:spPr/>
      <dgm:t>
        <a:bodyPr/>
        <a:lstStyle/>
        <a:p>
          <a:endParaRPr lang="es-CO"/>
        </a:p>
      </dgm:t>
    </dgm:pt>
    <dgm:pt modelId="{E84D82FD-C975-4DA2-85E1-42645CBA7165}" type="sibTrans" cxnId="{A87563B7-209F-4A30-8078-0C62E92A7557}">
      <dgm:prSet/>
      <dgm:spPr/>
      <dgm:t>
        <a:bodyPr/>
        <a:lstStyle/>
        <a:p>
          <a:endParaRPr lang="es-CO"/>
        </a:p>
      </dgm:t>
    </dgm:pt>
    <dgm:pt modelId="{8BD7CA5F-8EB8-4FBB-B722-82E1B214F671}">
      <dgm:prSet phldrT="[Texto]"/>
      <dgm:spPr>
        <a:scene3d>
          <a:camera prst="orthographicFront"/>
          <a:lightRig rig="threePt" dir="t"/>
        </a:scene3d>
        <a:sp3d>
          <a:bevelT w="165100" prst="coolSlant"/>
        </a:sp3d>
      </dgm:spPr>
      <dgm:t>
        <a:bodyPr/>
        <a:lstStyle/>
        <a:p>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66</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19C522A4-2037-4995-9657-70C79DA4F125}" type="parTrans" cxnId="{56AA7AF3-283F-4309-A292-E788F0937B54}">
      <dgm:prSet/>
      <dgm:spPr/>
      <dgm:t>
        <a:bodyPr/>
        <a:lstStyle/>
        <a:p>
          <a:endParaRPr lang="es-CO"/>
        </a:p>
      </dgm:t>
    </dgm:pt>
    <dgm:pt modelId="{8233D662-99A9-4F2B-BFA1-A49006F0CF50}" type="sibTrans" cxnId="{56AA7AF3-283F-4309-A292-E788F0937B54}">
      <dgm:prSet/>
      <dgm:spPr/>
      <dgm:t>
        <a:bodyPr/>
        <a:lstStyle/>
        <a:p>
          <a:endParaRPr lang="es-CO"/>
        </a:p>
      </dgm:t>
    </dgm:pt>
    <dgm:pt modelId="{AACA6C39-8838-438F-8AF0-C84837DC1F7D}">
      <dgm:prSet phldrT="[Texto]" custT="1"/>
      <dgm:spPr>
        <a:scene3d>
          <a:camera prst="orthographicFront"/>
          <a:lightRig rig="threePt" dir="t"/>
        </a:scene3d>
        <a:sp3d>
          <a:bevelT w="165100" prst="coolSlant"/>
        </a:sp3d>
      </dgm:spPr>
      <dgm:t>
        <a:bodyPr/>
        <a:lstStyle/>
        <a:p>
          <a:r>
            <a:rPr lang="es-CO" sz="9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INIDICADORES</a:t>
          </a:r>
          <a:endParaRPr lang="es-CO" sz="9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9E730CF1-F658-40C6-99E4-B13E25B8DF7B}" type="parTrans" cxnId="{65B9002A-114F-43BC-9F1D-9CF07EEA516A}">
      <dgm:prSet/>
      <dgm:spPr/>
      <dgm:t>
        <a:bodyPr/>
        <a:lstStyle/>
        <a:p>
          <a:endParaRPr lang="es-CO"/>
        </a:p>
      </dgm:t>
    </dgm:pt>
    <dgm:pt modelId="{FCCF6A58-9914-4A94-B90D-35B1A55C4A69}" type="sibTrans" cxnId="{65B9002A-114F-43BC-9F1D-9CF07EEA516A}">
      <dgm:prSet/>
      <dgm:spPr/>
      <dgm:t>
        <a:bodyPr/>
        <a:lstStyle/>
        <a:p>
          <a:endParaRPr lang="es-CO"/>
        </a:p>
      </dgm:t>
    </dgm:pt>
    <dgm:pt modelId="{DEB6E908-E5DC-44F6-9C0D-4EFE5BC1B6FE}">
      <dgm:prSet phldrT="[Texto]"/>
      <dgm:spPr>
        <a:scene3d>
          <a:camera prst="orthographicFront"/>
          <a:lightRig rig="threePt" dir="t"/>
        </a:scene3d>
        <a:sp3d>
          <a:bevelT w="165100" prst="coolSlant"/>
        </a:sp3d>
      </dgm:spPr>
      <dgm:t>
        <a:bodyPr/>
        <a:lstStyle/>
        <a:p>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75</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1ED407DA-EE5B-40A2-BE43-CC06F153B436}" type="parTrans" cxnId="{10B68175-5B80-488F-88B6-BDD2C54046D1}">
      <dgm:prSet/>
      <dgm:spPr/>
      <dgm:t>
        <a:bodyPr/>
        <a:lstStyle/>
        <a:p>
          <a:endParaRPr lang="es-CO"/>
        </a:p>
      </dgm:t>
    </dgm:pt>
    <dgm:pt modelId="{8608790F-13E3-45CE-B633-9F5879862037}" type="sibTrans" cxnId="{10B68175-5B80-488F-88B6-BDD2C54046D1}">
      <dgm:prSet/>
      <dgm:spPr/>
      <dgm:t>
        <a:bodyPr/>
        <a:lstStyle/>
        <a:p>
          <a:endParaRPr lang="es-CO"/>
        </a:p>
      </dgm:t>
    </dgm:pt>
    <dgm:pt modelId="{49958F43-C9B6-4D9C-BD1D-CF41E676A3B4}">
      <dgm:prSet phldrT="[Texto]" custT="1"/>
      <dgm:spPr>
        <a:scene3d>
          <a:camera prst="orthographicFront"/>
          <a:lightRig rig="threePt" dir="t"/>
        </a:scene3d>
        <a:sp3d>
          <a:bevelT w="165100" prst="coolSlant"/>
        </a:sp3d>
      </dgm:spPr>
      <dgm:t>
        <a:bodyPr/>
        <a:lstStyle/>
        <a:p>
          <a:r>
            <a:rPr lang="es-CO" sz="9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INICIATIVAS ESTRATÉGICAS </a:t>
          </a:r>
          <a:endParaRPr lang="es-CO" sz="9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01C75E2E-41C4-48A0-8538-25013864F4C9}" type="parTrans" cxnId="{109C6A50-201D-48A4-B72C-2DD204B0F84F}">
      <dgm:prSet/>
      <dgm:spPr/>
      <dgm:t>
        <a:bodyPr/>
        <a:lstStyle/>
        <a:p>
          <a:endParaRPr lang="es-CO"/>
        </a:p>
      </dgm:t>
    </dgm:pt>
    <dgm:pt modelId="{9960235F-0533-4AE8-ADC4-7BAB21B2B215}" type="sibTrans" cxnId="{109C6A50-201D-48A4-B72C-2DD204B0F84F}">
      <dgm:prSet/>
      <dgm:spPr/>
      <dgm:t>
        <a:bodyPr/>
        <a:lstStyle/>
        <a:p>
          <a:endParaRPr lang="es-CO"/>
        </a:p>
      </dgm:t>
    </dgm:pt>
    <dgm:pt modelId="{2084A1B0-946E-44BF-9B32-4588C7F8234E}" type="pres">
      <dgm:prSet presAssocID="{37A13E83-8CAA-4F1B-A95B-72CE5C4EE62C}" presName="rootnode" presStyleCnt="0">
        <dgm:presLayoutVars>
          <dgm:chMax/>
          <dgm:chPref/>
          <dgm:dir/>
          <dgm:animLvl val="lvl"/>
        </dgm:presLayoutVars>
      </dgm:prSet>
      <dgm:spPr/>
      <dgm:t>
        <a:bodyPr/>
        <a:lstStyle/>
        <a:p>
          <a:endParaRPr lang="es-CO"/>
        </a:p>
      </dgm:t>
    </dgm:pt>
    <dgm:pt modelId="{3037E772-FFF0-42DD-BCE4-43CE4B5A2D10}" type="pres">
      <dgm:prSet presAssocID="{7932EA4A-BF6F-4E28-9C77-EC2A37D95F5A}" presName="composite" presStyleCnt="0"/>
      <dgm:spPr>
        <a:scene3d>
          <a:camera prst="orthographicFront"/>
          <a:lightRig rig="threePt" dir="t"/>
        </a:scene3d>
        <a:sp3d>
          <a:bevelT w="165100" prst="coolSlant"/>
        </a:sp3d>
      </dgm:spPr>
    </dgm:pt>
    <dgm:pt modelId="{32CFA781-8F6C-4EDF-BFE2-032D99347DE2}" type="pres">
      <dgm:prSet presAssocID="{7932EA4A-BF6F-4E28-9C77-EC2A37D95F5A}" presName="bentUpArrow1" presStyleLbl="alignImgPlace1" presStyleIdx="0" presStyleCnt="2"/>
      <dgm:spPr>
        <a:scene3d>
          <a:camera prst="orthographicFront"/>
          <a:lightRig rig="threePt" dir="t"/>
        </a:scene3d>
        <a:sp3d>
          <a:bevelT w="165100" prst="coolSlant"/>
        </a:sp3d>
      </dgm:spPr>
    </dgm:pt>
    <dgm:pt modelId="{5E3FE559-D375-4493-8E01-8ADBB49E9F41}" type="pres">
      <dgm:prSet presAssocID="{7932EA4A-BF6F-4E28-9C77-EC2A37D95F5A}" presName="ParentText" presStyleLbl="node1" presStyleIdx="0" presStyleCnt="3">
        <dgm:presLayoutVars>
          <dgm:chMax val="1"/>
          <dgm:chPref val="1"/>
          <dgm:bulletEnabled val="1"/>
        </dgm:presLayoutVars>
      </dgm:prSet>
      <dgm:spPr/>
      <dgm:t>
        <a:bodyPr/>
        <a:lstStyle/>
        <a:p>
          <a:endParaRPr lang="es-CO"/>
        </a:p>
      </dgm:t>
    </dgm:pt>
    <dgm:pt modelId="{6C647CD2-42DF-4537-895B-9B7AF97C1739}" type="pres">
      <dgm:prSet presAssocID="{7932EA4A-BF6F-4E28-9C77-EC2A37D95F5A}" presName="ChildText" presStyleLbl="revTx" presStyleIdx="0" presStyleCnt="3" custScaleX="308299" custLinFactX="10886" custLinFactNeighborX="100000" custLinFactNeighborY="-9148">
        <dgm:presLayoutVars>
          <dgm:chMax val="0"/>
          <dgm:chPref val="0"/>
          <dgm:bulletEnabled val="1"/>
        </dgm:presLayoutVars>
      </dgm:prSet>
      <dgm:spPr/>
      <dgm:t>
        <a:bodyPr/>
        <a:lstStyle/>
        <a:p>
          <a:endParaRPr lang="es-CO"/>
        </a:p>
      </dgm:t>
    </dgm:pt>
    <dgm:pt modelId="{9A2E3CEE-0F38-4762-9716-A4F9D4B22B82}" type="pres">
      <dgm:prSet presAssocID="{507DC6FE-E078-4D69-A36E-965593EA1826}" presName="sibTrans" presStyleCnt="0"/>
      <dgm:spPr>
        <a:scene3d>
          <a:camera prst="orthographicFront"/>
          <a:lightRig rig="threePt" dir="t"/>
        </a:scene3d>
        <a:sp3d>
          <a:bevelT w="165100" prst="coolSlant"/>
        </a:sp3d>
      </dgm:spPr>
    </dgm:pt>
    <dgm:pt modelId="{06409217-5DF4-4DC8-ACBD-20D9ECA0748E}" type="pres">
      <dgm:prSet presAssocID="{8BD7CA5F-8EB8-4FBB-B722-82E1B214F671}" presName="composite" presStyleCnt="0"/>
      <dgm:spPr>
        <a:scene3d>
          <a:camera prst="orthographicFront"/>
          <a:lightRig rig="threePt" dir="t"/>
        </a:scene3d>
        <a:sp3d>
          <a:bevelT w="165100" prst="coolSlant"/>
        </a:sp3d>
      </dgm:spPr>
    </dgm:pt>
    <dgm:pt modelId="{66CD32D3-6142-4069-B886-FC959CC3B982}" type="pres">
      <dgm:prSet presAssocID="{8BD7CA5F-8EB8-4FBB-B722-82E1B214F671}" presName="bentUpArrow1" presStyleLbl="alignImgPlace1" presStyleIdx="1" presStyleCnt="2" custLinFactNeighborX="-20889" custLinFactNeighborY="6400"/>
      <dgm:spPr>
        <a:scene3d>
          <a:camera prst="orthographicFront"/>
          <a:lightRig rig="threePt" dir="t"/>
        </a:scene3d>
        <a:sp3d>
          <a:bevelT w="165100" prst="coolSlant"/>
        </a:sp3d>
      </dgm:spPr>
    </dgm:pt>
    <dgm:pt modelId="{E76F989A-2944-4BEB-B565-A94C48A0E015}" type="pres">
      <dgm:prSet presAssocID="{8BD7CA5F-8EB8-4FBB-B722-82E1B214F671}" presName="ParentText" presStyleLbl="node1" presStyleIdx="1" presStyleCnt="3" custLinFactNeighborX="-45183" custLinFactNeighborY="3913">
        <dgm:presLayoutVars>
          <dgm:chMax val="1"/>
          <dgm:chPref val="1"/>
          <dgm:bulletEnabled val="1"/>
        </dgm:presLayoutVars>
      </dgm:prSet>
      <dgm:spPr/>
      <dgm:t>
        <a:bodyPr/>
        <a:lstStyle/>
        <a:p>
          <a:endParaRPr lang="es-CO"/>
        </a:p>
      </dgm:t>
    </dgm:pt>
    <dgm:pt modelId="{CF401B59-C22C-48E8-BC05-70071837CD8B}" type="pres">
      <dgm:prSet presAssocID="{8BD7CA5F-8EB8-4FBB-B722-82E1B214F671}" presName="ChildText" presStyleLbl="revTx" presStyleIdx="1" presStyleCnt="3" custScaleX="239205" custLinFactNeighborX="25864" custLinFactNeighborY="-6959">
        <dgm:presLayoutVars>
          <dgm:chMax val="0"/>
          <dgm:chPref val="0"/>
          <dgm:bulletEnabled val="1"/>
        </dgm:presLayoutVars>
      </dgm:prSet>
      <dgm:spPr/>
      <dgm:t>
        <a:bodyPr/>
        <a:lstStyle/>
        <a:p>
          <a:endParaRPr lang="es-CO"/>
        </a:p>
      </dgm:t>
    </dgm:pt>
    <dgm:pt modelId="{48B71CB2-033F-41EF-B78A-4A9E5496C70C}" type="pres">
      <dgm:prSet presAssocID="{8233D662-99A9-4F2B-BFA1-A49006F0CF50}" presName="sibTrans" presStyleCnt="0"/>
      <dgm:spPr>
        <a:scene3d>
          <a:camera prst="orthographicFront"/>
          <a:lightRig rig="threePt" dir="t"/>
        </a:scene3d>
        <a:sp3d>
          <a:bevelT w="165100" prst="coolSlant"/>
        </a:sp3d>
      </dgm:spPr>
    </dgm:pt>
    <dgm:pt modelId="{AB12147E-435C-4CF1-85F3-AD40EE24A8C5}" type="pres">
      <dgm:prSet presAssocID="{DEB6E908-E5DC-44F6-9C0D-4EFE5BC1B6FE}" presName="composite" presStyleCnt="0"/>
      <dgm:spPr>
        <a:scene3d>
          <a:camera prst="orthographicFront"/>
          <a:lightRig rig="threePt" dir="t"/>
        </a:scene3d>
        <a:sp3d>
          <a:bevelT w="165100" prst="coolSlant"/>
        </a:sp3d>
      </dgm:spPr>
    </dgm:pt>
    <dgm:pt modelId="{76C23CAA-ACBC-4B77-87F7-FC5028A9F39B}" type="pres">
      <dgm:prSet presAssocID="{DEB6E908-E5DC-44F6-9C0D-4EFE5BC1B6FE}" presName="ParentText" presStyleLbl="node1" presStyleIdx="2" presStyleCnt="3" custLinFactNeighborX="-57729" custLinFactNeighborY="19886">
        <dgm:presLayoutVars>
          <dgm:chMax val="1"/>
          <dgm:chPref val="1"/>
          <dgm:bulletEnabled val="1"/>
        </dgm:presLayoutVars>
      </dgm:prSet>
      <dgm:spPr/>
      <dgm:t>
        <a:bodyPr/>
        <a:lstStyle/>
        <a:p>
          <a:endParaRPr lang="es-CO"/>
        </a:p>
      </dgm:t>
    </dgm:pt>
    <dgm:pt modelId="{8EE66E55-5902-42F3-A0FF-CDCDE59D7EC1}" type="pres">
      <dgm:prSet presAssocID="{DEB6E908-E5DC-44F6-9C0D-4EFE5BC1B6FE}" presName="FinalChildText" presStyleLbl="revTx" presStyleIdx="2" presStyleCnt="3" custScaleX="238070" custLinFactNeighborX="-8541" custLinFactNeighborY="23282">
        <dgm:presLayoutVars>
          <dgm:chMax val="0"/>
          <dgm:chPref val="0"/>
          <dgm:bulletEnabled val="1"/>
        </dgm:presLayoutVars>
      </dgm:prSet>
      <dgm:spPr/>
      <dgm:t>
        <a:bodyPr/>
        <a:lstStyle/>
        <a:p>
          <a:endParaRPr lang="es-CO"/>
        </a:p>
      </dgm:t>
    </dgm:pt>
  </dgm:ptLst>
  <dgm:cxnLst>
    <dgm:cxn modelId="{A87563B7-209F-4A30-8078-0C62E92A7557}" srcId="{7932EA4A-BF6F-4E28-9C77-EC2A37D95F5A}" destId="{F383B290-3648-4458-AADB-681E09506829}" srcOrd="0" destOrd="0" parTransId="{A8806171-D4EC-4859-AD71-DFFE1D7D9209}" sibTransId="{E84D82FD-C975-4DA2-85E1-42645CBA7165}"/>
    <dgm:cxn modelId="{65B9002A-114F-43BC-9F1D-9CF07EEA516A}" srcId="{8BD7CA5F-8EB8-4FBB-B722-82E1B214F671}" destId="{AACA6C39-8838-438F-8AF0-C84837DC1F7D}" srcOrd="0" destOrd="0" parTransId="{9E730CF1-F658-40C6-99E4-B13E25B8DF7B}" sibTransId="{FCCF6A58-9914-4A94-B90D-35B1A55C4A69}"/>
    <dgm:cxn modelId="{D5ECA2C7-27AB-460D-AAFC-6C30095EF8CB}" type="presOf" srcId="{AACA6C39-8838-438F-8AF0-C84837DC1F7D}" destId="{CF401B59-C22C-48E8-BC05-70071837CD8B}" srcOrd="0" destOrd="0" presId="urn:microsoft.com/office/officeart/2005/8/layout/StepDownProcess"/>
    <dgm:cxn modelId="{109C6A50-201D-48A4-B72C-2DD204B0F84F}" srcId="{DEB6E908-E5DC-44F6-9C0D-4EFE5BC1B6FE}" destId="{49958F43-C9B6-4D9C-BD1D-CF41E676A3B4}" srcOrd="0" destOrd="0" parTransId="{01C75E2E-41C4-48A0-8538-25013864F4C9}" sibTransId="{9960235F-0533-4AE8-ADC4-7BAB21B2B215}"/>
    <dgm:cxn modelId="{E674A5E0-4ECD-4D9A-87C2-E1CFDAE887EF}" srcId="{37A13E83-8CAA-4F1B-A95B-72CE5C4EE62C}" destId="{7932EA4A-BF6F-4E28-9C77-EC2A37D95F5A}" srcOrd="0" destOrd="0" parTransId="{6B762453-D7F2-4EFC-821E-E31EF664579D}" sibTransId="{507DC6FE-E078-4D69-A36E-965593EA1826}"/>
    <dgm:cxn modelId="{EE8107B3-CB93-40DB-8FA1-B90B141B7835}" type="presOf" srcId="{49958F43-C9B6-4D9C-BD1D-CF41E676A3B4}" destId="{8EE66E55-5902-42F3-A0FF-CDCDE59D7EC1}" srcOrd="0" destOrd="0" presId="urn:microsoft.com/office/officeart/2005/8/layout/StepDownProcess"/>
    <dgm:cxn modelId="{7BA2530C-110A-4888-AF0D-95DC7C4DB1B2}" type="presOf" srcId="{DEB6E908-E5DC-44F6-9C0D-4EFE5BC1B6FE}" destId="{76C23CAA-ACBC-4B77-87F7-FC5028A9F39B}" srcOrd="0" destOrd="0" presId="urn:microsoft.com/office/officeart/2005/8/layout/StepDownProcess"/>
    <dgm:cxn modelId="{10B68175-5B80-488F-88B6-BDD2C54046D1}" srcId="{37A13E83-8CAA-4F1B-A95B-72CE5C4EE62C}" destId="{DEB6E908-E5DC-44F6-9C0D-4EFE5BC1B6FE}" srcOrd="2" destOrd="0" parTransId="{1ED407DA-EE5B-40A2-BE43-CC06F153B436}" sibTransId="{8608790F-13E3-45CE-B633-9F5879862037}"/>
    <dgm:cxn modelId="{BC27107B-1740-4AC1-9B4F-25C7C1273B5D}" type="presOf" srcId="{37A13E83-8CAA-4F1B-A95B-72CE5C4EE62C}" destId="{2084A1B0-946E-44BF-9B32-4588C7F8234E}" srcOrd="0" destOrd="0" presId="urn:microsoft.com/office/officeart/2005/8/layout/StepDownProcess"/>
    <dgm:cxn modelId="{56AA7AF3-283F-4309-A292-E788F0937B54}" srcId="{37A13E83-8CAA-4F1B-A95B-72CE5C4EE62C}" destId="{8BD7CA5F-8EB8-4FBB-B722-82E1B214F671}" srcOrd="1" destOrd="0" parTransId="{19C522A4-2037-4995-9657-70C79DA4F125}" sibTransId="{8233D662-99A9-4F2B-BFA1-A49006F0CF50}"/>
    <dgm:cxn modelId="{0492C081-9F3D-42FE-B74F-AEF4F4533C5A}" type="presOf" srcId="{7932EA4A-BF6F-4E28-9C77-EC2A37D95F5A}" destId="{5E3FE559-D375-4493-8E01-8ADBB49E9F41}" srcOrd="0" destOrd="0" presId="urn:microsoft.com/office/officeart/2005/8/layout/StepDownProcess"/>
    <dgm:cxn modelId="{531B1C32-5300-478B-A437-A05447C05399}" type="presOf" srcId="{F383B290-3648-4458-AADB-681E09506829}" destId="{6C647CD2-42DF-4537-895B-9B7AF97C1739}" srcOrd="0" destOrd="0" presId="urn:microsoft.com/office/officeart/2005/8/layout/StepDownProcess"/>
    <dgm:cxn modelId="{8E893A8F-07C5-4CEE-AE6A-165B8E291BFF}" type="presOf" srcId="{8BD7CA5F-8EB8-4FBB-B722-82E1B214F671}" destId="{E76F989A-2944-4BEB-B565-A94C48A0E015}" srcOrd="0" destOrd="0" presId="urn:microsoft.com/office/officeart/2005/8/layout/StepDownProcess"/>
    <dgm:cxn modelId="{94101F33-9C33-420A-92AD-A4AEB4330672}" type="presParOf" srcId="{2084A1B0-946E-44BF-9B32-4588C7F8234E}" destId="{3037E772-FFF0-42DD-BCE4-43CE4B5A2D10}" srcOrd="0" destOrd="0" presId="urn:microsoft.com/office/officeart/2005/8/layout/StepDownProcess"/>
    <dgm:cxn modelId="{8F77DBDD-15D5-46F6-A2B2-B93C26D2965B}" type="presParOf" srcId="{3037E772-FFF0-42DD-BCE4-43CE4B5A2D10}" destId="{32CFA781-8F6C-4EDF-BFE2-032D99347DE2}" srcOrd="0" destOrd="0" presId="urn:microsoft.com/office/officeart/2005/8/layout/StepDownProcess"/>
    <dgm:cxn modelId="{E4731914-86C7-4C79-972D-F8E27B008800}" type="presParOf" srcId="{3037E772-FFF0-42DD-BCE4-43CE4B5A2D10}" destId="{5E3FE559-D375-4493-8E01-8ADBB49E9F41}" srcOrd="1" destOrd="0" presId="urn:microsoft.com/office/officeart/2005/8/layout/StepDownProcess"/>
    <dgm:cxn modelId="{7B6343C2-A4DF-48CA-ACB4-C04F264C67BC}" type="presParOf" srcId="{3037E772-FFF0-42DD-BCE4-43CE4B5A2D10}" destId="{6C647CD2-42DF-4537-895B-9B7AF97C1739}" srcOrd="2" destOrd="0" presId="urn:microsoft.com/office/officeart/2005/8/layout/StepDownProcess"/>
    <dgm:cxn modelId="{5F3BB539-7960-448A-AF98-5A196728E355}" type="presParOf" srcId="{2084A1B0-946E-44BF-9B32-4588C7F8234E}" destId="{9A2E3CEE-0F38-4762-9716-A4F9D4B22B82}" srcOrd="1" destOrd="0" presId="urn:microsoft.com/office/officeart/2005/8/layout/StepDownProcess"/>
    <dgm:cxn modelId="{744DB1D3-F6C9-46D9-A61F-CF6B15A1ECED}" type="presParOf" srcId="{2084A1B0-946E-44BF-9B32-4588C7F8234E}" destId="{06409217-5DF4-4DC8-ACBD-20D9ECA0748E}" srcOrd="2" destOrd="0" presId="urn:microsoft.com/office/officeart/2005/8/layout/StepDownProcess"/>
    <dgm:cxn modelId="{48C7C8CC-2CA5-472A-8F1F-A1945EC689CC}" type="presParOf" srcId="{06409217-5DF4-4DC8-ACBD-20D9ECA0748E}" destId="{66CD32D3-6142-4069-B886-FC959CC3B982}" srcOrd="0" destOrd="0" presId="urn:microsoft.com/office/officeart/2005/8/layout/StepDownProcess"/>
    <dgm:cxn modelId="{308AE059-CCAC-4C80-8EB7-D41171F97760}" type="presParOf" srcId="{06409217-5DF4-4DC8-ACBD-20D9ECA0748E}" destId="{E76F989A-2944-4BEB-B565-A94C48A0E015}" srcOrd="1" destOrd="0" presId="urn:microsoft.com/office/officeart/2005/8/layout/StepDownProcess"/>
    <dgm:cxn modelId="{93D66A47-1920-40AA-87F8-F2AB5096C2FC}" type="presParOf" srcId="{06409217-5DF4-4DC8-ACBD-20D9ECA0748E}" destId="{CF401B59-C22C-48E8-BC05-70071837CD8B}" srcOrd="2" destOrd="0" presId="urn:microsoft.com/office/officeart/2005/8/layout/StepDownProcess"/>
    <dgm:cxn modelId="{F21A3D3A-7CE6-4F0F-991D-E5B34E333617}" type="presParOf" srcId="{2084A1B0-946E-44BF-9B32-4588C7F8234E}" destId="{48B71CB2-033F-41EF-B78A-4A9E5496C70C}" srcOrd="3" destOrd="0" presId="urn:microsoft.com/office/officeart/2005/8/layout/StepDownProcess"/>
    <dgm:cxn modelId="{42A5C9E5-D4AD-45D5-B791-355C1A2A1B55}" type="presParOf" srcId="{2084A1B0-946E-44BF-9B32-4588C7F8234E}" destId="{AB12147E-435C-4CF1-85F3-AD40EE24A8C5}" srcOrd="4" destOrd="0" presId="urn:microsoft.com/office/officeart/2005/8/layout/StepDownProcess"/>
    <dgm:cxn modelId="{0B7DE670-29E2-401B-8151-0634984F6C45}" type="presParOf" srcId="{AB12147E-435C-4CF1-85F3-AD40EE24A8C5}" destId="{76C23CAA-ACBC-4B77-87F7-FC5028A9F39B}" srcOrd="0" destOrd="0" presId="urn:microsoft.com/office/officeart/2005/8/layout/StepDownProcess"/>
    <dgm:cxn modelId="{375A104C-76AD-49E0-829E-2C0869540232}" type="presParOf" srcId="{AB12147E-435C-4CF1-85F3-AD40EE24A8C5}" destId="{8EE66E55-5902-42F3-A0FF-CDCDE59D7EC1}" srcOrd="1" destOrd="0" presId="urn:microsoft.com/office/officeart/2005/8/layout/StepDownProcess"/>
  </dgm:cxnLst>
  <dgm:bg>
    <a:effectLst>
      <a:glow rad="228600">
        <a:schemeClr val="accent5">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4C2A83-D03D-4F7D-A474-4A887EC6F6CC}" type="doc">
      <dgm:prSet loTypeId="urn:microsoft.com/office/officeart/2005/8/layout/arrow5" loCatId="process" qsTypeId="urn:microsoft.com/office/officeart/2005/8/quickstyle/3d1" qsCatId="3D" csTypeId="urn:microsoft.com/office/officeart/2005/8/colors/accent1_2" csCatId="accent1" phldr="1"/>
      <dgm:spPr/>
      <dgm:t>
        <a:bodyPr/>
        <a:lstStyle/>
        <a:p>
          <a:endParaRPr lang="es-CO"/>
        </a:p>
      </dgm:t>
    </dgm:pt>
    <dgm:pt modelId="{38F33BAA-E7A5-4B22-AAA9-BC04369DD308}">
      <dgm:prSet phldrT="[Texto]"/>
      <dgm:spPr/>
      <dgm:t>
        <a:bodyPr/>
        <a:lstStyle/>
        <a:p>
          <a:r>
            <a:rPr lang="es-CO" b="1" dirty="0" smtClean="0">
              <a:latin typeface="Verdana" panose="020B0604030504040204" pitchFamily="34" charset="0"/>
              <a:ea typeface="Verdana" panose="020B0604030504040204" pitchFamily="34" charset="0"/>
              <a:cs typeface="Verdana" panose="020B0604030504040204" pitchFamily="34" charset="0"/>
            </a:rPr>
            <a:t>6</a:t>
          </a:r>
        </a:p>
        <a:p>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Iniciativas </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D2C8E6C9-A536-4EBA-BB5D-D47B4C9ED1E4}" type="parTrans" cxnId="{E194CBED-1872-4FAE-904F-D90D50EED687}">
      <dgm:prSet/>
      <dgm:spPr/>
      <dgm:t>
        <a:bodyPr/>
        <a:lstStyle/>
        <a:p>
          <a:endParaRPr lang="es-CO"/>
        </a:p>
      </dgm:t>
    </dgm:pt>
    <dgm:pt modelId="{08332BBC-4F93-4D7D-841E-7D1148D61CF4}" type="sibTrans" cxnId="{E194CBED-1872-4FAE-904F-D90D50EED687}">
      <dgm:prSet/>
      <dgm:spPr/>
      <dgm:t>
        <a:bodyPr/>
        <a:lstStyle/>
        <a:p>
          <a:endParaRPr lang="es-CO"/>
        </a:p>
      </dgm:t>
    </dgm:pt>
    <dgm:pt modelId="{054B74F2-F490-4A89-8817-7668397CDBD9}">
      <dgm:prSet phldrT="[Texto]"/>
      <dgm:spPr/>
      <dgm:t>
        <a:bodyPr/>
        <a:lstStyle/>
        <a:p>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99,86%</a:t>
          </a:r>
        </a:p>
        <a:p>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cumplimiento</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gm:t>
    </dgm:pt>
    <dgm:pt modelId="{2383678F-3F27-47CA-84EA-E5DDF3244648}" type="parTrans" cxnId="{6EDB2A81-5C85-44E8-AEB3-60DE1C0466F9}">
      <dgm:prSet/>
      <dgm:spPr/>
      <dgm:t>
        <a:bodyPr/>
        <a:lstStyle/>
        <a:p>
          <a:endParaRPr lang="es-CO"/>
        </a:p>
      </dgm:t>
    </dgm:pt>
    <dgm:pt modelId="{5C8D6A8C-97A0-4AA1-8D90-685587F37940}" type="sibTrans" cxnId="{6EDB2A81-5C85-44E8-AEB3-60DE1C0466F9}">
      <dgm:prSet/>
      <dgm:spPr/>
      <dgm:t>
        <a:bodyPr/>
        <a:lstStyle/>
        <a:p>
          <a:endParaRPr lang="es-CO"/>
        </a:p>
      </dgm:t>
    </dgm:pt>
    <dgm:pt modelId="{4F3B3B94-4D7D-4D89-8007-2DD96C7AC0D8}" type="pres">
      <dgm:prSet presAssocID="{D74C2A83-D03D-4F7D-A474-4A887EC6F6CC}" presName="diagram" presStyleCnt="0">
        <dgm:presLayoutVars>
          <dgm:dir/>
          <dgm:resizeHandles val="exact"/>
        </dgm:presLayoutVars>
      </dgm:prSet>
      <dgm:spPr/>
      <dgm:t>
        <a:bodyPr/>
        <a:lstStyle/>
        <a:p>
          <a:endParaRPr lang="es-CO"/>
        </a:p>
      </dgm:t>
    </dgm:pt>
    <dgm:pt modelId="{C58FF1BB-13CA-4166-81D7-F64ACB5E7DF4}" type="pres">
      <dgm:prSet presAssocID="{38F33BAA-E7A5-4B22-AAA9-BC04369DD308}" presName="arrow" presStyleLbl="node1" presStyleIdx="0" presStyleCnt="2">
        <dgm:presLayoutVars>
          <dgm:bulletEnabled val="1"/>
        </dgm:presLayoutVars>
      </dgm:prSet>
      <dgm:spPr/>
      <dgm:t>
        <a:bodyPr/>
        <a:lstStyle/>
        <a:p>
          <a:endParaRPr lang="es-CO"/>
        </a:p>
      </dgm:t>
    </dgm:pt>
    <dgm:pt modelId="{174ECFC7-C74C-45DA-9CF6-59358A2AFBC3}" type="pres">
      <dgm:prSet presAssocID="{054B74F2-F490-4A89-8817-7668397CDBD9}" presName="arrow" presStyleLbl="node1" presStyleIdx="1" presStyleCnt="2">
        <dgm:presLayoutVars>
          <dgm:bulletEnabled val="1"/>
        </dgm:presLayoutVars>
      </dgm:prSet>
      <dgm:spPr/>
      <dgm:t>
        <a:bodyPr/>
        <a:lstStyle/>
        <a:p>
          <a:endParaRPr lang="es-CO"/>
        </a:p>
      </dgm:t>
    </dgm:pt>
  </dgm:ptLst>
  <dgm:cxnLst>
    <dgm:cxn modelId="{E194CBED-1872-4FAE-904F-D90D50EED687}" srcId="{D74C2A83-D03D-4F7D-A474-4A887EC6F6CC}" destId="{38F33BAA-E7A5-4B22-AAA9-BC04369DD308}" srcOrd="0" destOrd="0" parTransId="{D2C8E6C9-A536-4EBA-BB5D-D47B4C9ED1E4}" sibTransId="{08332BBC-4F93-4D7D-841E-7D1148D61CF4}"/>
    <dgm:cxn modelId="{865E5E67-F464-44D7-9850-5D3B140E62FE}" type="presOf" srcId="{D74C2A83-D03D-4F7D-A474-4A887EC6F6CC}" destId="{4F3B3B94-4D7D-4D89-8007-2DD96C7AC0D8}" srcOrd="0" destOrd="0" presId="urn:microsoft.com/office/officeart/2005/8/layout/arrow5"/>
    <dgm:cxn modelId="{6997EA2F-C621-4833-B01D-61DC71C2220D}" type="presOf" srcId="{054B74F2-F490-4A89-8817-7668397CDBD9}" destId="{174ECFC7-C74C-45DA-9CF6-59358A2AFBC3}" srcOrd="0" destOrd="0" presId="urn:microsoft.com/office/officeart/2005/8/layout/arrow5"/>
    <dgm:cxn modelId="{6EDB2A81-5C85-44E8-AEB3-60DE1C0466F9}" srcId="{D74C2A83-D03D-4F7D-A474-4A887EC6F6CC}" destId="{054B74F2-F490-4A89-8817-7668397CDBD9}" srcOrd="1" destOrd="0" parTransId="{2383678F-3F27-47CA-84EA-E5DDF3244648}" sibTransId="{5C8D6A8C-97A0-4AA1-8D90-685587F37940}"/>
    <dgm:cxn modelId="{390E4A88-DE88-427F-B9BD-78E90FA45ECB}" type="presOf" srcId="{38F33BAA-E7A5-4B22-AAA9-BC04369DD308}" destId="{C58FF1BB-13CA-4166-81D7-F64ACB5E7DF4}" srcOrd="0" destOrd="0" presId="urn:microsoft.com/office/officeart/2005/8/layout/arrow5"/>
    <dgm:cxn modelId="{AD3F3F50-49D0-4B50-BEA8-1201177E809E}" type="presParOf" srcId="{4F3B3B94-4D7D-4D89-8007-2DD96C7AC0D8}" destId="{C58FF1BB-13CA-4166-81D7-F64ACB5E7DF4}" srcOrd="0" destOrd="0" presId="urn:microsoft.com/office/officeart/2005/8/layout/arrow5"/>
    <dgm:cxn modelId="{F6595576-5866-40D6-BCAB-EAB65F660684}" type="presParOf" srcId="{4F3B3B94-4D7D-4D89-8007-2DD96C7AC0D8}" destId="{174ECFC7-C74C-45DA-9CF6-59358A2AFBC3}"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8A23A-81BC-456F-8954-E87EFDADD16A}">
      <dsp:nvSpPr>
        <dsp:cNvPr id="0" name=""/>
        <dsp:cNvSpPr/>
      </dsp:nvSpPr>
      <dsp:spPr>
        <a:xfrm rot="5400000">
          <a:off x="-850521" y="1199051"/>
          <a:ext cx="2702100" cy="85148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6E24496-34A9-4C62-A47D-C69EF33B3EA7}">
      <dsp:nvSpPr>
        <dsp:cNvPr id="0" name=""/>
        <dsp:cNvSpPr/>
      </dsp:nvSpPr>
      <dsp:spPr>
        <a:xfrm>
          <a:off x="0" y="0"/>
          <a:ext cx="1259057" cy="881299"/>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O" sz="2700" kern="1200" dirty="0" smtClean="0"/>
            <a:t>Misión </a:t>
          </a:r>
          <a:endParaRPr lang="es-CO" sz="2700" kern="1200" dirty="0"/>
        </a:p>
      </dsp:txBody>
      <dsp:txXfrm>
        <a:off x="43029" y="43029"/>
        <a:ext cx="1172999" cy="795241"/>
      </dsp:txXfrm>
    </dsp:sp>
    <dsp:sp modelId="{949497E5-39D4-4D4A-87A7-86CAE5FA877A}">
      <dsp:nvSpPr>
        <dsp:cNvPr id="0" name=""/>
        <dsp:cNvSpPr/>
      </dsp:nvSpPr>
      <dsp:spPr>
        <a:xfrm>
          <a:off x="1380715" y="438366"/>
          <a:ext cx="2842224" cy="7123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just" defTabSz="400050">
            <a:lnSpc>
              <a:spcPct val="90000"/>
            </a:lnSpc>
            <a:spcBef>
              <a:spcPct val="0"/>
            </a:spcBef>
            <a:spcAft>
              <a:spcPct val="15000"/>
            </a:spcAft>
            <a:buChar char="••"/>
          </a:pPr>
          <a:r>
            <a:rPr lang="es-CO" sz="900" kern="1200" dirty="0" smtClean="0">
              <a:latin typeface="Verdana" panose="020B0604030504040204" pitchFamily="34" charset="0"/>
              <a:ea typeface="Verdana" panose="020B0604030504040204" pitchFamily="34" charset="0"/>
              <a:cs typeface="Verdana" panose="020B0604030504040204" pitchFamily="34" charset="0"/>
            </a:rPr>
            <a:t> </a:t>
          </a:r>
          <a:r>
            <a:rPr lang="es-CO" sz="1000" kern="1200" dirty="0" smtClean="0">
              <a:latin typeface="Verdana" panose="020B0604030504040204" pitchFamily="34" charset="0"/>
              <a:ea typeface="Verdana" panose="020B0604030504040204" pitchFamily="34" charset="0"/>
              <a:cs typeface="Verdana" panose="020B0604030504040204" pitchFamily="34" charset="0"/>
            </a:rPr>
            <a:t>El Ministerio de Vivienda, Ciudad y Territorio contribuye a mejorar la calidad de vida de la ciudadanía, promoviendo el desarrollo territorial y urbano planificado del país y disminuyendo el déficit en vivienda urbana, agua potable y saneamiento básico, mediante la financiación, y el desarrollo de la política pública, programas y proyectos correspondientes, con servicios de calidad y recurso humano comprometido. </a:t>
          </a:r>
          <a:endParaRPr lang="es-CO" sz="1000" kern="1200" dirty="0"/>
        </a:p>
      </dsp:txBody>
      <dsp:txXfrm>
        <a:off x="1380715" y="438366"/>
        <a:ext cx="2842224" cy="712304"/>
      </dsp:txXfrm>
    </dsp:sp>
    <dsp:sp modelId="{E654DF9D-D958-483F-A244-66AA5E878776}">
      <dsp:nvSpPr>
        <dsp:cNvPr id="0" name=""/>
        <dsp:cNvSpPr/>
      </dsp:nvSpPr>
      <dsp:spPr>
        <a:xfrm>
          <a:off x="877967" y="2433611"/>
          <a:ext cx="1259057" cy="881299"/>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O" sz="2700" kern="1200" dirty="0" smtClean="0"/>
            <a:t>Visión </a:t>
          </a:r>
          <a:endParaRPr lang="es-CO" sz="2700" kern="1200" dirty="0"/>
        </a:p>
      </dsp:txBody>
      <dsp:txXfrm>
        <a:off x="920996" y="2476640"/>
        <a:ext cx="1172999" cy="795241"/>
      </dsp:txXfrm>
    </dsp:sp>
    <dsp:sp modelId="{1023086D-0151-401D-96AC-D0FC86122A93}">
      <dsp:nvSpPr>
        <dsp:cNvPr id="0" name=""/>
        <dsp:cNvSpPr/>
      </dsp:nvSpPr>
      <dsp:spPr>
        <a:xfrm>
          <a:off x="2119244" y="2864491"/>
          <a:ext cx="2178923" cy="7123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just" defTabSz="400050">
            <a:lnSpc>
              <a:spcPct val="90000"/>
            </a:lnSpc>
            <a:spcBef>
              <a:spcPct val="0"/>
            </a:spcBef>
            <a:spcAft>
              <a:spcPct val="15000"/>
            </a:spcAft>
            <a:buChar char="••"/>
          </a:pPr>
          <a:endParaRPr lang="es-CO" sz="9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just"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 En el año 2021, el Ministerio de Vivienda, Ciudad y Territorio habrá logrado disminuir el déficit de vivienda urbana del país y mejorar la cobertura de los servicios de Agua Potable y Saneamiento Básico urbano y rural, contribuyendo al mejoramiento de la calidad de vida de los colombianos y consolidando un mejor sistema de Ciudades amables y productivas, a través de políticas, programas y proyectos participativos y de Entidades modernas. </a:t>
          </a:r>
          <a:endParaRPr lang="es-CO" sz="1000" b="1"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just" defTabSz="400050">
            <a:lnSpc>
              <a:spcPct val="90000"/>
            </a:lnSpc>
            <a:spcBef>
              <a:spcPct val="0"/>
            </a:spcBef>
            <a:spcAft>
              <a:spcPct val="15000"/>
            </a:spcAft>
            <a:buChar char="••"/>
          </a:pPr>
          <a:endParaRPr lang="es-CO" sz="900" kern="1200" dirty="0">
            <a:latin typeface="Verdana" panose="020B0604030504040204" pitchFamily="34" charset="0"/>
            <a:ea typeface="Verdana" panose="020B0604030504040204" pitchFamily="34" charset="0"/>
            <a:cs typeface="Verdana" panose="020B0604030504040204" pitchFamily="34" charset="0"/>
          </a:endParaRPr>
        </a:p>
      </dsp:txBody>
      <dsp:txXfrm>
        <a:off x="2119244" y="2864491"/>
        <a:ext cx="2178923" cy="712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FA781-8F6C-4EDF-BFE2-032D99347DE2}">
      <dsp:nvSpPr>
        <dsp:cNvPr id="0" name=""/>
        <dsp:cNvSpPr/>
      </dsp:nvSpPr>
      <dsp:spPr>
        <a:xfrm rot="5400000">
          <a:off x="130238" y="1509327"/>
          <a:ext cx="484561" cy="55165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5E3FE559-D375-4493-8E01-8ADBB49E9F41}">
      <dsp:nvSpPr>
        <dsp:cNvPr id="0" name=""/>
        <dsp:cNvSpPr/>
      </dsp:nvSpPr>
      <dsp:spPr>
        <a:xfrm>
          <a:off x="1858" y="972181"/>
          <a:ext cx="815715" cy="57097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endParaRPr lang="es-CO" sz="2300" b="1"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29736" y="1000059"/>
        <a:ext cx="759959" cy="515218"/>
      </dsp:txXfrm>
    </dsp:sp>
    <dsp:sp modelId="{6C647CD2-42DF-4537-895B-9B7AF97C1739}">
      <dsp:nvSpPr>
        <dsp:cNvPr id="0" name=""/>
        <dsp:cNvSpPr/>
      </dsp:nvSpPr>
      <dsp:spPr>
        <a:xfrm>
          <a:off x="857540" y="984420"/>
          <a:ext cx="1829057" cy="461486"/>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s-CO" sz="900" b="1"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sz="900" b="1"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857540" y="984420"/>
        <a:ext cx="1829057" cy="461486"/>
      </dsp:txXfrm>
    </dsp:sp>
    <dsp:sp modelId="{66CD32D3-6142-4069-B886-FC959CC3B982}">
      <dsp:nvSpPr>
        <dsp:cNvPr id="0" name=""/>
        <dsp:cNvSpPr/>
      </dsp:nvSpPr>
      <dsp:spPr>
        <a:xfrm rot="5400000">
          <a:off x="987905" y="2181732"/>
          <a:ext cx="484561" cy="55165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E76F989A-2944-4BEB-B565-A94C48A0E015}">
      <dsp:nvSpPr>
        <dsp:cNvPr id="0" name=""/>
        <dsp:cNvSpPr/>
      </dsp:nvSpPr>
      <dsp:spPr>
        <a:xfrm>
          <a:off x="606197" y="1635916"/>
          <a:ext cx="815715" cy="57097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66</a:t>
          </a:r>
          <a:endParaRPr lang="es-CO" sz="2300" b="1"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634075" y="1663794"/>
        <a:ext cx="759959" cy="515218"/>
      </dsp:txXfrm>
    </dsp:sp>
    <dsp:sp modelId="{CF401B59-C22C-48E8-BC05-70071837CD8B}">
      <dsp:nvSpPr>
        <dsp:cNvPr id="0" name=""/>
        <dsp:cNvSpPr/>
      </dsp:nvSpPr>
      <dsp:spPr>
        <a:xfrm>
          <a:off x="1530988" y="1635915"/>
          <a:ext cx="1419140" cy="461486"/>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s-CO" sz="900" b="1"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INIDICADORES</a:t>
          </a:r>
          <a:endParaRPr lang="es-CO" sz="900" b="1"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1530988" y="1635915"/>
        <a:ext cx="1419140" cy="461486"/>
      </dsp:txXfrm>
    </dsp:sp>
    <dsp:sp modelId="{76C23CAA-ACBC-4B77-87F7-FC5028A9F39B}">
      <dsp:nvSpPr>
        <dsp:cNvPr id="0" name=""/>
        <dsp:cNvSpPr/>
      </dsp:nvSpPr>
      <dsp:spPr>
        <a:xfrm>
          <a:off x="1476760" y="2368511"/>
          <a:ext cx="815715" cy="57097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b="1"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75</a:t>
          </a:r>
          <a:endParaRPr lang="es-CO" sz="2300" b="1"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1504638" y="2396389"/>
        <a:ext cx="759959" cy="515218"/>
      </dsp:txXfrm>
    </dsp:sp>
    <dsp:sp modelId="{8EE66E55-5902-42F3-A0FF-CDCDE59D7EC1}">
      <dsp:nvSpPr>
        <dsp:cNvPr id="0" name=""/>
        <dsp:cNvSpPr/>
      </dsp:nvSpPr>
      <dsp:spPr>
        <a:xfrm>
          <a:off x="2303142" y="2416866"/>
          <a:ext cx="1412407" cy="461486"/>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s-CO" sz="900" b="1" kern="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INICIATIVAS ESTRATÉGICAS </a:t>
          </a:r>
          <a:endParaRPr lang="es-CO" sz="900" b="1" kern="1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dsp:txBody>
      <dsp:txXfrm>
        <a:off x="2303142" y="2416866"/>
        <a:ext cx="1412407" cy="461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32BB545-34CF-403B-B564-5A62C40EAED3}" type="datetimeFigureOut">
              <a:rPr lang="es-CO" smtClean="0"/>
              <a:t>30/01/2018</a:t>
            </a:fld>
            <a:endParaRPr lang="es-CO"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EB90E88-B0F6-4A1A-9459-C2CBB123D423}" type="slidenum">
              <a:rPr lang="es-CO" smtClean="0"/>
              <a:t>‹Nº›</a:t>
            </a:fld>
            <a:endParaRPr lang="es-CO" dirty="0"/>
          </a:p>
        </p:txBody>
      </p:sp>
    </p:spTree>
    <p:extLst>
      <p:ext uri="{BB962C8B-B14F-4D97-AF65-F5344CB8AC3E}">
        <p14:creationId xmlns:p14="http://schemas.microsoft.com/office/powerpoint/2010/main" val="235280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EB90E88-B0F6-4A1A-9459-C2CBB123D423}" type="slidenum">
              <a:rPr lang="es-CO" smtClean="0"/>
              <a:t>38</a:t>
            </a:fld>
            <a:endParaRPr lang="es-CO" dirty="0"/>
          </a:p>
        </p:txBody>
      </p:sp>
    </p:spTree>
    <p:extLst>
      <p:ext uri="{BB962C8B-B14F-4D97-AF65-F5344CB8AC3E}">
        <p14:creationId xmlns:p14="http://schemas.microsoft.com/office/powerpoint/2010/main" val="53686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EB90E88-B0F6-4A1A-9459-C2CBB123D423}" type="slidenum">
              <a:rPr lang="es-CO" smtClean="0"/>
              <a:t>56</a:t>
            </a:fld>
            <a:endParaRPr lang="es-CO" dirty="0"/>
          </a:p>
        </p:txBody>
      </p:sp>
    </p:spTree>
    <p:extLst>
      <p:ext uri="{BB962C8B-B14F-4D97-AF65-F5344CB8AC3E}">
        <p14:creationId xmlns:p14="http://schemas.microsoft.com/office/powerpoint/2010/main" val="37250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EB90E88-B0F6-4A1A-9459-C2CBB123D423}" type="slidenum">
              <a:rPr lang="es-CO" smtClean="0"/>
              <a:t>57</a:t>
            </a:fld>
            <a:endParaRPr lang="es-CO" dirty="0"/>
          </a:p>
        </p:txBody>
      </p:sp>
    </p:spTree>
    <p:extLst>
      <p:ext uri="{BB962C8B-B14F-4D97-AF65-F5344CB8AC3E}">
        <p14:creationId xmlns:p14="http://schemas.microsoft.com/office/powerpoint/2010/main" val="37250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EB90E88-B0F6-4A1A-9459-C2CBB123D423}" type="slidenum">
              <a:rPr lang="es-CO" smtClean="0"/>
              <a:t>63</a:t>
            </a:fld>
            <a:endParaRPr lang="es-CO" dirty="0"/>
          </a:p>
        </p:txBody>
      </p:sp>
    </p:spTree>
    <p:extLst>
      <p:ext uri="{BB962C8B-B14F-4D97-AF65-F5344CB8AC3E}">
        <p14:creationId xmlns:p14="http://schemas.microsoft.com/office/powerpoint/2010/main" val="7194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368255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257604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237259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182902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392345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55687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76586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83498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380307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337562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75EC77-6463-417D-91B6-362A7DE2FD17}" type="datetimeFigureOut">
              <a:rPr lang="es-CO" smtClean="0"/>
              <a:t>30/01/2018</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7654F03-4FE7-4722-8C3F-7D70B6BA15D8}" type="slidenum">
              <a:rPr lang="es-CO" smtClean="0"/>
              <a:t>‹Nº›</a:t>
            </a:fld>
            <a:endParaRPr lang="es-CO" dirty="0"/>
          </a:p>
        </p:txBody>
      </p:sp>
    </p:spTree>
    <p:extLst>
      <p:ext uri="{BB962C8B-B14F-4D97-AF65-F5344CB8AC3E}">
        <p14:creationId xmlns:p14="http://schemas.microsoft.com/office/powerpoint/2010/main" val="272669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5EC77-6463-417D-91B6-362A7DE2FD17}" type="datetimeFigureOut">
              <a:rPr lang="es-CO" smtClean="0"/>
              <a:t>30/01/2018</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54F03-4FE7-4722-8C3F-7D70B6BA15D8}" type="slidenum">
              <a:rPr lang="es-CO" smtClean="0"/>
              <a:t>‹Nº›</a:t>
            </a:fld>
            <a:endParaRPr lang="es-CO" dirty="0"/>
          </a:p>
        </p:txBody>
      </p:sp>
    </p:spTree>
    <p:extLst>
      <p:ext uri="{BB962C8B-B14F-4D97-AF65-F5344CB8AC3E}">
        <p14:creationId xmlns:p14="http://schemas.microsoft.com/office/powerpoint/2010/main" val="262514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icofi.minvivienda.gov.c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ortal.minvivienda.local/Documents/Sobre%20el%20Ministerio/Talento%20humano/Plan%20anual%20de%20Vacantes/PLAN%20DE%20VACANTES.pdf" TargetMode="Externa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file:///\\JCPILLOS\planeaci&#243;n\EJECUCION\EJECUCION%202004%20-%202017\EJECUCION%20VIGENCIA%202017\0.%20BASE%202017\BASE%202017.xlsx!RESUMEN%20MVCT%20(2)!F3C1:F19C13"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56.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9" y="-26099"/>
            <a:ext cx="9144000" cy="3455099"/>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0" y="3429000"/>
            <a:ext cx="9174029" cy="3429000"/>
          </a:xfrm>
          <a:prstGeom prst="rect">
            <a:avLst/>
          </a:prstGeom>
        </p:spPr>
      </p:pic>
      <p:sp>
        <p:nvSpPr>
          <p:cNvPr id="2" name="1 Título"/>
          <p:cNvSpPr>
            <a:spLocks noGrp="1"/>
          </p:cNvSpPr>
          <p:nvPr>
            <p:ph type="ctrTitle"/>
          </p:nvPr>
        </p:nvSpPr>
        <p:spPr>
          <a:xfrm rot="21436647">
            <a:off x="-78134" y="2204742"/>
            <a:ext cx="9144000" cy="2242805"/>
          </a:xfrm>
          <a:solidFill>
            <a:schemeClr val="accent5">
              <a:lumMod val="60000"/>
              <a:lumOff val="40000"/>
            </a:schemeClr>
          </a:solidFill>
          <a:ln>
            <a:noFill/>
          </a:ln>
          <a:effectLst>
            <a:glow rad="228600">
              <a:schemeClr val="accent1">
                <a:satMod val="175000"/>
                <a:alpha val="40000"/>
              </a:schemeClr>
            </a:glow>
            <a:outerShdw blurRad="190500" dist="228600" dir="2700000" algn="ctr">
              <a:srgbClr val="000000">
                <a:alpha val="30000"/>
              </a:srgbClr>
            </a:outerShdw>
          </a:effectLst>
          <a:scene3d>
            <a:camera prst="isometricOffAxis1Right"/>
            <a:lightRig rig="glow" dir="t">
              <a:rot lat="0" lon="0" rev="4800000"/>
            </a:lightRig>
          </a:scene3d>
          <a:sp3d prstMaterial="matte">
            <a:bevelT w="127000" h="63500"/>
          </a:sp3d>
        </p:spPr>
        <p:txBody>
          <a:bodyPr>
            <a:noAutofit/>
          </a:bodyPr>
          <a:lstStyle/>
          <a:p>
            <a:r>
              <a:rPr lang="es-CO"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INFORME GESTIÓN</a:t>
            </a:r>
            <a:br>
              <a:rPr lang="es-CO"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CO" sz="4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s-CO" sz="32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PLAN DE ACCIÓN </a:t>
            </a:r>
            <a:r>
              <a:rPr lang="es-CO" sz="4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s-CO" sz="4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s-CO" sz="25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CORTE 31 DE DICIEMBRE 2017</a:t>
            </a:r>
            <a:endParaRPr lang="es-CO" sz="25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0415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rot="16200000">
            <a:off x="-2055759" y="2057826"/>
            <a:ext cx="4725146"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GESTIÓN MISIONAL Y DE GOBIERNO</a:t>
            </a:r>
            <a:r>
              <a:rPr lang="es-CO" sz="1200" dirty="0" smtClean="0">
                <a:latin typeface="Verdana" panose="020B0604030504040204" pitchFamily="34" charset="0"/>
                <a:ea typeface="Verdana" panose="020B0604030504040204" pitchFamily="34" charset="0"/>
                <a:cs typeface="Verdana" panose="020B0604030504040204" pitchFamily="34" charset="0"/>
              </a:rPr>
              <a:t> </a:t>
            </a:r>
            <a:r>
              <a:rPr lang="es-CO" sz="14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48674"/>
            <a:ext cx="7560840" cy="58486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323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Marcador de contenido"/>
          <p:cNvSpPr>
            <a:spLocks noGrp="1"/>
          </p:cNvSpPr>
          <p:nvPr>
            <p:ph idx="1"/>
          </p:nvPr>
        </p:nvSpPr>
        <p:spPr>
          <a:xfrm>
            <a:off x="1043608" y="733887"/>
            <a:ext cx="3312368" cy="4176464"/>
          </a:xfrm>
        </p:spPr>
        <p:txBody>
          <a:bodyPr>
            <a:noAutofit/>
          </a:bodyPr>
          <a:lstStyle/>
          <a:p>
            <a:pPr marL="0" indent="0" algn="just">
              <a:buNone/>
            </a:pPr>
            <a:r>
              <a:rPr lang="es-ES" sz="1000" dirty="0" smtClean="0">
                <a:latin typeface="Verdana" panose="020B0604030504040204" pitchFamily="34" charset="0"/>
                <a:ea typeface="Verdana" panose="020B0604030504040204" pitchFamily="34" charset="0"/>
                <a:cs typeface="Verdana" panose="020B0604030504040204" pitchFamily="34" charset="0"/>
              </a:rPr>
              <a:t>Esta </a:t>
            </a:r>
            <a:r>
              <a:rPr lang="es-ES" sz="1000" dirty="0">
                <a:latin typeface="Verdana" panose="020B0604030504040204" pitchFamily="34" charset="0"/>
                <a:ea typeface="Verdana" panose="020B0604030504040204" pitchFamily="34" charset="0"/>
                <a:cs typeface="Verdana" panose="020B0604030504040204" pitchFamily="34" charset="0"/>
              </a:rPr>
              <a:t>política registra una ejecución a 31 de diciembre de 2017 del </a:t>
            </a:r>
            <a:r>
              <a:rPr lang="es-ES" sz="1000" b="1" dirty="0" smtClean="0">
                <a:latin typeface="Verdana" panose="020B0604030504040204" pitchFamily="34" charset="0"/>
                <a:ea typeface="Verdana" panose="020B0604030504040204" pitchFamily="34" charset="0"/>
                <a:cs typeface="Verdana" panose="020B0604030504040204" pitchFamily="34" charset="0"/>
              </a:rPr>
              <a:t>98,27%</a:t>
            </a:r>
            <a:r>
              <a:rPr lang="es-ES" sz="1000"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Tiene como fin acercar el Estado al ciudadano y hacer visible la gestión pública. Permite la participación activa de la ciudadanía en la toma de decisiones y su acceso a la información, a los trámites y servicios, para una atención oportuna y efectiva. </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Se </a:t>
            </a:r>
            <a:r>
              <a:rPr lang="es-CO" sz="1000" dirty="0">
                <a:latin typeface="Verdana" panose="020B0604030504040204" pitchFamily="34" charset="0"/>
                <a:ea typeface="Verdana" panose="020B0604030504040204" pitchFamily="34" charset="0"/>
                <a:cs typeface="Verdana" panose="020B0604030504040204" pitchFamily="34" charset="0"/>
              </a:rPr>
              <a:t>contemplan para la formulación de indicadores los principios de transparencia y de máxima publicidad, así como la democracia participativa y democratización de la gestión pública. Ello implica la obligación de abrir espacios de participación e involucrar a los ciudadanos y las organizaciones de la sociedad civil en la formulación, ejecución, control y evaluación de la gestión pública. </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Para el caso del Ministerio de Vivienda, Ciudad y Territorio, </a:t>
            </a:r>
            <a:r>
              <a:rPr lang="es-CO" sz="1000" dirty="0">
                <a:latin typeface="Verdana" panose="020B0604030504040204" pitchFamily="34" charset="0"/>
                <a:ea typeface="Verdana" panose="020B0604030504040204" pitchFamily="34" charset="0"/>
                <a:cs typeface="Verdana" panose="020B0604030504040204" pitchFamily="34" charset="0"/>
              </a:rPr>
              <a:t>de </a:t>
            </a:r>
            <a:r>
              <a:rPr lang="es-CO" sz="1000" dirty="0" smtClean="0">
                <a:latin typeface="Verdana" panose="020B0604030504040204" pitchFamily="34" charset="0"/>
                <a:ea typeface="Verdana" panose="020B0604030504040204" pitchFamily="34" charset="0"/>
                <a:cs typeface="Verdana" panose="020B0604030504040204" pitchFamily="34" charset="0"/>
              </a:rPr>
              <a:t>las quince (15) Iniciativas Estratégicas asociadas </a:t>
            </a:r>
            <a:r>
              <a:rPr lang="es-CO" sz="1000" dirty="0">
                <a:latin typeface="Verdana" panose="020B0604030504040204" pitchFamily="34" charset="0"/>
                <a:ea typeface="Verdana" panose="020B0604030504040204" pitchFamily="34" charset="0"/>
                <a:cs typeface="Verdana" panose="020B0604030504040204" pitchFamily="34" charset="0"/>
              </a:rPr>
              <a:t>a esta política, </a:t>
            </a:r>
            <a:r>
              <a:rPr lang="es-CO" sz="1000" dirty="0" smtClean="0">
                <a:latin typeface="Verdana" panose="020B0604030504040204" pitchFamily="34" charset="0"/>
                <a:ea typeface="Verdana" panose="020B0604030504040204" pitchFamily="34" charset="0"/>
                <a:cs typeface="Verdana" panose="020B0604030504040204" pitchFamily="34" charset="0"/>
              </a:rPr>
              <a:t>se </a:t>
            </a:r>
            <a:r>
              <a:rPr lang="es-CO" sz="1000" dirty="0">
                <a:latin typeface="Verdana" panose="020B0604030504040204" pitchFamily="34" charset="0"/>
                <a:ea typeface="Verdana" panose="020B0604030504040204" pitchFamily="34" charset="0"/>
                <a:cs typeface="Verdana" panose="020B0604030504040204" pitchFamily="34" charset="0"/>
              </a:rPr>
              <a:t>destaca que </a:t>
            </a:r>
            <a:r>
              <a:rPr lang="es-CO" sz="1000" dirty="0" smtClean="0">
                <a:latin typeface="Verdana" panose="020B0604030504040204" pitchFamily="34" charset="0"/>
                <a:ea typeface="Verdana" panose="020B0604030504040204" pitchFamily="34" charset="0"/>
                <a:cs typeface="Verdana" panose="020B0604030504040204" pitchFamily="34" charset="0"/>
              </a:rPr>
              <a:t>trece (13) cumplieron </a:t>
            </a:r>
            <a:r>
              <a:rPr lang="es-CO" sz="1000" dirty="0">
                <a:latin typeface="Verdana" panose="020B0604030504040204" pitchFamily="34" charset="0"/>
                <a:ea typeface="Verdana" panose="020B0604030504040204" pitchFamily="34" charset="0"/>
                <a:cs typeface="Verdana" panose="020B0604030504040204" pitchFamily="34" charset="0"/>
              </a:rPr>
              <a:t>la meta </a:t>
            </a:r>
            <a:r>
              <a:rPr lang="es-CO" sz="1000" dirty="0" smtClean="0">
                <a:latin typeface="Verdana" panose="020B0604030504040204" pitchFamily="34" charset="0"/>
                <a:ea typeface="Verdana" panose="020B0604030504040204" pitchFamily="34" charset="0"/>
                <a:cs typeface="Verdana" panose="020B0604030504040204" pitchFamily="34" charset="0"/>
              </a:rPr>
              <a:t>establecida y dos(2) </a:t>
            </a:r>
            <a:r>
              <a:rPr lang="es-CO" sz="1000" dirty="0">
                <a:latin typeface="Verdana" panose="020B0604030504040204" pitchFamily="34" charset="0"/>
                <a:ea typeface="Verdana" panose="020B0604030504040204" pitchFamily="34" charset="0"/>
                <a:cs typeface="Verdana" panose="020B0604030504040204" pitchFamily="34" charset="0"/>
              </a:rPr>
              <a:t>se encuentran en semáforo </a:t>
            </a:r>
            <a:r>
              <a:rPr lang="es-CO" sz="1000" dirty="0" smtClean="0">
                <a:latin typeface="Verdana" panose="020B0604030504040204" pitchFamily="34" charset="0"/>
                <a:ea typeface="Verdana" panose="020B0604030504040204" pitchFamily="34" charset="0"/>
                <a:cs typeface="Verdana" panose="020B0604030504040204" pitchFamily="34" charset="0"/>
              </a:rPr>
              <a:t>amarillo. </a:t>
            </a:r>
            <a:r>
              <a:rPr lang="es-CO" sz="1000" dirty="0">
                <a:latin typeface="Verdana" panose="020B0604030504040204" pitchFamily="34" charset="0"/>
                <a:ea typeface="Verdana" panose="020B0604030504040204" pitchFamily="34" charset="0"/>
                <a:cs typeface="Verdana" panose="020B0604030504040204" pitchFamily="34" charset="0"/>
              </a:rPr>
              <a:t>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a:latin typeface="Verdana" panose="020B0604030504040204" pitchFamily="34" charset="0"/>
                <a:ea typeface="Verdana" panose="020B0604030504040204" pitchFamily="34" charset="0"/>
                <a:cs typeface="Verdana" panose="020B0604030504040204" pitchFamily="34" charset="0"/>
              </a:rPr>
              <a:t>Los grandes logros se concentran en: </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El Ministerio de Vivienda Ciudad y Territorio realizó tres eventos de Rendición de </a:t>
            </a:r>
            <a:r>
              <a:rPr lang="es-CO" sz="1000" dirty="0" smtClean="0">
                <a:latin typeface="Verdana" panose="020B0604030504040204" pitchFamily="34" charset="0"/>
                <a:ea typeface="Verdana" panose="020B0604030504040204" pitchFamily="34" charset="0"/>
                <a:cs typeface="Verdana" panose="020B0604030504040204" pitchFamily="34" charset="0"/>
              </a:rPr>
              <a:t>Cuentas</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200 actividades de acercamiento del Ministro con la comunidad</a:t>
            </a:r>
            <a:r>
              <a:rPr lang="es-CO" sz="1000" dirty="0" smtClean="0">
                <a:latin typeface="Verdana" panose="020B0604030504040204" pitchFamily="34" charset="0"/>
                <a:ea typeface="Verdana" panose="020B0604030504040204" pitchFamily="34" charset="0"/>
                <a:cs typeface="Verdana" panose="020B0604030504040204" pitchFamily="34" charset="0"/>
              </a:rPr>
              <a:t>.</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rot="16200000">
            <a:off x="-2052872" y="2060714"/>
            <a:ext cx="4869162" cy="747734"/>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TRANSPARENCIA, PARTICIPACIÓN Y SERVICIO AL CIUDADANO </a:t>
            </a:r>
          </a:p>
          <a:p>
            <a:pPr algn="ct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2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sp>
        <p:nvSpPr>
          <p:cNvPr id="7" name="2 Marcador de contenido"/>
          <p:cNvSpPr txBox="1">
            <a:spLocks/>
          </p:cNvSpPr>
          <p:nvPr/>
        </p:nvSpPr>
        <p:spPr>
          <a:xfrm>
            <a:off x="4795850" y="3573016"/>
            <a:ext cx="3760068" cy="32266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29 departamentos con planes de aseguramiento en </a:t>
            </a:r>
            <a:r>
              <a:rPr lang="es-CO" sz="1000" dirty="0" smtClean="0">
                <a:latin typeface="Verdana" panose="020B0604030504040204" pitchFamily="34" charset="0"/>
                <a:ea typeface="Verdana" panose="020B0604030504040204" pitchFamily="34" charset="0"/>
                <a:cs typeface="Verdana" panose="020B0604030504040204" pitchFamily="34" charset="0"/>
              </a:rPr>
              <a:t>implementación</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130 municipios capacitados en revisión de planes de ordenamiento territorial</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130 municipios capacitados en la incorporación de la gestión del riesgo en los POT</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La formulación, implementación y seguimiento del plan de mejoramiento ITN y FURAG. </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panose="020B0604020202020204" pitchFamily="34" charset="0"/>
              <a:buNone/>
            </a:pPr>
            <a:r>
              <a:rPr lang="es-CO" sz="1000" dirty="0" smtClean="0">
                <a:latin typeface="Verdana" panose="020B0604030504040204" pitchFamily="34" charset="0"/>
                <a:ea typeface="Verdana" panose="020B0604030504040204" pitchFamily="34" charset="0"/>
                <a:cs typeface="Verdana" panose="020B0604030504040204" pitchFamily="34" charset="0"/>
              </a:rPr>
              <a:t>Con respecto a los indicadores que no cumplieron la meta, la justificación se encuentra detallada en el capítulo de seguimiento del PAI para cada una de las dependencias.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084" y="1124744"/>
            <a:ext cx="4113600" cy="2448272"/>
          </a:xfrm>
          <a:prstGeom prst="rect">
            <a:avLst/>
          </a:prstGeom>
          <a:ln>
            <a:noFill/>
          </a:ln>
          <a:effectLst>
            <a:softEdge rad="112500"/>
          </a:effectLst>
        </p:spPr>
      </p:pic>
    </p:spTree>
    <p:extLst>
      <p:ext uri="{BB962C8B-B14F-4D97-AF65-F5344CB8AC3E}">
        <p14:creationId xmlns:p14="http://schemas.microsoft.com/office/powerpoint/2010/main" val="34153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rot="16200000">
            <a:off x="-2052872" y="2060714"/>
            <a:ext cx="4869162" cy="747734"/>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TRANSPARENCIA, PARTICIPACIÓN Y SERVICIO AL CIUDADANO </a:t>
            </a:r>
          </a:p>
          <a:p>
            <a:pPr algn="ct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2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08720"/>
            <a:ext cx="7640182" cy="5184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rot="16200000">
            <a:off x="-2052872" y="2060714"/>
            <a:ext cx="4869162" cy="747734"/>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TRANSPARENCIA, PARTICIPACIÓN Y SERVICIO AL CIUDADANO </a:t>
            </a:r>
          </a:p>
          <a:p>
            <a:pPr algn="ct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2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36712"/>
            <a:ext cx="776363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477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Marcador de contenido"/>
          <p:cNvSpPr>
            <a:spLocks noGrp="1"/>
          </p:cNvSpPr>
          <p:nvPr>
            <p:ph idx="1"/>
          </p:nvPr>
        </p:nvSpPr>
        <p:spPr>
          <a:xfrm>
            <a:off x="5004048" y="941548"/>
            <a:ext cx="3919736" cy="4447276"/>
          </a:xfrm>
        </p:spPr>
        <p:txBody>
          <a:bodyPr>
            <a:noAutofit/>
          </a:bodyPr>
          <a:lstStyle/>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Los </a:t>
            </a:r>
            <a:r>
              <a:rPr lang="es-CO" sz="1000" dirty="0">
                <a:latin typeface="Verdana" panose="020B0604030504040204" pitchFamily="34" charset="0"/>
                <a:ea typeface="Verdana" panose="020B0604030504040204" pitchFamily="34" charset="0"/>
                <a:cs typeface="Verdana" panose="020B0604030504040204" pitchFamily="34" charset="0"/>
              </a:rPr>
              <a:t>grandes logros se concentran en: </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dirty="0">
                <a:latin typeface="Verdana" panose="020B0604030504040204" pitchFamily="34" charset="0"/>
                <a:ea typeface="Verdana" panose="020B0604030504040204" pitchFamily="34" charset="0"/>
                <a:cs typeface="Verdana" panose="020B0604030504040204" pitchFamily="34" charset="0"/>
              </a:rPr>
              <a:t>El </a:t>
            </a:r>
            <a:r>
              <a:rPr lang="es-CO" sz="1000" dirty="0" smtClean="0">
                <a:latin typeface="Verdana" panose="020B0604030504040204" pitchFamily="34" charset="0"/>
                <a:ea typeface="Verdana" panose="020B0604030504040204" pitchFamily="34" charset="0"/>
                <a:cs typeface="Verdana" panose="020B0604030504040204" pitchFamily="34" charset="0"/>
              </a:rPr>
              <a:t>ministerio tuvo </a:t>
            </a:r>
            <a:r>
              <a:rPr lang="es-CO" sz="1000" dirty="0">
                <a:latin typeface="Verdana" panose="020B0604030504040204" pitchFamily="34" charset="0"/>
                <a:ea typeface="Verdana" panose="020B0604030504040204" pitchFamily="34" charset="0"/>
                <a:cs typeface="Verdana" panose="020B0604030504040204" pitchFamily="34" charset="0"/>
              </a:rPr>
              <a:t>una ejecución presupuestal </a:t>
            </a:r>
            <a:r>
              <a:rPr lang="es-CO" sz="1000" dirty="0" smtClean="0">
                <a:latin typeface="Verdana" panose="020B0604030504040204" pitchFamily="34" charset="0"/>
                <a:ea typeface="Verdana" panose="020B0604030504040204" pitchFamily="34" charset="0"/>
                <a:cs typeface="Verdana" panose="020B0604030504040204" pitchFamily="34" charset="0"/>
              </a:rPr>
              <a:t>en el 2017 del 99.86% en obligaciones, superando el año 2016 en el cual se reportó una ejecución de 97,84%. </a:t>
            </a:r>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dirty="0" smtClean="0">
                <a:latin typeface="Verdana" panose="020B0604030504040204" pitchFamily="34" charset="0"/>
                <a:ea typeface="Verdana" panose="020B0604030504040204" pitchFamily="34" charset="0"/>
                <a:cs typeface="Verdana" panose="020B0604030504040204" pitchFamily="34" charset="0"/>
              </a:rPr>
              <a:t>Entidad pionera </a:t>
            </a:r>
            <a:r>
              <a:rPr lang="es-CO" sz="1000" dirty="0">
                <a:latin typeface="Verdana" panose="020B0604030504040204" pitchFamily="34" charset="0"/>
                <a:ea typeface="Verdana" panose="020B0604030504040204" pitchFamily="34" charset="0"/>
                <a:cs typeface="Verdana" panose="020B0604030504040204" pitchFamily="34" charset="0"/>
              </a:rPr>
              <a:t>en </a:t>
            </a:r>
            <a:r>
              <a:rPr lang="es-CO" sz="1000" dirty="0" smtClean="0">
                <a:latin typeface="Verdana" panose="020B0604030504040204" pitchFamily="34" charset="0"/>
                <a:ea typeface="Verdana" panose="020B0604030504040204" pitchFamily="34" charset="0"/>
                <a:cs typeface="Verdana" panose="020B0604030504040204" pitchFamily="34" charset="0"/>
              </a:rPr>
              <a:t>la actualización del  </a:t>
            </a:r>
            <a:r>
              <a:rPr lang="es-CO" sz="1000" dirty="0">
                <a:latin typeface="Verdana" panose="020B0604030504040204" pitchFamily="34" charset="0"/>
                <a:ea typeface="Verdana" panose="020B0604030504040204" pitchFamily="34" charset="0"/>
                <a:cs typeface="Verdana" panose="020B0604030504040204" pitchFamily="34" charset="0"/>
              </a:rPr>
              <a:t>portafolio de proyectos de inversión conforme a la Metodología de Presupuesto Orientado a Resultados (</a:t>
            </a:r>
            <a:r>
              <a:rPr lang="es-CO" sz="1000" dirty="0" smtClean="0">
                <a:latin typeface="Verdana" panose="020B0604030504040204" pitchFamily="34" charset="0"/>
                <a:ea typeface="Verdana" panose="020B0604030504040204" pitchFamily="34" charset="0"/>
                <a:cs typeface="Verdana" panose="020B0604030504040204" pitchFamily="34" charset="0"/>
              </a:rPr>
              <a:t>14 </a:t>
            </a:r>
            <a:r>
              <a:rPr lang="es-CO" sz="1000" dirty="0">
                <a:latin typeface="Verdana" panose="020B0604030504040204" pitchFamily="34" charset="0"/>
                <a:ea typeface="Verdana" panose="020B0604030504040204" pitchFamily="34" charset="0"/>
                <a:cs typeface="Verdana" panose="020B0604030504040204" pitchFamily="34" charset="0"/>
              </a:rPr>
              <a:t>proyectos de inversión formulados)</a:t>
            </a:r>
          </a:p>
          <a:p>
            <a:pPr lvl="0" algn="just"/>
            <a:r>
              <a:rPr lang="es-CO" sz="1000" dirty="0" smtClean="0">
                <a:latin typeface="Verdana" panose="020B0604030504040204" pitchFamily="34" charset="0"/>
                <a:ea typeface="Verdana" panose="020B0604030504040204" pitchFamily="34" charset="0"/>
                <a:cs typeface="Verdana" panose="020B0604030504040204" pitchFamily="34" charset="0"/>
              </a:rPr>
              <a:t>Se integró </a:t>
            </a:r>
            <a:r>
              <a:rPr lang="es-CO" sz="1000" dirty="0">
                <a:latin typeface="Verdana" panose="020B0604030504040204" pitchFamily="34" charset="0"/>
                <a:ea typeface="Verdana" panose="020B0604030504040204" pitchFamily="34" charset="0"/>
                <a:cs typeface="Verdana" panose="020B0604030504040204" pitchFamily="34" charset="0"/>
              </a:rPr>
              <a:t>el SSST al Sistema Integrado de Gestión.</a:t>
            </a:r>
          </a:p>
          <a:p>
            <a:pPr lvl="0" algn="just"/>
            <a:r>
              <a:rPr lang="es-CO" sz="1000" dirty="0">
                <a:latin typeface="Verdana" panose="020B0604030504040204" pitchFamily="34" charset="0"/>
                <a:ea typeface="Verdana" panose="020B0604030504040204" pitchFamily="34" charset="0"/>
                <a:cs typeface="Verdana" panose="020B0604030504040204" pitchFamily="34" charset="0"/>
              </a:rPr>
              <a:t>Cumplimiento al 100% del Programa Anual de Auditorías realizado por la Oficina de Control </a:t>
            </a:r>
            <a:r>
              <a:rPr lang="es-CO" sz="1000" dirty="0" smtClean="0">
                <a:latin typeface="Verdana" panose="020B0604030504040204" pitchFamily="34" charset="0"/>
                <a:ea typeface="Verdana" panose="020B0604030504040204" pitchFamily="34" charset="0"/>
                <a:cs typeface="Verdana" panose="020B0604030504040204" pitchFamily="34" charset="0"/>
              </a:rPr>
              <a:t>Interno. </a:t>
            </a:r>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dirty="0">
                <a:latin typeface="Verdana" panose="020B0604030504040204" pitchFamily="34" charset="0"/>
                <a:ea typeface="Verdana" panose="020B0604030504040204" pitchFamily="34" charset="0"/>
                <a:cs typeface="Verdana" panose="020B0604030504040204" pitchFamily="34" charset="0"/>
              </a:rPr>
              <a:t>Se implementó primer servicio en línea sobre movilización de recursos para retirar los recursos de las cuentas de ahorro programado. </a:t>
            </a:r>
          </a:p>
          <a:p>
            <a:pPr lvl="0" algn="just"/>
            <a:r>
              <a:rPr lang="es-CO" sz="1000" dirty="0">
                <a:latin typeface="Verdana" panose="020B0604030504040204" pitchFamily="34" charset="0"/>
                <a:ea typeface="Verdana" panose="020B0604030504040204" pitchFamily="34" charset="0"/>
                <a:cs typeface="Verdana" panose="020B0604030504040204" pitchFamily="34" charset="0"/>
              </a:rPr>
              <a:t>744 metros lineales intervenidos del archivo central del </a:t>
            </a:r>
            <a:r>
              <a:rPr lang="es-CO" sz="1000" dirty="0" smtClean="0">
                <a:latin typeface="Verdana" panose="020B0604030504040204" pitchFamily="34" charset="0"/>
                <a:ea typeface="Verdana" panose="020B0604030504040204" pitchFamily="34" charset="0"/>
                <a:cs typeface="Verdana" panose="020B0604030504040204" pitchFamily="34" charset="0"/>
              </a:rPr>
              <a:t>MVCT.</a:t>
            </a:r>
          </a:p>
          <a:p>
            <a:pPr lvl="0" algn="just"/>
            <a:r>
              <a:rPr lang="es-CO" sz="1000" dirty="0" smtClean="0">
                <a:latin typeface="Verdana" panose="020B0604030504040204" pitchFamily="34" charset="0"/>
                <a:ea typeface="Verdana" panose="020B0604030504040204" pitchFamily="34" charset="0"/>
                <a:cs typeface="Verdana" panose="020B0604030504040204" pitchFamily="34" charset="0"/>
              </a:rPr>
              <a:t>96,36% del PAC ejecutado, superando la meta establecida para el 2017 de 90%. </a:t>
            </a:r>
          </a:p>
          <a:p>
            <a:pPr lvl="0" algn="just"/>
            <a:r>
              <a:rPr lang="es-CO" sz="1000" dirty="0">
                <a:latin typeface="Verdana" panose="020B0604030504040204" pitchFamily="34" charset="0"/>
                <a:ea typeface="Verdana" panose="020B0604030504040204" pitchFamily="34" charset="0"/>
                <a:cs typeface="Verdana" panose="020B0604030504040204" pitchFamily="34" charset="0"/>
              </a:rPr>
              <a:t>2.825 productos de comunicación </a:t>
            </a:r>
            <a:r>
              <a:rPr lang="es-CO" sz="1000" dirty="0" smtClean="0">
                <a:latin typeface="Verdana" panose="020B0604030504040204" pitchFamily="34" charset="0"/>
                <a:ea typeface="Verdana" panose="020B0604030504040204" pitchFamily="34" charset="0"/>
                <a:cs typeface="Verdana" panose="020B0604030504040204" pitchFamily="34" charset="0"/>
              </a:rPr>
              <a:t>externa aprobados, </a:t>
            </a:r>
            <a:r>
              <a:rPr lang="es-CO" sz="1000" dirty="0">
                <a:latin typeface="Verdana" panose="020B0604030504040204" pitchFamily="34" charset="0"/>
                <a:ea typeface="Verdana" panose="020B0604030504040204" pitchFamily="34" charset="0"/>
                <a:cs typeface="Verdana" panose="020B0604030504040204" pitchFamily="34" charset="0"/>
              </a:rPr>
              <a:t>superando la meta establecida de 1.824 </a:t>
            </a:r>
            <a:r>
              <a:rPr lang="es-CO" sz="1000" dirty="0" smtClean="0">
                <a:latin typeface="Verdana" panose="020B0604030504040204" pitchFamily="34" charset="0"/>
                <a:ea typeface="Verdana" panose="020B0604030504040204" pitchFamily="34" charset="0"/>
                <a:cs typeface="Verdana" panose="020B0604030504040204" pitchFamily="34" charset="0"/>
              </a:rPr>
              <a:t>productos.</a:t>
            </a:r>
            <a:endParaRPr lang="es-CO" sz="1000" dirty="0">
              <a:latin typeface="Verdana" panose="020B0604030504040204" pitchFamily="34" charset="0"/>
              <a:ea typeface="Verdana" panose="020B0604030504040204" pitchFamily="34" charset="0"/>
              <a:cs typeface="Verdana" panose="020B0604030504040204" pitchFamily="34" charset="0"/>
            </a:endParaRPr>
          </a:p>
          <a:p>
            <a:pPr marL="0" lv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Con </a:t>
            </a:r>
            <a:r>
              <a:rPr lang="es-CO" sz="1000" dirty="0">
                <a:latin typeface="Verdana" panose="020B0604030504040204" pitchFamily="34" charset="0"/>
                <a:ea typeface="Verdana" panose="020B0604030504040204" pitchFamily="34" charset="0"/>
                <a:cs typeface="Verdana" panose="020B0604030504040204" pitchFamily="34" charset="0"/>
              </a:rPr>
              <a:t>respecto a los indicadores que no cumplieron la meta, la justificación se encuentra detallada en el </a:t>
            </a:r>
            <a:r>
              <a:rPr lang="es-CO" sz="1000" dirty="0" smtClean="0">
                <a:latin typeface="Verdana" panose="020B0604030504040204" pitchFamily="34" charset="0"/>
                <a:ea typeface="Verdana" panose="020B0604030504040204" pitchFamily="34" charset="0"/>
                <a:cs typeface="Verdana" panose="020B0604030504040204" pitchFamily="34" charset="0"/>
              </a:rPr>
              <a:t>capítulo de seguimiento del PAI para cada una de las dependencias.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rot="16200000">
            <a:off x="-1983750" y="1985818"/>
            <a:ext cx="4725146" cy="75351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latin typeface="Verdana" panose="020B0604030504040204" pitchFamily="34" charset="0"/>
                <a:ea typeface="Verdana" panose="020B0604030504040204" pitchFamily="34" charset="0"/>
                <a:cs typeface="Verdana" panose="020B0604030504040204" pitchFamily="34" charset="0"/>
              </a:rPr>
              <a:t>EFICIENCIA ADMINISTRATIVA Y GESTIÓN FINANCIERA.</a:t>
            </a:r>
          </a:p>
          <a:p>
            <a:pPr algn="ct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2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sp>
        <p:nvSpPr>
          <p:cNvPr id="7" name="2 Marcador de contenido"/>
          <p:cNvSpPr txBox="1">
            <a:spLocks/>
          </p:cNvSpPr>
          <p:nvPr/>
        </p:nvSpPr>
        <p:spPr>
          <a:xfrm>
            <a:off x="819200" y="908720"/>
            <a:ext cx="3752800"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1000" dirty="0" smtClean="0">
                <a:latin typeface="Verdana" panose="020B0604030504040204" pitchFamily="34" charset="0"/>
                <a:ea typeface="Verdana" panose="020B0604030504040204" pitchFamily="34" charset="0"/>
                <a:cs typeface="Verdana" panose="020B0604030504040204" pitchFamily="34" charset="0"/>
              </a:rPr>
              <a:t>Esta política registra una ejecución a 31 de diciembre de 2017 del 98,44%. </a:t>
            </a:r>
            <a:r>
              <a:rPr lang="es-CO" sz="1000" dirty="0" smtClean="0">
                <a:latin typeface="Verdana" panose="020B0604030504040204" pitchFamily="34" charset="0"/>
                <a:ea typeface="Verdana" panose="020B0604030504040204" pitchFamily="34" charset="0"/>
                <a:cs typeface="Verdana" panose="020B0604030504040204" pitchFamily="34" charset="0"/>
              </a:rPr>
              <a:t>Están dirigidas a identificar, racionalizar, simplificar y automatizar trámites, procesos, procedimientos y servicios, así como optimizar el uso de recursos, con el propósito de contar con organizaciones modernas, innovadoras, flexibles y abiertas al entorno, con capacidad de transformarse, adaptarse y responder en forma ágil y oportuna a las demandas y necesidades de la comunidad, eliminando duplicidad de funciones y barreras que impidan la oportuna, eficiente y eficaz prestación del servicio en la gestión, para el logro de los objetivos del Estado.</a:t>
            </a:r>
          </a:p>
          <a:p>
            <a:pPr marL="0" indent="0" algn="just">
              <a:buFont typeface="Arial" panose="020B0604020202020204" pitchFamily="34" charset="0"/>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panose="020B0604020202020204" pitchFamily="34" charset="0"/>
              <a:buNone/>
            </a:pPr>
            <a:r>
              <a:rPr lang="es-CO" sz="1000" dirty="0" smtClean="0">
                <a:latin typeface="Verdana" panose="020B0604030504040204" pitchFamily="34" charset="0"/>
                <a:ea typeface="Verdana" panose="020B0604030504040204" pitchFamily="34" charset="0"/>
                <a:cs typeface="Verdana" panose="020B0604030504040204" pitchFamily="34" charset="0"/>
              </a:rPr>
              <a:t>Para el caso del Ministerio de Vivienda, Ciudad y Territorio, de las treinta y un (31) Iniciativas Estratégicas asociadas a esta política, se destaca que veintiocho (28) cumplieron la meta establecida; dos (2) se encuentran en semáforo amarillo y una (1) incumplió la meta.  </a:t>
            </a: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00" y="4221088"/>
            <a:ext cx="4073483" cy="2160240"/>
          </a:xfrm>
          <a:prstGeom prst="rect">
            <a:avLst/>
          </a:prstGeom>
          <a:ln>
            <a:noFill/>
          </a:ln>
          <a:effectLst>
            <a:softEdge rad="112500"/>
          </a:effectLst>
        </p:spPr>
      </p:pic>
    </p:spTree>
    <p:extLst>
      <p:ext uri="{BB962C8B-B14F-4D97-AF65-F5344CB8AC3E}">
        <p14:creationId xmlns:p14="http://schemas.microsoft.com/office/powerpoint/2010/main" val="690471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rot="16200000">
            <a:off x="-1983750" y="1985818"/>
            <a:ext cx="4725146" cy="75351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latin typeface="Verdana" panose="020B0604030504040204" pitchFamily="34" charset="0"/>
                <a:ea typeface="Verdana" panose="020B0604030504040204" pitchFamily="34" charset="0"/>
                <a:cs typeface="Verdana" panose="020B0604030504040204" pitchFamily="34" charset="0"/>
              </a:rPr>
              <a:t>EFICIENCIA ADMINISTRATIVA Y GESTIÓN FINANCIERA.</a:t>
            </a:r>
          </a:p>
          <a:p>
            <a:pPr algn="ct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2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75" y="836712"/>
            <a:ext cx="7920880" cy="526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572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rot="16200000">
            <a:off x="-1983750" y="1985818"/>
            <a:ext cx="4725146" cy="75351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latin typeface="Verdana" panose="020B0604030504040204" pitchFamily="34" charset="0"/>
                <a:ea typeface="Verdana" panose="020B0604030504040204" pitchFamily="34" charset="0"/>
                <a:cs typeface="Verdana" panose="020B0604030504040204" pitchFamily="34" charset="0"/>
              </a:rPr>
              <a:t>EFICIENCIA ADMINISTRATIVA Y GESTIÓN FINANCIERA.</a:t>
            </a:r>
          </a:p>
          <a:p>
            <a:pPr algn="ct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2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31565"/>
            <a:ext cx="7929292" cy="54337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114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rot="16200000">
            <a:off x="-1983750" y="1985818"/>
            <a:ext cx="4725146" cy="75351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latin typeface="Verdana" panose="020B0604030504040204" pitchFamily="34" charset="0"/>
                <a:ea typeface="Verdana" panose="020B0604030504040204" pitchFamily="34" charset="0"/>
                <a:cs typeface="Verdana" panose="020B0604030504040204" pitchFamily="34" charset="0"/>
              </a:rPr>
              <a:t>EFICIENCIA ADMINISTRATIVA Y GESTIÓN FINANCIERA.</a:t>
            </a:r>
          </a:p>
          <a:p>
            <a:pPr algn="ct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2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731565"/>
            <a:ext cx="7583369" cy="55475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485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Marcador de contenido"/>
          <p:cNvSpPr>
            <a:spLocks noGrp="1"/>
          </p:cNvSpPr>
          <p:nvPr>
            <p:ph idx="1"/>
          </p:nvPr>
        </p:nvSpPr>
        <p:spPr>
          <a:xfrm>
            <a:off x="4427984" y="932072"/>
            <a:ext cx="4261027" cy="969243"/>
          </a:xfrm>
        </p:spPr>
        <p:txBody>
          <a:bodyPr>
            <a:noAutofit/>
          </a:bodyPr>
          <a:lstStyle/>
          <a:p>
            <a:pPr marL="0" indent="0" algn="just">
              <a:buNone/>
            </a:pPr>
            <a:r>
              <a:rPr lang="es-CO" sz="1000" dirty="0">
                <a:latin typeface="Verdana" panose="020B0604030504040204" pitchFamily="34" charset="0"/>
                <a:ea typeface="Verdana" panose="020B0604030504040204" pitchFamily="34" charset="0"/>
                <a:cs typeface="Verdana" panose="020B0604030504040204" pitchFamily="34" charset="0"/>
              </a:rPr>
              <a:t>Está política tiene seis (6) iniciativas estratégicas asociadas, las cuales se cumplieron al 100% en su totalidad.</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Se </a:t>
            </a:r>
            <a:r>
              <a:rPr lang="es-CO" sz="1000" dirty="0">
                <a:latin typeface="Verdana" panose="020B0604030504040204" pitchFamily="34" charset="0"/>
                <a:ea typeface="Verdana" panose="020B0604030504040204" pitchFamily="34" charset="0"/>
                <a:cs typeface="Verdana" panose="020B0604030504040204" pitchFamily="34" charset="0"/>
              </a:rPr>
              <a:t>destaca que las entidades del sector implementaron satisfactoriamente la Planeación Estratégica de Recursos Humanos como herramienta que integra el Plan Anual de Vacantes, el Plan Institucional de Capacitación-PIC-, el Programa de Bienestar e Incentivos, los temas relacionados con Clima Organizacional.</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rot="16200000">
            <a:off x="-2055759" y="2057827"/>
            <a:ext cx="4725146" cy="609492"/>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latin typeface="Verdana" panose="020B0604030504040204" pitchFamily="34" charset="0"/>
                <a:ea typeface="Verdana" panose="020B0604030504040204" pitchFamily="34" charset="0"/>
                <a:cs typeface="Verdana" panose="020B0604030504040204" pitchFamily="34" charset="0"/>
              </a:rPr>
              <a:t>GESTIÓN DEL TALENTO HUMANO</a:t>
            </a:r>
          </a:p>
          <a:p>
            <a:pPr algn="ct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2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sp>
        <p:nvSpPr>
          <p:cNvPr id="7" name="2 Marcador de contenido"/>
          <p:cNvSpPr txBox="1">
            <a:spLocks/>
          </p:cNvSpPr>
          <p:nvPr/>
        </p:nvSpPr>
        <p:spPr>
          <a:xfrm>
            <a:off x="812745" y="934324"/>
            <a:ext cx="3615239" cy="14282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1000" dirty="0" smtClean="0">
                <a:latin typeface="Verdana" panose="020B0604030504040204" pitchFamily="34" charset="0"/>
                <a:ea typeface="Verdana" panose="020B0604030504040204" pitchFamily="34" charset="0"/>
                <a:cs typeface="Verdana" panose="020B0604030504040204" pitchFamily="34" charset="0"/>
              </a:rPr>
              <a:t>Esta política registra una ejecución a 31 de diciembre de 2017 del 100,00%. </a:t>
            </a:r>
            <a:r>
              <a:rPr lang="es-CO" sz="1000" dirty="0" smtClean="0">
                <a:latin typeface="Verdana" panose="020B0604030504040204" pitchFamily="34" charset="0"/>
                <a:ea typeface="Verdana" panose="020B0604030504040204" pitchFamily="34" charset="0"/>
                <a:cs typeface="Verdana" panose="020B0604030504040204" pitchFamily="34" charset="0"/>
              </a:rPr>
              <a:t>está orientada al desarrollo y cualificación de los servidores públicos buscando la observancia del principio de mérito para la provisión de los empleos, el desarrollo de competencias, vocación del servicio, la aplicación de estímulos y una gerencia pública enfocada a la consecución de resultado.</a:t>
            </a:r>
          </a:p>
          <a:p>
            <a:pPr marL="0" indent="0" algn="just">
              <a:buFont typeface="Arial" panose="020B0604020202020204" pitchFamily="34" charset="0"/>
              <a:buNone/>
            </a:pP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45" y="2492896"/>
            <a:ext cx="800772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842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5925"/>
            <a:ext cx="9144000" cy="3486150"/>
          </a:xfrm>
          <a:prstGeom prst="rect">
            <a:avLst/>
          </a:prstGeom>
        </p:spPr>
      </p:pic>
      <p:sp>
        <p:nvSpPr>
          <p:cNvPr id="5" name="4 Rectángulo"/>
          <p:cNvSpPr/>
          <p:nvPr/>
        </p:nvSpPr>
        <p:spPr>
          <a:xfrm>
            <a:off x="0" y="2852936"/>
            <a:ext cx="9144000" cy="1008112"/>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SEGUIMIENTO AL PLAN </a:t>
            </a: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 ACCIÓN INSTITUCIONAL </a:t>
            </a:r>
          </a:p>
          <a:p>
            <a:pPr algn="ct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Por </a:t>
            </a:r>
          </a:p>
          <a:p>
            <a:pPr algn="ctr"/>
            <a:r>
              <a:rPr lang="es-CO"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DEPENDENCIAS </a:t>
            </a:r>
            <a:endParaRPr lang="es-CO"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666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485253" y="1487320"/>
            <a:ext cx="3429000" cy="45436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PRESENTACIÓN </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Marcador de contenido"/>
          <p:cNvSpPr>
            <a:spLocks noGrp="1"/>
          </p:cNvSpPr>
          <p:nvPr>
            <p:ph idx="1"/>
          </p:nvPr>
        </p:nvSpPr>
        <p:spPr>
          <a:xfrm>
            <a:off x="5220071" y="1052736"/>
            <a:ext cx="3528393" cy="3511172"/>
          </a:xfrm>
        </p:spPr>
        <p:txBody>
          <a:bodyPr>
            <a:noAutofit/>
          </a:bodyPr>
          <a:lstStyle/>
          <a:p>
            <a:pPr marL="0" indent="0" algn="just">
              <a:buNone/>
            </a:pPr>
            <a:r>
              <a:rPr lang="es-CO" sz="1000" dirty="0">
                <a:latin typeface="Verdana" panose="020B0604030504040204" pitchFamily="34" charset="0"/>
                <a:ea typeface="Verdana" panose="020B0604030504040204" pitchFamily="34" charset="0"/>
                <a:cs typeface="Verdana" panose="020B0604030504040204" pitchFamily="34" charset="0"/>
              </a:rPr>
              <a:t>El proceso de planeación de las entidades públicas de la Rama Ejecutiva del Orden Nacional toma como punto de partida lo previsto en el artículo 29 de la Ley 152 de 1994, referente a elaborar, con base en los lineamientos del Plan Nacional de Desarrollo -PND, el Plan Indicativo Cuatrienal y los Planes de Acción Anuales, instrumentos que se constituyen en la base para la evaluación de resultados</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a:latin typeface="Verdana" panose="020B0604030504040204" pitchFamily="34" charset="0"/>
                <a:ea typeface="Verdana" panose="020B0604030504040204" pitchFamily="34" charset="0"/>
                <a:cs typeface="Verdana" panose="020B0604030504040204" pitchFamily="34" charset="0"/>
              </a:rPr>
              <a:t>Los Planes Estratégicos Sectoriales y los Planes Estratégicos Institucionales, formulados para un periodo de cuatro años, además de constituir los Planes Indicativos Cuatrienales de que trata la Ley 152 de 1994, recogen los lineamientos de las Políticas de Gestión y Desempeño Institucional. Estos mismos lineamientos serán incorporados a los Planes Anuales de Acción para la formulación de los Planes de Acción Institucionales, cuyo periodo de formulación corresponde a la vigencia anual. La planeación se constituye entonces en el mecanismo de articulación, a través de sus tres modalidades: Plan Estratégico Sectorial, Plan Estratégico Institucional y Plan de Acción Institucional.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b="1" dirty="0">
                <a:latin typeface="Verdana" panose="020B0604030504040204" pitchFamily="34" charset="0"/>
                <a:ea typeface="Verdana" panose="020B0604030504040204" pitchFamily="34" charset="0"/>
                <a:cs typeface="Verdana" panose="020B0604030504040204" pitchFamily="34" charset="0"/>
              </a:rPr>
              <a:t>Ministerio de Vivienda, Ciudad y Territorio</a:t>
            </a:r>
            <a:r>
              <a:rPr lang="es-CO" sz="1000" dirty="0">
                <a:latin typeface="Verdana" panose="020B0604030504040204" pitchFamily="34" charset="0"/>
                <a:ea typeface="Verdana" panose="020B0604030504040204" pitchFamily="34" charset="0"/>
                <a:cs typeface="Verdana" panose="020B0604030504040204" pitchFamily="34" charset="0"/>
              </a:rPr>
              <a:t> Fue Creado mediante el artículo 14 de la Ley 1444 de 2011, con objetivos y funciones escindidos del Ministerio de Ambiente, Vivienda y Desarrollo Territorial, como cabeza del Sector Administrativo de Vivienda, Ciudad y Territorio. De acuerdo con lo establecido en el artículo 1° del Decreto Ley 3571 de 2011, tiene por objetivo primordial lograr, en </a:t>
            </a:r>
            <a:r>
              <a:rPr lang="es-CO" sz="1000" dirty="0" smtClean="0">
                <a:latin typeface="Verdana" panose="020B0604030504040204" pitchFamily="34" charset="0"/>
                <a:ea typeface="Verdana" panose="020B0604030504040204" pitchFamily="34" charset="0"/>
                <a:cs typeface="Verdana" panose="020B0604030504040204" pitchFamily="34" charset="0"/>
              </a:rPr>
              <a:t>el</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79602"/>
            <a:ext cx="4536503" cy="4320480"/>
          </a:xfrm>
          <a:prstGeom prst="rect">
            <a:avLst/>
          </a:prstGeom>
          <a:ln>
            <a:noFill/>
          </a:ln>
          <a:effectLst>
            <a:softEdge rad="112500"/>
          </a:effectLst>
        </p:spPr>
      </p:pic>
    </p:spTree>
    <p:extLst>
      <p:ext uri="{BB962C8B-B14F-4D97-AF65-F5344CB8AC3E}">
        <p14:creationId xmlns:p14="http://schemas.microsoft.com/office/powerpoint/2010/main" val="1253055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3124" y="4509120"/>
            <a:ext cx="9141934" cy="2348880"/>
          </a:xfrm>
          <a:prstGeom prst="rect">
            <a:avLst/>
          </a:prstGeom>
          <a:noFill/>
          <a:ln>
            <a:noFill/>
          </a:ln>
          <a:effectLst>
            <a:outerShdw sx="1000" sy="1000" algn="ctr" rotWithShape="0">
              <a:schemeClr val="bg2"/>
            </a:outerShdw>
            <a:reflection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rot="16200000">
            <a:off x="-1803731" y="1805797"/>
            <a:ext cx="4221088"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SEGUIMIENTO AL PLAN DE ACCIÓN INSTITUCIONAL</a:t>
            </a:r>
          </a:p>
        </p:txBody>
      </p:sp>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Marcador de contenido"/>
          <p:cNvSpPr txBox="1">
            <a:spLocks/>
          </p:cNvSpPr>
          <p:nvPr/>
        </p:nvSpPr>
        <p:spPr>
          <a:xfrm>
            <a:off x="1009804" y="908720"/>
            <a:ext cx="7488832" cy="40324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CO" sz="1050" dirty="0" smtClean="0">
                <a:latin typeface="Verdana" panose="020B0604030504040204" pitchFamily="34" charset="0"/>
                <a:ea typeface="Verdana" panose="020B0604030504040204" pitchFamily="34" charset="0"/>
                <a:cs typeface="Verdana" panose="020B0604030504040204" pitchFamily="34" charset="0"/>
              </a:rPr>
              <a:t>Una vez establecidos los parámetros  de medición, El Ministerio de Vivienda , Ciudad y Territorio  presenta </a:t>
            </a:r>
            <a:r>
              <a:rPr lang="es-CO" sz="1050" dirty="0">
                <a:latin typeface="Verdana" panose="020B0604030504040204" pitchFamily="34" charset="0"/>
                <a:ea typeface="Verdana" panose="020B0604030504040204" pitchFamily="34" charset="0"/>
                <a:cs typeface="Verdana" panose="020B0604030504040204" pitchFamily="34" charset="0"/>
              </a:rPr>
              <a:t> </a:t>
            </a:r>
            <a:r>
              <a:rPr lang="es-CO" sz="1050" dirty="0" smtClean="0">
                <a:latin typeface="Verdana" panose="020B0604030504040204" pitchFamily="34" charset="0"/>
                <a:ea typeface="Verdana" panose="020B0604030504040204" pitchFamily="34" charset="0"/>
                <a:cs typeface="Verdana" panose="020B0604030504040204" pitchFamily="34" charset="0"/>
              </a:rPr>
              <a:t>el análisis del comportamiento de la iniciativa estratégica para cada una de las dependencias responsables,  teniendo en cuenta el cronograma de ejecución entregado por cada una de ellas.   </a:t>
            </a:r>
          </a:p>
          <a:p>
            <a:pPr marL="0" indent="0" algn="just">
              <a:buNone/>
            </a:pPr>
            <a:endParaRPr lang="es-CO" sz="105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50" dirty="0" smtClean="0">
                <a:latin typeface="Verdana" panose="020B0604030504040204" pitchFamily="34" charset="0"/>
                <a:ea typeface="Verdana" panose="020B0604030504040204" pitchFamily="34" charset="0"/>
                <a:cs typeface="Verdana" panose="020B0604030504040204" pitchFamily="34" charset="0"/>
              </a:rPr>
              <a:t>A La fecha, la Entidad presenta dos áreas con un cumplimiento parcial, lo que refleja un cumplimiento en iniciativas estratégicas del </a:t>
            </a:r>
            <a:r>
              <a:rPr lang="es-CO" sz="1050" b="1" dirty="0" smtClean="0">
                <a:latin typeface="Verdana" panose="020B0604030504040204" pitchFamily="34" charset="0"/>
                <a:ea typeface="Verdana" panose="020B0604030504040204" pitchFamily="34" charset="0"/>
                <a:cs typeface="Verdana" panose="020B0604030504040204" pitchFamily="34" charset="0"/>
              </a:rPr>
              <a:t>97,97%</a:t>
            </a:r>
            <a:r>
              <a:rPr lang="es-CO" sz="1050" dirty="0" smtClean="0">
                <a:latin typeface="Verdana" panose="020B0604030504040204" pitchFamily="34" charset="0"/>
                <a:ea typeface="Verdana" panose="020B0604030504040204" pitchFamily="34" charset="0"/>
                <a:cs typeface="Verdana" panose="020B0604030504040204" pitchFamily="34" charset="0"/>
              </a:rPr>
              <a:t>, es decir que se califica con luz verde dentro del semáforo establecido, dado su avance frente a la ejecución programada a la fecha (100%).</a:t>
            </a:r>
          </a:p>
          <a:p>
            <a:pPr marL="0" indent="0" algn="just">
              <a:buNone/>
            </a:pPr>
            <a:endParaRPr lang="es-CO" sz="105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50" dirty="0" smtClean="0">
                <a:latin typeface="Verdana" panose="020B0604030504040204" pitchFamily="34" charset="0"/>
                <a:ea typeface="Verdana" panose="020B0604030504040204" pitchFamily="34" charset="0"/>
                <a:cs typeface="Verdana" panose="020B0604030504040204" pitchFamily="34" charset="0"/>
              </a:rPr>
              <a:t>Es importante aclarar que en el plan de acción se incluyen iniciativas estratégicas relacionadas con metas que son competencia de la Entidad y hacen parte del Sistema Nacional de Evaluación de Gestión y Resultados – SINERGIA, las cuales en algunos casos se presentan con un retraso en su medición. Por lo anterior, para realizar el presente análisis, se tomó en cuenta que hay iniciativas con metas establecidas para el 2017 que no pueden ser medidas en la presente vigencia de acuerdo a la hoja de vida de los indicadores aprobados por el DNP, por lo tanto, para estos casos se valoraron únicamente las actividades que miden la gestión realizada y reportada por las áreas misionales del ministerio. </a:t>
            </a:r>
          </a:p>
          <a:p>
            <a:pPr marL="0" indent="0" algn="just">
              <a:buNone/>
            </a:pPr>
            <a:endParaRPr lang="es-CO" sz="105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50" dirty="0" smtClean="0">
                <a:latin typeface="Verdana" panose="020B0604030504040204" pitchFamily="34" charset="0"/>
                <a:ea typeface="Verdana" panose="020B0604030504040204" pitchFamily="34" charset="0"/>
                <a:cs typeface="Verdana" panose="020B0604030504040204" pitchFamily="34" charset="0"/>
              </a:rPr>
              <a:t>A continuación se presenta el cumplimiento de cada una de las áreas frente a los compromisos fijados en el Plan de Acción con corte a 31 de diciembre 2017, el cual viene acompañado del análisis  cualitativo correspondiente: </a:t>
            </a:r>
          </a:p>
          <a:p>
            <a:pPr marL="0" indent="0">
              <a:buFont typeface="Arial" panose="020B0604020202020204" pitchFamily="34" charset="0"/>
              <a:buNone/>
            </a:pPr>
            <a:endParaRPr lang="es-CO" sz="105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1229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39950" y="2962040"/>
            <a:ext cx="2495339" cy="736524"/>
          </a:xfrm>
        </p:spPr>
        <p:txBody>
          <a:bodyPr>
            <a:noAutofit/>
          </a:bodyPr>
          <a:lstStyle/>
          <a:p>
            <a:pPr marL="0" indent="0" algn="ctr">
              <a:buNone/>
            </a:pPr>
            <a:r>
              <a:rPr lang="es-CO" sz="1600" b="1" dirty="0" smtClean="0">
                <a:latin typeface="Verdana" panose="020B0604030504040204" pitchFamily="34" charset="0"/>
                <a:ea typeface="Verdana" panose="020B0604030504040204" pitchFamily="34" charset="0"/>
                <a:cs typeface="Verdana" panose="020B0604030504040204" pitchFamily="34" charset="0"/>
              </a:rPr>
              <a:t>REPORTE</a:t>
            </a:r>
          </a:p>
          <a:p>
            <a:pPr marL="0" indent="0" algn="ctr">
              <a:buNone/>
            </a:pPr>
            <a:r>
              <a:rPr lang="es-CO" sz="1600" b="1" dirty="0" smtClean="0">
                <a:latin typeface="Verdana" panose="020B0604030504040204" pitchFamily="34" charset="0"/>
                <a:ea typeface="Verdana" panose="020B0604030504040204" pitchFamily="34" charset="0"/>
                <a:cs typeface="Verdana" panose="020B0604030504040204" pitchFamily="34" charset="0"/>
              </a:rPr>
              <a:t>A 31 DE DICIEMBRE </a:t>
            </a:r>
          </a:p>
          <a:p>
            <a:pPr marL="0" indent="0" algn="ctr">
              <a:buNone/>
            </a:pPr>
            <a:r>
              <a:rPr lang="es-CO" sz="1100" b="1" dirty="0" smtClean="0">
                <a:latin typeface="Verdana" panose="020B0604030504040204" pitchFamily="34" charset="0"/>
                <a:ea typeface="Verdana" panose="020B0604030504040204" pitchFamily="34" charset="0"/>
                <a:cs typeface="Verdana" panose="020B0604030504040204" pitchFamily="34" charset="0"/>
              </a:rPr>
              <a:t>CORTE: 01 Enero A 31 Diciembre 2017</a:t>
            </a:r>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rot="16200000">
            <a:off x="-1443689" y="1445756"/>
            <a:ext cx="3429000" cy="537487"/>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CONSOLIDADO PLAN DE ACCIÓN 2017</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37888"/>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80813"/>
            <a:ext cx="4884430" cy="59954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39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303976"/>
            <a:ext cx="3771176" cy="3553545"/>
          </a:xfrm>
          <a:prstGeom prst="ellipse">
            <a:avLst/>
          </a:prstGeom>
          <a:ln>
            <a:noFill/>
          </a:ln>
          <a:effectLst>
            <a:softEdge rad="112500"/>
          </a:effectLst>
        </p:spPr>
      </p:pic>
      <p:sp>
        <p:nvSpPr>
          <p:cNvPr id="5" name="4 Rectángulo"/>
          <p:cNvSpPr/>
          <p:nvPr/>
        </p:nvSpPr>
        <p:spPr>
          <a:xfrm rot="16200000">
            <a:off x="-1443691" y="1445757"/>
            <a:ext cx="3429000" cy="53748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a:t>
            </a:r>
            <a:r>
              <a:rPr lang="es-CO" dirty="0" smtClean="0">
                <a:latin typeface="Arial Black" panose="020B0A04020102020204" pitchFamily="34" charset="0"/>
                <a:ea typeface="Verdana" panose="020B0604030504040204" pitchFamily="34" charset="0"/>
                <a:cs typeface="Verdana" panose="020B0604030504040204" pitchFamily="34" charset="0"/>
              </a:rPr>
              <a:t>. DESPACHO</a:t>
            </a:r>
            <a:endParaRPr lang="es-CO" dirty="0">
              <a:latin typeface="Arial Black" panose="020B0A04020102020204" pitchFamily="34" charset="0"/>
              <a:ea typeface="Verdana" panose="020B0604030504040204" pitchFamily="34" charset="0"/>
              <a:cs typeface="Verdana" panose="020B0604030504040204" pitchFamily="34" charset="0"/>
            </a:endParaRPr>
          </a:p>
        </p:txBody>
      </p:sp>
      <p:sp>
        <p:nvSpPr>
          <p:cNvPr id="4" name="3 Título"/>
          <p:cNvSpPr>
            <a:spLocks noGrp="1"/>
          </p:cNvSpPr>
          <p:nvPr>
            <p:ph type="title"/>
          </p:nvPr>
        </p:nvSpPr>
        <p:spPr>
          <a:xfrm>
            <a:off x="4019375" y="4437112"/>
            <a:ext cx="4845437" cy="1152128"/>
          </a:xfrm>
        </p:spPr>
        <p:txBody>
          <a:bodyPr>
            <a:noAutofit/>
          </a:body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
            </a:r>
            <a:br>
              <a:rPr lang="es-CO" sz="1000" dirty="0" smtClean="0">
                <a:latin typeface="Verdana" panose="020B0604030504040204" pitchFamily="34" charset="0"/>
                <a:ea typeface="Verdana" panose="020B0604030504040204" pitchFamily="34" charset="0"/>
                <a:cs typeface="Verdana" panose="020B0604030504040204" pitchFamily="34" charset="0"/>
              </a:rPr>
            </a:br>
            <a:r>
              <a:rPr lang="es-CO" sz="1000" dirty="0" smtClean="0">
                <a:latin typeface="Verdana" panose="020B0604030504040204" pitchFamily="34" charset="0"/>
                <a:ea typeface="Verdana" panose="020B0604030504040204" pitchFamily="34" charset="0"/>
                <a:cs typeface="Verdana" panose="020B0604030504040204" pitchFamily="34" charset="0"/>
              </a:rPr>
              <a:t/>
            </a:r>
            <a:br>
              <a:rPr lang="es-CO" sz="1000" dirty="0" smtClean="0">
                <a:latin typeface="Verdana" panose="020B0604030504040204" pitchFamily="34" charset="0"/>
                <a:ea typeface="Verdana" panose="020B0604030504040204" pitchFamily="34" charset="0"/>
                <a:cs typeface="Verdana" panose="020B0604030504040204" pitchFamily="34" charset="0"/>
              </a:rPr>
            </a:br>
            <a:r>
              <a:rPr lang="es-CO" sz="1000" dirty="0" smtClean="0">
                <a:latin typeface="Verdana" panose="020B0604030504040204" pitchFamily="34" charset="0"/>
                <a:ea typeface="Verdana" panose="020B0604030504040204" pitchFamily="34" charset="0"/>
                <a:cs typeface="Verdana" panose="020B0604030504040204" pitchFamily="34" charset="0"/>
              </a:rPr>
              <a:t>firma de convenio construcción y puesta en marcha de acueductos regionales, firma de convenio para la construcción de plantas de Tratamiento de Aguas Residuales, entrega de colegios y Centros de Desarrollo, entre otras, con el fin de realizar el seguimiento a los proyectos de vivienda, agua potable y saneamiento básico ejecutados, en ejecución y por ejecutar en el territorio nacional.</a:t>
            </a:r>
            <a:br>
              <a:rPr lang="es-CO" sz="1000" dirty="0" smtClean="0">
                <a:latin typeface="Verdana" panose="020B0604030504040204" pitchFamily="34" charset="0"/>
                <a:ea typeface="Verdana" panose="020B0604030504040204" pitchFamily="34" charset="0"/>
                <a:cs typeface="Verdana" panose="020B0604030504040204" pitchFamily="34" charset="0"/>
              </a:rPr>
            </a:br>
            <a:r>
              <a:rPr lang="es-CO" sz="1000" dirty="0" smtClean="0">
                <a:latin typeface="Verdana" panose="020B0604030504040204" pitchFamily="34" charset="0"/>
                <a:ea typeface="Verdana" panose="020B0604030504040204" pitchFamily="34" charset="0"/>
                <a:cs typeface="Verdana" panose="020B0604030504040204" pitchFamily="34" charset="0"/>
              </a:rPr>
              <a:t/>
            </a:r>
            <a:br>
              <a:rPr lang="es-CO" sz="1000" dirty="0" smtClean="0">
                <a:latin typeface="Verdana" panose="020B0604030504040204" pitchFamily="34" charset="0"/>
                <a:ea typeface="Verdana" panose="020B0604030504040204" pitchFamily="34" charset="0"/>
                <a:cs typeface="Verdana" panose="020B0604030504040204" pitchFamily="34" charset="0"/>
              </a:rPr>
            </a:br>
            <a:r>
              <a:rPr lang="es-CO" sz="1000" b="1" i="1" dirty="0" smtClean="0">
                <a:latin typeface="Verdana" panose="020B0604030504040204" pitchFamily="34" charset="0"/>
                <a:ea typeface="Verdana" panose="020B0604030504040204" pitchFamily="34" charset="0"/>
                <a:cs typeface="Verdana" panose="020B0604030504040204" pitchFamily="34" charset="0"/>
              </a:rPr>
              <a:t>2. </a:t>
            </a:r>
            <a:r>
              <a:rPr lang="es-CO" sz="1000" b="1" dirty="0" smtClean="0">
                <a:latin typeface="Verdana" panose="020B0604030504040204" pitchFamily="34" charset="0"/>
                <a:ea typeface="Verdana" panose="020B0604030504040204" pitchFamily="34" charset="0"/>
                <a:cs typeface="Verdana" panose="020B0604030504040204" pitchFamily="34" charset="0"/>
              </a:rPr>
              <a:t>Agenda Legislativa: </a:t>
            </a:r>
            <a:r>
              <a:rPr lang="es-CO" sz="1000" dirty="0" smtClean="0">
                <a:latin typeface="Verdana" panose="020B0604030504040204" pitchFamily="34" charset="0"/>
                <a:ea typeface="Verdana" panose="020B0604030504040204" pitchFamily="34" charset="0"/>
                <a:cs typeface="Verdana" panose="020B0604030504040204" pitchFamily="34" charset="0"/>
              </a:rPr>
              <a:t>Esta iniciativa presenta un cumplimiento del 100%. Durante el periodo comprendido entre el 1 de enero al 31 de diciembre 2017, en el marco de las actividades legales y constitucionales del Congreso de la República, el Ministerio hizo seguimiento a 54 proyectos de ley en el Congreso, que corresponden a temas de su competencia</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Se </a:t>
            </a:r>
            <a:r>
              <a:rPr lang="es-CO" sz="1000" dirty="0">
                <a:latin typeface="Verdana" panose="020B0604030504040204" pitchFamily="34" charset="0"/>
                <a:ea typeface="Verdana" panose="020B0604030504040204" pitchFamily="34" charset="0"/>
                <a:cs typeface="Verdana" panose="020B0604030504040204" pitchFamily="34" charset="0"/>
              </a:rPr>
              <a:t>han aportado, por diferentes medios, los insumos pertinentes para forjar una postura institucional en busca de ajustar dichos proyectos a las políticas que esta Cartera encabeza en 50 de los 54 proyectos referidos en su primer debate. </a:t>
            </a:r>
            <a:r>
              <a:rPr lang="es-CO" sz="1000" dirty="0" smtClean="0">
                <a:latin typeface="Verdana" panose="020B0604030504040204" pitchFamily="34" charset="0"/>
                <a:ea typeface="Verdana" panose="020B0604030504040204" pitchFamily="34" charset="0"/>
                <a:cs typeface="Verdana" panose="020B0604030504040204" pitchFamily="34" charset="0"/>
              </a:rPr>
              <a:t>Es </a:t>
            </a:r>
            <a:r>
              <a:rPr lang="es-CO" sz="1000" dirty="0">
                <a:latin typeface="Verdana" panose="020B0604030504040204" pitchFamily="34" charset="0"/>
                <a:ea typeface="Verdana" panose="020B0604030504040204" pitchFamily="34" charset="0"/>
                <a:cs typeface="Verdana" panose="020B0604030504040204" pitchFamily="34" charset="0"/>
              </a:rPr>
              <a:t>decir, que se conceptuó el 92.59% de las iniciativas en primer </a:t>
            </a:r>
            <a:r>
              <a:rPr lang="es-CO" sz="1000" dirty="0" smtClean="0">
                <a:latin typeface="Verdana" panose="020B0604030504040204" pitchFamily="34" charset="0"/>
                <a:ea typeface="Verdana" panose="020B0604030504040204" pitchFamily="34" charset="0"/>
                <a:cs typeface="Verdana" panose="020B0604030504040204" pitchFamily="34" charset="0"/>
              </a:rPr>
              <a:t>debate</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cumpliendo la meta inicialmente establecida del 80%.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3 Título"/>
          <p:cNvSpPr txBox="1">
            <a:spLocks/>
          </p:cNvSpPr>
          <p:nvPr/>
        </p:nvSpPr>
        <p:spPr>
          <a:xfrm>
            <a:off x="632821" y="431097"/>
            <a:ext cx="8253252" cy="8972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El despacho del Ministro es responsable de dos (2) Iniciativas estratégicas sobre los cuales se realiza la siguiente gestión: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12" name="3 Título"/>
          <p:cNvSpPr txBox="1">
            <a:spLocks/>
          </p:cNvSpPr>
          <p:nvPr/>
        </p:nvSpPr>
        <p:spPr>
          <a:xfrm>
            <a:off x="632821" y="1196752"/>
            <a:ext cx="4011187" cy="22572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
            </a:r>
            <a:br>
              <a:rPr lang="es-CO" sz="1000" dirty="0" smtClean="0">
                <a:latin typeface="Verdana" panose="020B0604030504040204" pitchFamily="34" charset="0"/>
                <a:ea typeface="Verdana" panose="020B0604030504040204" pitchFamily="34" charset="0"/>
                <a:cs typeface="Verdana" panose="020B0604030504040204" pitchFamily="34" charset="0"/>
              </a:rPr>
            </a:br>
            <a:r>
              <a:rPr lang="es-CO" sz="1000" b="1" dirty="0" smtClean="0">
                <a:latin typeface="Verdana" panose="020B0604030504040204" pitchFamily="34" charset="0"/>
                <a:ea typeface="Verdana" panose="020B0604030504040204" pitchFamily="34" charset="0"/>
                <a:cs typeface="Verdana" panose="020B0604030504040204" pitchFamily="34" charset="0"/>
              </a:rPr>
              <a:t>1. Agenda de acercamiento del despacho: </a:t>
            </a:r>
            <a:r>
              <a:rPr lang="es-CO" sz="1000" dirty="0" smtClean="0">
                <a:latin typeface="Verdana" panose="020B0604030504040204" pitchFamily="34" charset="0"/>
                <a:ea typeface="Verdana" panose="020B0604030504040204" pitchFamily="34" charset="0"/>
                <a:cs typeface="Verdana" panose="020B0604030504040204" pitchFamily="34" charset="0"/>
              </a:rPr>
              <a:t>Esta iniciativa presenta un cumplimiento del 100% sobre la meta programada para la vigencia 2017, la cual consistía en garantizar la participación del Ministro en 200 eventos relacionados con  Agua y Saneamiento Básico, Vivienda y Desarrollo Territorial.</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Durante el 2017, se realizaron 200 eventos relacionados con ferias de Mi Casa Ya, entrega de viviendas gratis, visita a familias beneficiadas con obras de reconstrucción, entrega de viviendas Mi Casa Ya – </a:t>
            </a:r>
            <a:r>
              <a:rPr lang="es-CO" sz="1000" dirty="0" smtClean="0">
                <a:latin typeface="Verdana" panose="020B0604030504040204" pitchFamily="34" charset="0"/>
                <a:ea typeface="Verdana" panose="020B0604030504040204" pitchFamily="34" charset="0"/>
                <a:cs typeface="Verdana" panose="020B0604030504040204" pitchFamily="34" charset="0"/>
              </a:rPr>
              <a:t>Ahorradores, </a:t>
            </a:r>
            <a:r>
              <a:rPr lang="es-CO" sz="1000" dirty="0">
                <a:latin typeface="Verdana" panose="020B0604030504040204" pitchFamily="34" charset="0"/>
                <a:ea typeface="Verdana" panose="020B0604030504040204" pitchFamily="34" charset="0"/>
                <a:cs typeface="Verdana" panose="020B0604030504040204" pitchFamily="34" charset="0"/>
              </a:rPr>
              <a:t>firma de contratos </a:t>
            </a:r>
            <a:r>
              <a:rPr lang="es-CO" sz="1000" dirty="0" smtClean="0">
                <a:latin typeface="Verdana" panose="020B0604030504040204" pitchFamily="34" charset="0"/>
                <a:ea typeface="Verdana" panose="020B0604030504040204" pitchFamily="34" charset="0"/>
                <a:cs typeface="Verdana" panose="020B0604030504040204" pitchFamily="34" charset="0"/>
              </a:rPr>
              <a:t> y</a:t>
            </a:r>
            <a:r>
              <a:rPr lang="es-CO" sz="1000" dirty="0">
                <a:latin typeface="Verdana" panose="020B0604030504040204" pitchFamily="34" charset="0"/>
                <a:ea typeface="Verdana" panose="020B0604030504040204" pitchFamily="34" charset="0"/>
                <a:cs typeface="Verdana" panose="020B0604030504040204" pitchFamily="34" charset="0"/>
              </a:rPr>
              <a:t> primera piedras de viviendas gratuitas fase </a:t>
            </a:r>
            <a:r>
              <a:rPr lang="es-CO" sz="1000" dirty="0" smtClean="0">
                <a:latin typeface="Verdana" panose="020B0604030504040204" pitchFamily="34" charset="0"/>
                <a:ea typeface="Verdana" panose="020B0604030504040204" pitchFamily="34" charset="0"/>
                <a:cs typeface="Verdana" panose="020B0604030504040204" pitchFamily="34" charset="0"/>
              </a:rPr>
              <a:t>II,</a:t>
            </a: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
            </a:r>
            <a:br>
              <a:rPr lang="es-CO" sz="1000" dirty="0" smtClean="0">
                <a:latin typeface="Verdana" panose="020B0604030504040204" pitchFamily="34" charset="0"/>
                <a:ea typeface="Verdana" panose="020B0604030504040204" pitchFamily="34" charset="0"/>
                <a:cs typeface="Verdana" panose="020B0604030504040204" pitchFamily="34" charset="0"/>
              </a:rPr>
            </a:br>
            <a:r>
              <a:rPr lang="es-CO" sz="1000" dirty="0" smtClean="0">
                <a:latin typeface="Verdana" panose="020B0604030504040204" pitchFamily="34" charset="0"/>
                <a:ea typeface="Verdana" panose="020B0604030504040204" pitchFamily="34" charset="0"/>
                <a:cs typeface="Verdana" panose="020B0604030504040204" pitchFamily="34" charset="0"/>
              </a:rPr>
              <a:t/>
            </a:r>
            <a:br>
              <a:rPr lang="es-CO" sz="1000" dirty="0" smtClean="0">
                <a:latin typeface="Verdana" panose="020B0604030504040204" pitchFamily="34" charset="0"/>
                <a:ea typeface="Verdana" panose="020B0604030504040204" pitchFamily="34" charset="0"/>
                <a:cs typeface="Verdana" panose="020B0604030504040204" pitchFamily="34" charset="0"/>
              </a:rPr>
            </a:b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052735"/>
            <a:ext cx="3770746" cy="266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98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87251" y="3201820"/>
            <a:ext cx="6858000" cy="45436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 DESPACHO </a:t>
            </a:r>
            <a:endPar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80" y="1703370"/>
            <a:ext cx="8064896" cy="3672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Título"/>
          <p:cNvSpPr txBox="1">
            <a:spLocks/>
          </p:cNvSpPr>
          <p:nvPr/>
        </p:nvSpPr>
        <p:spPr>
          <a:xfrm>
            <a:off x="683568" y="767266"/>
            <a:ext cx="8168208"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Respecto </a:t>
            </a:r>
            <a:r>
              <a:rPr lang="es-CO" sz="1000" dirty="0">
                <a:latin typeface="Verdana" panose="020B0604030504040204" pitchFamily="34" charset="0"/>
                <a:ea typeface="Verdana" panose="020B0604030504040204" pitchFamily="34" charset="0"/>
                <a:cs typeface="Verdana" panose="020B0604030504040204" pitchFamily="34" charset="0"/>
              </a:rPr>
              <a:t>al control político que ejerce el Congreso de la República a las entidades del orden nacional, para el año 2017 se tuvieron 47 citaciones a debate de control político, presentadas y aprobadas por las distintas Comisiones y Plenarias de la Corporación. Igualmente, se recibieron y atendieron 105 solicitudes de información presentadas por integrantes del Congreso de la República (Senadores y Representantes), permitiendo un acercamiento con los mismos para la profundización en los distintos temas que conciernen al Ministerio de Vivienda, Ciudad y Territorio. </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p:txBody>
      </p:sp>
      <p:sp>
        <p:nvSpPr>
          <p:cNvPr id="8" name="3 Título"/>
          <p:cNvSpPr txBox="1">
            <a:spLocks/>
          </p:cNvSpPr>
          <p:nvPr/>
        </p:nvSpPr>
        <p:spPr>
          <a:xfrm>
            <a:off x="683568" y="5622682"/>
            <a:ext cx="8382846"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Por </a:t>
            </a:r>
            <a:r>
              <a:rPr lang="es-CO" sz="1000" dirty="0">
                <a:latin typeface="Verdana" panose="020B0604030504040204" pitchFamily="34" charset="0"/>
                <a:ea typeface="Verdana" panose="020B0604030504040204" pitchFamily="34" charset="0"/>
                <a:cs typeface="Verdana" panose="020B0604030504040204" pitchFamily="34" charset="0"/>
              </a:rPr>
              <a:t>otra parte, con el propósito de fortalecer la relación del Ministerio con el sector político se diseñó e implementó una estrategia integral que contempla la asesoría, atención, acompañamiento, consolidación y divulgación de la oferta institucional de competencia de la entidad, brindando atención a 846 integrantes del sector político distribuidos así: 164 congresistas 418 representantes de Entes Territoriales (gobernadores y alcaldes), 70 concejales y 194 personas entre asesores de congresistas, asesores de alcaldes, secretarios de planeación, representantes de ONGs y líderes comunitarios, a los cuales se les brindó asistencia técnica, organizando procesos de capacitación y solucionando sus inquietudes para que puedan desarrollarlas e implementarlas territorialmente.</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9514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868694" y="1884851"/>
            <a:ext cx="4437112" cy="667412"/>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2. </a:t>
            </a: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OFICINA ASESORA </a:t>
            </a:r>
            <a:r>
              <a:rPr lang="es-CO"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JURIDICA</a:t>
            </a:r>
            <a:endPar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433" y="157423"/>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755576" y="635204"/>
            <a:ext cx="4104456" cy="2862322"/>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oficina es responsable de la </a:t>
            </a:r>
            <a:r>
              <a:rPr lang="es-CO" sz="1000" dirty="0" smtClean="0">
                <a:latin typeface="Verdana" panose="020B0604030504040204" pitchFamily="34" charset="0"/>
                <a:ea typeface="Verdana" panose="020B0604030504040204" pitchFamily="34" charset="0"/>
                <a:cs typeface="Verdana" panose="020B0604030504040204" pitchFamily="34" charset="0"/>
              </a:rPr>
              <a:t>iniciativa </a:t>
            </a:r>
            <a:r>
              <a:rPr lang="es-CO" sz="1000" b="1" dirty="0">
                <a:latin typeface="Verdana" panose="020B0604030504040204" pitchFamily="34" charset="0"/>
                <a:ea typeface="Verdana" panose="020B0604030504040204" pitchFamily="34" charset="0"/>
                <a:cs typeface="Verdana" panose="020B0604030504040204" pitchFamily="34" charset="0"/>
              </a:rPr>
              <a:t>Fortalecer la gestión de la Oficina Asesora Jurídica </a:t>
            </a:r>
            <a:r>
              <a:rPr lang="es-CO" sz="1000" dirty="0" smtClean="0">
                <a:latin typeface="Verdana" panose="020B0604030504040204" pitchFamily="34" charset="0"/>
                <a:ea typeface="Verdana" panose="020B0604030504040204" pitchFamily="34" charset="0"/>
                <a:cs typeface="Verdana" panose="020B0604030504040204" pitchFamily="34" charset="0"/>
              </a:rPr>
              <a:t>que reporta un cumplimiento del 100% y cuya </a:t>
            </a:r>
            <a:r>
              <a:rPr lang="es-CO" sz="1000" dirty="0">
                <a:latin typeface="Verdana" panose="020B0604030504040204" pitchFamily="34" charset="0"/>
                <a:ea typeface="Verdana" panose="020B0604030504040204" pitchFamily="34" charset="0"/>
                <a:cs typeface="Verdana" panose="020B0604030504040204" pitchFamily="34" charset="0"/>
              </a:rPr>
              <a:t>gestión se detalla a </a:t>
            </a:r>
            <a:r>
              <a:rPr lang="es-CO" sz="1000" dirty="0" smtClean="0">
                <a:latin typeface="Verdana" panose="020B0604030504040204" pitchFamily="34" charset="0"/>
                <a:ea typeface="Verdana" panose="020B0604030504040204" pitchFamily="34" charset="0"/>
                <a:cs typeface="Verdana" panose="020B0604030504040204" pitchFamily="34" charset="0"/>
              </a:rPr>
              <a:t>través de las siguientes actividades así: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Atender </a:t>
            </a:r>
            <a:r>
              <a:rPr lang="es-CO" sz="1000" b="1" dirty="0">
                <a:latin typeface="Verdana" panose="020B0604030504040204" pitchFamily="34" charset="0"/>
                <a:ea typeface="Verdana" panose="020B0604030504040204" pitchFamily="34" charset="0"/>
                <a:cs typeface="Verdana" panose="020B0604030504040204" pitchFamily="34" charset="0"/>
              </a:rPr>
              <a:t>oportunamente y con calidad las consultas y reclamaciones interpuestas al MVCT</a:t>
            </a:r>
            <a:r>
              <a:rPr lang="es-CO" sz="1000" dirty="0">
                <a:latin typeface="Verdana" panose="020B0604030504040204" pitchFamily="34" charset="0"/>
                <a:ea typeface="Verdana" panose="020B0604030504040204" pitchFamily="34" charset="0"/>
                <a:cs typeface="Verdana" panose="020B0604030504040204" pitchFamily="34" charset="0"/>
              </a:rPr>
              <a:t>: Todas las </a:t>
            </a:r>
            <a:r>
              <a:rPr lang="es-CO" sz="1000" dirty="0" smtClean="0">
                <a:latin typeface="Verdana" panose="020B0604030504040204" pitchFamily="34" charset="0"/>
                <a:ea typeface="Verdana" panose="020B0604030504040204" pitchFamily="34" charset="0"/>
                <a:cs typeface="Verdana" panose="020B0604030504040204" pitchFamily="34" charset="0"/>
              </a:rPr>
              <a:t>617 </a:t>
            </a:r>
            <a:r>
              <a:rPr lang="es-CO" sz="1000" dirty="0">
                <a:latin typeface="Verdana" panose="020B0604030504040204" pitchFamily="34" charset="0"/>
                <a:ea typeface="Verdana" panose="020B0604030504040204" pitchFamily="34" charset="0"/>
                <a:cs typeface="Verdana" panose="020B0604030504040204" pitchFamily="34" charset="0"/>
              </a:rPr>
              <a:t>consultas y </a:t>
            </a:r>
            <a:r>
              <a:rPr lang="es-CO" sz="1000" dirty="0" smtClean="0">
                <a:latin typeface="Verdana" panose="020B0604030504040204" pitchFamily="34" charset="0"/>
                <a:ea typeface="Verdana" panose="020B0604030504040204" pitchFamily="34" charset="0"/>
                <a:cs typeface="Verdana" panose="020B0604030504040204" pitchFamily="34" charset="0"/>
              </a:rPr>
              <a:t>reclamaciones </a:t>
            </a:r>
            <a:r>
              <a:rPr lang="es-CO" sz="1000" dirty="0">
                <a:latin typeface="Verdana" panose="020B0604030504040204" pitchFamily="34" charset="0"/>
                <a:ea typeface="Verdana" panose="020B0604030504040204" pitchFamily="34" charset="0"/>
                <a:cs typeface="Verdana" panose="020B0604030504040204" pitchFamily="34" charset="0"/>
              </a:rPr>
              <a:t>interpuestas en el Ministerio de Vivienda se han atendido oportunamente, por lo tanto la </a:t>
            </a:r>
            <a:r>
              <a:rPr lang="es-CO" sz="1000" dirty="0" smtClean="0">
                <a:latin typeface="Verdana" panose="020B0604030504040204" pitchFamily="34" charset="0"/>
                <a:ea typeface="Verdana" panose="020B0604030504040204" pitchFamily="34" charset="0"/>
                <a:cs typeface="Verdana" panose="020B0604030504040204" pitchFamily="34" charset="0"/>
              </a:rPr>
              <a:t>actividad reporta </a:t>
            </a:r>
            <a:r>
              <a:rPr lang="es-CO" sz="1000" dirty="0">
                <a:latin typeface="Verdana" panose="020B0604030504040204" pitchFamily="34" charset="0"/>
                <a:ea typeface="Verdana" panose="020B0604030504040204" pitchFamily="34" charset="0"/>
                <a:cs typeface="Verdana" panose="020B0604030504040204" pitchFamily="34" charset="0"/>
              </a:rPr>
              <a:t>un avance del 100%. </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lvl="0" algn="just"/>
            <a:r>
              <a:rPr lang="es-CO" sz="1000" b="1" dirty="0">
                <a:latin typeface="Verdana" panose="020B0604030504040204" pitchFamily="34" charset="0"/>
                <a:ea typeface="Verdana" panose="020B0604030504040204" pitchFamily="34" charset="0"/>
                <a:cs typeface="Verdana" panose="020B0604030504040204" pitchFamily="34" charset="0"/>
              </a:rPr>
              <a:t>Atender oportunamente la </a:t>
            </a:r>
            <a:r>
              <a:rPr lang="es-CO" sz="1000" b="1" dirty="0" smtClean="0">
                <a:latin typeface="Verdana" panose="020B0604030504040204" pitchFamily="34" charset="0"/>
                <a:ea typeface="Verdana" panose="020B0604030504040204" pitchFamily="34" charset="0"/>
                <a:cs typeface="Verdana" panose="020B0604030504040204" pitchFamily="34" charset="0"/>
              </a:rPr>
              <a:t>representación </a:t>
            </a:r>
            <a:r>
              <a:rPr lang="es-CO" sz="1000" b="1" dirty="0">
                <a:latin typeface="Verdana" panose="020B0604030504040204" pitchFamily="34" charset="0"/>
                <a:ea typeface="Verdana" panose="020B0604030504040204" pitchFamily="34" charset="0"/>
                <a:cs typeface="Verdana" panose="020B0604030504040204" pitchFamily="34" charset="0"/>
              </a:rPr>
              <a:t>judicial y extrajudicial del MVCT y Fonvivienda</a:t>
            </a:r>
            <a:r>
              <a:rPr lang="es-CO" sz="1000" dirty="0">
                <a:latin typeface="Verdana" panose="020B0604030504040204" pitchFamily="34" charset="0"/>
                <a:ea typeface="Verdana" panose="020B0604030504040204" pitchFamily="34" charset="0"/>
                <a:cs typeface="Verdana" panose="020B0604030504040204" pitchFamily="34" charset="0"/>
              </a:rPr>
              <a:t>: A la fecha todos los procesos extrajudiciales donde ha sido vinculado el MVCT, FONVIVIENDA </a:t>
            </a:r>
            <a:r>
              <a:rPr lang="es-CO" sz="1000" dirty="0" smtClean="0">
                <a:latin typeface="Verdana" panose="020B0604030504040204" pitchFamily="34" charset="0"/>
                <a:ea typeface="Verdana" panose="020B0604030504040204" pitchFamily="34" charset="0"/>
                <a:cs typeface="Verdana" panose="020B0604030504040204" pitchFamily="34" charset="0"/>
              </a:rPr>
              <a:t>e </a:t>
            </a:r>
            <a:r>
              <a:rPr lang="es-CO" sz="1000" dirty="0">
                <a:latin typeface="Verdana" panose="020B0604030504040204" pitchFamily="34" charset="0"/>
                <a:ea typeface="Verdana" panose="020B0604030504040204" pitchFamily="34" charset="0"/>
                <a:cs typeface="Verdana" panose="020B0604030504040204" pitchFamily="34" charset="0"/>
              </a:rPr>
              <a:t>INURBE se han atendido oportunamente. Se atendieron  aproximadamente  107 conciliaciones extrajudiciales y 26 cobros coactivos, y el avance en esta </a:t>
            </a:r>
            <a:r>
              <a:rPr lang="es-CO" sz="1000" dirty="0" smtClean="0">
                <a:latin typeface="Verdana" panose="020B0604030504040204" pitchFamily="34" charset="0"/>
                <a:ea typeface="Verdana" panose="020B0604030504040204" pitchFamily="34" charset="0"/>
                <a:cs typeface="Verdana" panose="020B0604030504040204" pitchFamily="34" charset="0"/>
              </a:rPr>
              <a:t>actividad se </a:t>
            </a:r>
            <a:r>
              <a:rPr lang="es-CO" sz="1000" dirty="0">
                <a:latin typeface="Verdana" panose="020B0604030504040204" pitchFamily="34" charset="0"/>
                <a:ea typeface="Verdana" panose="020B0604030504040204" pitchFamily="34" charset="0"/>
                <a:cs typeface="Verdana" panose="020B0604030504040204" pitchFamily="34" charset="0"/>
              </a:rPr>
              <a:t>reporta en un 100</a:t>
            </a:r>
            <a:r>
              <a:rPr lang="es-CO" sz="1000" dirty="0" smtClean="0">
                <a:latin typeface="Verdana" panose="020B0604030504040204" pitchFamily="34" charset="0"/>
                <a:ea typeface="Verdana" panose="020B0604030504040204" pitchFamily="34" charset="0"/>
                <a:cs typeface="Verdana" panose="020B0604030504040204" pitchFamily="34" charset="0"/>
              </a:rPr>
              <a:t>%.</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477191"/>
            <a:ext cx="7416824" cy="3113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5035072" y="707510"/>
            <a:ext cx="3816424" cy="2554545"/>
          </a:xfrm>
          <a:prstGeom prst="rect">
            <a:avLst/>
          </a:prstGeom>
        </p:spPr>
        <p:txBody>
          <a:bodyPr wrap="square">
            <a:spAutoFit/>
          </a:bodyPr>
          <a:lstStyle/>
          <a:p>
            <a:pPr lvl="0" algn="just"/>
            <a:r>
              <a:rPr lang="es-CO" sz="1000" b="1" dirty="0" smtClean="0">
                <a:latin typeface="Verdana" panose="020B0604030504040204" pitchFamily="34" charset="0"/>
                <a:ea typeface="Verdana" panose="020B0604030504040204" pitchFamily="34" charset="0"/>
                <a:cs typeface="Verdana" panose="020B0604030504040204" pitchFamily="34" charset="0"/>
              </a:rPr>
              <a:t>Realizar </a:t>
            </a:r>
            <a:r>
              <a:rPr lang="es-CO" sz="1000" b="1" dirty="0">
                <a:latin typeface="Verdana" panose="020B0604030504040204" pitchFamily="34" charset="0"/>
                <a:ea typeface="Verdana" panose="020B0604030504040204" pitchFamily="34" charset="0"/>
                <a:cs typeface="Verdana" panose="020B0604030504040204" pitchFamily="34" charset="0"/>
              </a:rPr>
              <a:t>la actualización de procesos judiciales</a:t>
            </a:r>
            <a:r>
              <a:rPr lang="es-CO" sz="1000" dirty="0">
                <a:latin typeface="Verdana" panose="020B0604030504040204" pitchFamily="34" charset="0"/>
                <a:ea typeface="Verdana" panose="020B0604030504040204" pitchFamily="34" charset="0"/>
                <a:cs typeface="Verdana" panose="020B0604030504040204" pitchFamily="34" charset="0"/>
              </a:rPr>
              <a:t>: La base de datos interna (Procesos Judiciales, seguimiento y reclamaciones y acciones de tutela), y el sistema único de gestión e información Litigiosa del estado (eKOGUI), se encuentra actualizado y cumpliendo con todos los requisitos que esta plataforma solicita. Actualmente, se reporta la atención a 8154 tutelas en lo corrido del 2017, lo que permite un cumplimiento del 100% en esta </a:t>
            </a:r>
            <a:r>
              <a:rPr lang="es-CO" sz="1000" dirty="0" smtClean="0">
                <a:latin typeface="Verdana" panose="020B0604030504040204" pitchFamily="34" charset="0"/>
                <a:ea typeface="Verdana" panose="020B0604030504040204" pitchFamily="34" charset="0"/>
                <a:cs typeface="Verdana" panose="020B0604030504040204" pitchFamily="34" charset="0"/>
              </a:rPr>
              <a:t>actividad. </a:t>
            </a:r>
            <a:endParaRPr lang="es-CO" sz="1000" dirty="0">
              <a:latin typeface="Verdana" panose="020B0604030504040204" pitchFamily="34" charset="0"/>
              <a:ea typeface="Verdana" panose="020B0604030504040204" pitchFamily="34" charset="0"/>
              <a:cs typeface="Verdana" panose="020B0604030504040204" pitchFamily="34" charset="0"/>
            </a:endParaRPr>
          </a:p>
          <a:p>
            <a:r>
              <a:rPr lang="es-CO" sz="1000" dirty="0">
                <a:latin typeface="Verdana" panose="020B0604030504040204" pitchFamily="34" charset="0"/>
                <a:ea typeface="Verdana" panose="020B0604030504040204" pitchFamily="34" charset="0"/>
                <a:cs typeface="Verdana" panose="020B0604030504040204" pitchFamily="34" charset="0"/>
              </a:rPr>
              <a:t> </a:t>
            </a:r>
          </a:p>
          <a:p>
            <a:pPr lvl="0" algn="just"/>
            <a:r>
              <a:rPr lang="es-CO" sz="1000" b="1" dirty="0">
                <a:latin typeface="Verdana" panose="020B0604030504040204" pitchFamily="34" charset="0"/>
                <a:ea typeface="Verdana" panose="020B0604030504040204" pitchFamily="34" charset="0"/>
                <a:cs typeface="Verdana" panose="020B0604030504040204" pitchFamily="34" charset="0"/>
              </a:rPr>
              <a:t>Organizar el archivo de la oficina asesora Jurídica</a:t>
            </a:r>
            <a:r>
              <a:rPr lang="es-CO" sz="1000" dirty="0">
                <a:latin typeface="Verdana" panose="020B0604030504040204" pitchFamily="34" charset="0"/>
                <a:ea typeface="Verdana" panose="020B0604030504040204" pitchFamily="34" charset="0"/>
                <a:cs typeface="Verdana" panose="020B0604030504040204" pitchFamily="34" charset="0"/>
              </a:rPr>
              <a:t>: Todos los procesos se encuentran organizados y completos, de acuerdo a las Tablas de Retención Documental (TRD) y a las normas expedidas por el Archivo General de la Nación, por lo tanto se ha ejecutado a la fecha el 100% de la </a:t>
            </a:r>
            <a:r>
              <a:rPr lang="es-CO" sz="1000" dirty="0" smtClean="0">
                <a:latin typeface="Verdana" panose="020B0604030504040204" pitchFamily="34" charset="0"/>
                <a:ea typeface="Verdana" panose="020B0604030504040204" pitchFamily="34" charset="0"/>
                <a:cs typeface="Verdana" panose="020B0604030504040204" pitchFamily="34" charset="0"/>
              </a:rPr>
              <a:t>actividad.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3834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767724" y="1769794"/>
            <a:ext cx="4149082"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ea typeface="Verdana" panose="020B0604030504040204" pitchFamily="34" charset="0"/>
                <a:cs typeface="Verdana" panose="020B0604030504040204" pitchFamily="34" charset="0"/>
              </a:rPr>
              <a:t>3. </a:t>
            </a:r>
            <a:r>
              <a:rPr lang="es-CO" b="1" dirty="0">
                <a:latin typeface="Arial Black" panose="020B0A04020102020204" pitchFamily="34" charset="0"/>
                <a:ea typeface="Verdana" panose="020B0604030504040204" pitchFamily="34" charset="0"/>
                <a:cs typeface="Verdana" panose="020B0604030504040204" pitchFamily="34" charset="0"/>
              </a:rPr>
              <a:t>OFICINA CONTROL INTERNO </a:t>
            </a:r>
            <a:endParaRPr lang="es-CO" sz="1400" dirty="0">
              <a:latin typeface="Arial Black" panose="020B0A04020102020204" pitchFamily="34" charset="0"/>
              <a:ea typeface="Verdana" panose="020B0604030504040204" pitchFamily="34" charset="0"/>
              <a:cs typeface="Verdana" panose="020B0604030504040204" pitchFamily="34" charset="0"/>
            </a:endParaRPr>
          </a:p>
        </p:txBody>
      </p:sp>
      <p:sp>
        <p:nvSpPr>
          <p:cNvPr id="11" name="3 Título"/>
          <p:cNvSpPr txBox="1">
            <a:spLocks/>
          </p:cNvSpPr>
          <p:nvPr/>
        </p:nvSpPr>
        <p:spPr>
          <a:xfrm>
            <a:off x="899592" y="980728"/>
            <a:ext cx="770485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OCI  plantea como meta para la vigencia 2017 “Asesorar, acompañar, evaluar  y verificar la conformidad del Sistema de  Control Interno del Ministerio de Vivienda, Ciudad y Territorio, -MVCT- y FONVIVIENDA, en forma independiente, objetiva, y oportuna”  teniendo como única Iniciativa Estratégica </a:t>
            </a:r>
            <a:r>
              <a:rPr lang="es-CO" sz="1000" b="1" i="1" dirty="0">
                <a:latin typeface="Verdana" panose="020B0604030504040204" pitchFamily="34" charset="0"/>
                <a:ea typeface="Verdana" panose="020B0604030504040204" pitchFamily="34" charset="0"/>
                <a:cs typeface="Verdana" panose="020B0604030504040204" pitchFamily="34" charset="0"/>
              </a:rPr>
              <a:t>el Programa Anual de Auditoría, </a:t>
            </a:r>
            <a:r>
              <a:rPr lang="es-CO" sz="1000" dirty="0">
                <a:latin typeface="Verdana" panose="020B0604030504040204" pitchFamily="34" charset="0"/>
                <a:ea typeface="Verdana" panose="020B0604030504040204" pitchFamily="34" charset="0"/>
                <a:cs typeface="Verdana" panose="020B0604030504040204" pitchFamily="34" charset="0"/>
              </a:rPr>
              <a:t>el cual se </a:t>
            </a:r>
            <a:r>
              <a:rPr lang="es-CO" sz="1000" dirty="0" smtClean="0">
                <a:latin typeface="Verdana" panose="020B0604030504040204" pitchFamily="34" charset="0"/>
                <a:ea typeface="Verdana" panose="020B0604030504040204" pitchFamily="34" charset="0"/>
                <a:cs typeface="Verdana" panose="020B0604030504040204" pitchFamily="34" charset="0"/>
              </a:rPr>
              <a:t>desarrolló en un 100% a través de las siguientes actividades:</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0" name="9 Rectángulo"/>
          <p:cNvSpPr/>
          <p:nvPr/>
        </p:nvSpPr>
        <p:spPr>
          <a:xfrm>
            <a:off x="611562" y="5085184"/>
            <a:ext cx="8074280" cy="861774"/>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1. </a:t>
            </a:r>
            <a:r>
              <a:rPr lang="es-CO" sz="1000" b="1" dirty="0">
                <a:latin typeface="Verdana" panose="020B0604030504040204" pitchFamily="34" charset="0"/>
                <a:ea typeface="Verdana" panose="020B0604030504040204" pitchFamily="34" charset="0"/>
                <a:cs typeface="Verdana" panose="020B0604030504040204" pitchFamily="34" charset="0"/>
              </a:rPr>
              <a:t>Planear y adoptar del Programa Anual de Auditoría</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Se cuenta con </a:t>
            </a:r>
            <a:r>
              <a:rPr lang="es-CO" sz="1000" dirty="0">
                <a:latin typeface="Verdana" panose="020B0604030504040204" pitchFamily="34" charset="0"/>
                <a:ea typeface="Verdana" panose="020B0604030504040204" pitchFamily="34" charset="0"/>
                <a:cs typeface="Verdana" panose="020B0604030504040204" pitchFamily="34" charset="0"/>
              </a:rPr>
              <a:t>el Acta del Comité de Coordinación del Control Interno del 30 de enero de 2017, en el cual se aprueba el Programa Anual de Auditoría para la presente vigencia, y en sesión del  20 de diciembre de 2017 el Comité Institucional de Coordinación de Control Interno del Ministerio de Vivienda, Ciudad y Territorio, creado mediante la Resolución  0756 del 14 de noviembre de 2017, aprueba las modificaciones del Plan Anual de Auditoría presentadas por la Jefe de la OCI, según como está publicado en </a:t>
            </a:r>
            <a:r>
              <a:rPr lang="es-CO" sz="1000" dirty="0" smtClean="0">
                <a:latin typeface="Verdana" panose="020B0604030504040204" pitchFamily="34" charset="0"/>
                <a:ea typeface="Verdana" panose="020B0604030504040204" pitchFamily="34" charset="0"/>
                <a:cs typeface="Verdana" panose="020B0604030504040204" pitchFamily="34" charset="0"/>
              </a:rPr>
              <a:t>pagina web.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12" y="1556792"/>
            <a:ext cx="7344816" cy="34426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86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94194" y="3196264"/>
            <a:ext cx="6858002" cy="46547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ea typeface="Verdana" panose="020B0604030504040204" pitchFamily="34" charset="0"/>
                <a:cs typeface="Verdana" panose="020B0604030504040204" pitchFamily="34" charset="0"/>
              </a:rPr>
              <a:t>3. </a:t>
            </a:r>
            <a:r>
              <a:rPr lang="es-CO" b="1" dirty="0">
                <a:latin typeface="Arial Black" panose="020B0A04020102020204" pitchFamily="34" charset="0"/>
                <a:ea typeface="Verdana" panose="020B0604030504040204" pitchFamily="34" charset="0"/>
                <a:cs typeface="Verdana" panose="020B0604030504040204" pitchFamily="34" charset="0"/>
              </a:rPr>
              <a:t>OFICINA CONTROL INTERNO </a:t>
            </a:r>
            <a:endParaRPr lang="es-CO" sz="1400" dirty="0">
              <a:latin typeface="Arial Black" panose="020B0A04020102020204" pitchFamily="34" charset="0"/>
              <a:ea typeface="Verdana" panose="020B0604030504040204" pitchFamily="34" charset="0"/>
              <a:cs typeface="Verdana" panose="020B0604030504040204" pitchFamily="34" charset="0"/>
            </a:endParaRPr>
          </a:p>
        </p:txBody>
      </p:sp>
      <p:sp>
        <p:nvSpPr>
          <p:cNvPr id="11" name="3 Título"/>
          <p:cNvSpPr txBox="1">
            <a:spLocks/>
          </p:cNvSpPr>
          <p:nvPr/>
        </p:nvSpPr>
        <p:spPr>
          <a:xfrm>
            <a:off x="611560" y="3573016"/>
            <a:ext cx="396044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2</a:t>
            </a:r>
            <a:r>
              <a:rPr lang="es-CO" sz="1000" b="1" dirty="0">
                <a:latin typeface="Verdana" panose="020B0604030504040204" pitchFamily="34" charset="0"/>
                <a:ea typeface="Verdana" panose="020B0604030504040204" pitchFamily="34" charset="0"/>
                <a:cs typeface="Verdana" panose="020B0604030504040204" pitchFamily="34" charset="0"/>
              </a:rPr>
              <a:t>. Ejecutar el Programa Anual de Auditoría. </a:t>
            </a:r>
            <a:r>
              <a:rPr lang="es-CO" sz="1000" dirty="0">
                <a:latin typeface="Verdana" panose="020B0604030504040204" pitchFamily="34" charset="0"/>
                <a:ea typeface="Verdana" panose="020B0604030504040204" pitchFamily="34" charset="0"/>
                <a:cs typeface="Verdana" panose="020B0604030504040204" pitchFamily="34" charset="0"/>
              </a:rPr>
              <a:t>El Programa Anual de Auditoría adoptado para la presente vigencia estructura las </a:t>
            </a:r>
            <a:r>
              <a:rPr lang="es-CO" sz="1000" dirty="0" smtClean="0">
                <a:latin typeface="Verdana" panose="020B0604030504040204" pitchFamily="34" charset="0"/>
                <a:ea typeface="Verdana" panose="020B0604030504040204" pitchFamily="34" charset="0"/>
                <a:cs typeface="Verdana" panose="020B0604030504040204" pitchFamily="34" charset="0"/>
              </a:rPr>
              <a:t>97 actividades </a:t>
            </a:r>
            <a:r>
              <a:rPr lang="es-CO" sz="1000" dirty="0">
                <a:latin typeface="Verdana" panose="020B0604030504040204" pitchFamily="34" charset="0"/>
                <a:ea typeface="Verdana" panose="020B0604030504040204" pitchFamily="34" charset="0"/>
                <a:cs typeface="Verdana" panose="020B0604030504040204" pitchFamily="34" charset="0"/>
              </a:rPr>
              <a:t>de la Oficina de Control Interno en 5 ejes temáticos: 1. Informes de Ley; 2.Informes de Seguimiento; 3.Informes de Auditoría; 4.Otras Actividades;  5.Actividades Permanentes, cuyos logros se sustentan con la siguiente información y con las respectivas evidencias que fueron remitidas </a:t>
            </a:r>
            <a:r>
              <a:rPr lang="es-CO" sz="1000" dirty="0" smtClean="0">
                <a:latin typeface="Verdana" panose="020B0604030504040204" pitchFamily="34" charset="0"/>
                <a:ea typeface="Verdana" panose="020B0604030504040204" pitchFamily="34" charset="0"/>
                <a:cs typeface="Verdana" panose="020B0604030504040204" pitchFamily="34" charset="0"/>
              </a:rPr>
              <a:t>mensualmente como </a:t>
            </a:r>
            <a:r>
              <a:rPr lang="es-CO" sz="1000" dirty="0">
                <a:latin typeface="Verdana" panose="020B0604030504040204" pitchFamily="34" charset="0"/>
                <a:ea typeface="Verdana" panose="020B0604030504040204" pitchFamily="34" charset="0"/>
                <a:cs typeface="Verdana" panose="020B0604030504040204" pitchFamily="34" charset="0"/>
              </a:rPr>
              <a:t>soporte a las gestiones reportadas a la OAP.</a:t>
            </a:r>
          </a:p>
          <a:p>
            <a:pPr algn="just"/>
            <a:endParaRPr lang="es-CO" sz="1000" b="1" i="1" dirty="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lphaUcPeriod"/>
            </a:pPr>
            <a:r>
              <a:rPr lang="es-CO" sz="1000" b="1" i="1" dirty="0" smtClean="0">
                <a:latin typeface="Verdana" panose="020B0604030504040204" pitchFamily="34" charset="0"/>
                <a:ea typeface="Verdana" panose="020B0604030504040204" pitchFamily="34" charset="0"/>
                <a:cs typeface="Verdana" panose="020B0604030504040204" pitchFamily="34" charset="0"/>
              </a:rPr>
              <a:t>Informes </a:t>
            </a:r>
            <a:r>
              <a:rPr lang="es-CO" sz="1000" b="1" i="1" dirty="0">
                <a:latin typeface="Verdana" panose="020B0604030504040204" pitchFamily="34" charset="0"/>
                <a:ea typeface="Verdana" panose="020B0604030504040204" pitchFamily="34" charset="0"/>
                <a:cs typeface="Verdana" panose="020B0604030504040204" pitchFamily="34" charset="0"/>
              </a:rPr>
              <a:t>de Ley: </a:t>
            </a:r>
            <a:r>
              <a:rPr lang="es-CO" sz="1000" dirty="0">
                <a:latin typeface="Verdana" panose="020B0604030504040204" pitchFamily="34" charset="0"/>
                <a:ea typeface="Verdana" panose="020B0604030504040204" pitchFamily="34" charset="0"/>
                <a:cs typeface="Verdana" panose="020B0604030504040204" pitchFamily="34" charset="0"/>
              </a:rPr>
              <a:t>Corresponde a la programación y presentación de los informes de orden legal y/o reglamentario por los cuales debe responder la Oficina de Control Interno con el fin de informar a las instancias competentes sobre el desarrollo en diferentes aspectos de la gestión de del Ministerio y Fonvivienda, gestión que además de la oportunidad y calidad de la información de conformidad con el marco legal y reglamentario de cada informe, ha permitido  establecer  las fortalezas, debilidades y oportunidades de mejora para la administración tanto  del MVCT como de Fonvivienda; durante la presente vigencia se elaboraron 26 informes de conformidad con lo programado</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marL="228600" indent="-228600" algn="just">
              <a:buFontTx/>
              <a:buAutoNum type="alphaUcPeriod"/>
            </a:pPr>
            <a:endParaRPr lang="es-CO" sz="1000" b="1" i="1" dirty="0" smtClean="0">
              <a:latin typeface="Verdana" panose="020B0604030504040204" pitchFamily="34" charset="0"/>
              <a:ea typeface="Verdana" panose="020B0604030504040204" pitchFamily="34" charset="0"/>
              <a:cs typeface="Verdana" panose="020B0604030504040204" pitchFamily="34" charset="0"/>
            </a:endParaRPr>
          </a:p>
          <a:p>
            <a:pPr marL="228600" indent="-228600" algn="just">
              <a:buFontTx/>
              <a:buAutoNum type="alphaUcPeriod"/>
            </a:pPr>
            <a:r>
              <a:rPr lang="es-CO" sz="1000" b="1" i="1" dirty="0" smtClean="0">
                <a:latin typeface="Verdana" panose="020B0604030504040204" pitchFamily="34" charset="0"/>
                <a:ea typeface="Verdana" panose="020B0604030504040204" pitchFamily="34" charset="0"/>
                <a:cs typeface="Verdana" panose="020B0604030504040204" pitchFamily="34" charset="0"/>
              </a:rPr>
              <a:t>Informes de Seguimiento: </a:t>
            </a:r>
            <a:r>
              <a:rPr lang="es-CO" sz="1000" dirty="0">
                <a:latin typeface="Verdana" panose="020B0604030504040204" pitchFamily="34" charset="0"/>
                <a:ea typeface="Verdana" panose="020B0604030504040204" pitchFamily="34" charset="0"/>
                <a:cs typeface="Verdana" panose="020B0604030504040204" pitchFamily="34" charset="0"/>
              </a:rPr>
              <a:t>Son las actuaciones que adelanta la OCI con el fin de llevar a cabo la verificación de aspectos puntuales de la gestión desarrollada a través de las dependencias procesos, y/ o actividades de la gestión del Ministerio y/o Fonvivienda,  y que de acuerdo con criterios determinados por la OCI se catalogan como claves para efectuarles verificación, generando los respectivos informes, indicando sus fortalezas, debilidades y oportunidades de mejora, durante la presente vigencia se elaboraron 26  informes de conformidad con lo programado.</a:t>
            </a:r>
          </a:p>
          <a:p>
            <a:pPr marL="228600" indent="-228600" algn="just">
              <a:buFontTx/>
              <a:buAutoNum type="alphaUcPeriod"/>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819328" y="526028"/>
            <a:ext cx="4032448" cy="6093976"/>
          </a:xfrm>
          <a:prstGeom prst="rect">
            <a:avLst/>
          </a:prstGeom>
        </p:spPr>
        <p:txBody>
          <a:bodyPr wrap="square">
            <a:spAutoFit/>
          </a:bodyPr>
          <a:lstStyle/>
          <a:p>
            <a:pPr marL="228600" indent="-228600" algn="just">
              <a:buAutoNum type="alphaUcPeriod"/>
            </a:pP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i="1" dirty="0" smtClean="0">
                <a:latin typeface="Verdana" panose="020B0604030504040204" pitchFamily="34" charset="0"/>
                <a:ea typeface="Verdana" panose="020B0604030504040204" pitchFamily="34" charset="0"/>
                <a:cs typeface="Verdana" panose="020B0604030504040204" pitchFamily="34" charset="0"/>
              </a:rPr>
              <a:t>C. Informes </a:t>
            </a:r>
            <a:r>
              <a:rPr lang="es-CO" sz="1000" b="1" i="1" dirty="0">
                <a:latin typeface="Verdana" panose="020B0604030504040204" pitchFamily="34" charset="0"/>
                <a:ea typeface="Verdana" panose="020B0604030504040204" pitchFamily="34" charset="0"/>
                <a:cs typeface="Verdana" panose="020B0604030504040204" pitchFamily="34" charset="0"/>
              </a:rPr>
              <a:t>de Auditoria</a:t>
            </a:r>
            <a:r>
              <a:rPr lang="es-CO" sz="1000" dirty="0">
                <a:latin typeface="Verdana" panose="020B0604030504040204" pitchFamily="34" charset="0"/>
                <a:ea typeface="Verdana" panose="020B0604030504040204" pitchFamily="34" charset="0"/>
                <a:cs typeface="Verdana" panose="020B0604030504040204" pitchFamily="34" charset="0"/>
              </a:rPr>
              <a:t>: Es el conjunto de actividades determinadas para analizar las debilidades y fortalezas del control y del cumplimiento de las metas y objetivos trazados por la entidad en función de los diferentes planes, programas y proyectos que orientan su gestión. Su objetivo es formular recomendaciones de ajuste o de mejoramiento de los procesos a partir de evidencias, soportes, criterios válidos y servir de apoyo a la administración en la toma de  decisiones a fin de que se obtengan los resultados esperados.  </a:t>
            </a:r>
          </a:p>
          <a:p>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i="1" dirty="0" smtClean="0">
                <a:latin typeface="Verdana" panose="020B0604030504040204" pitchFamily="34" charset="0"/>
                <a:ea typeface="Verdana" panose="020B0604030504040204" pitchFamily="34" charset="0"/>
                <a:cs typeface="Verdana" panose="020B0604030504040204" pitchFamily="34" charset="0"/>
              </a:rPr>
              <a:t>D. Otras Actividades: </a:t>
            </a:r>
            <a:r>
              <a:rPr lang="es-CO" sz="1000" dirty="0" smtClean="0">
                <a:latin typeface="Verdana" panose="020B0604030504040204" pitchFamily="34" charset="0"/>
                <a:ea typeface="Verdana" panose="020B0604030504040204" pitchFamily="34" charset="0"/>
                <a:cs typeface="Verdana" panose="020B0604030504040204" pitchFamily="34" charset="0"/>
              </a:rPr>
              <a:t>Es </a:t>
            </a:r>
            <a:r>
              <a:rPr lang="es-CO" sz="1000" dirty="0">
                <a:latin typeface="Verdana" panose="020B0604030504040204" pitchFamily="34" charset="0"/>
                <a:ea typeface="Verdana" panose="020B0604030504040204" pitchFamily="34" charset="0"/>
                <a:cs typeface="Verdana" panose="020B0604030504040204" pitchFamily="34" charset="0"/>
              </a:rPr>
              <a:t>el conjunto de actividades que demandan y comprometen la gestión de la Oficina de Control Interno en desarrollo de sus roles y funciones, que para el presente año se pueden agrupar en 3 grupos de actividades; Atención al Equipo Auditor de la CGR; Seguimiento a los Planes de Mejoramiento; Asistencia a los Comités Institucionales, para las cuales, la programación de informes se efectúa en función de la demanda con la que es requerida la gestión de la OCI en cada una de las actividades citadas, ya sea mensual y/o periódicamente. </a:t>
            </a:r>
          </a:p>
          <a:p>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E. Actividades </a:t>
            </a:r>
            <a:r>
              <a:rPr lang="es-CO" sz="1000" b="1" dirty="0">
                <a:latin typeface="Verdana" panose="020B0604030504040204" pitchFamily="34" charset="0"/>
                <a:ea typeface="Verdana" panose="020B0604030504040204" pitchFamily="34" charset="0"/>
                <a:cs typeface="Verdana" panose="020B0604030504040204" pitchFamily="34" charset="0"/>
              </a:rPr>
              <a:t>Permanentes:</a:t>
            </a:r>
            <a:r>
              <a:rPr lang="es-CO" sz="1000" dirty="0">
                <a:latin typeface="Verdana" panose="020B0604030504040204" pitchFamily="34" charset="0"/>
                <a:ea typeface="Verdana" panose="020B0604030504040204" pitchFamily="34" charset="0"/>
                <a:cs typeface="Verdana" panose="020B0604030504040204" pitchFamily="34" charset="0"/>
              </a:rPr>
              <a:t>  Corresponde a las actuaciones que desarrolla la Oficina de Control Interno de manera intrínseca e inherente a la ejecución de todos y cada uno de sus roles y funciones,  como lo es el Rol de Fomento de la Cultura del Autocontrol, por cuanto le corresponde apoyar a la administración en la acción de promover, incentivar y estimular en sus servidores una conciencia de una profunda motivación y compromiso con el mejoramiento continuo en el cumplimiento de la misión institucional y en el cumplimiento de los planes, metas y objetivos previstos.</a:t>
            </a:r>
          </a:p>
          <a:p>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3</a:t>
            </a:r>
            <a:r>
              <a:rPr lang="es-CO" sz="1000" b="1" dirty="0">
                <a:latin typeface="Verdana" panose="020B0604030504040204" pitchFamily="34" charset="0"/>
                <a:ea typeface="Verdana" panose="020B0604030504040204" pitchFamily="34" charset="0"/>
                <a:cs typeface="Verdana" panose="020B0604030504040204" pitchFamily="34" charset="0"/>
              </a:rPr>
              <a:t>. Validar el Programa Anual de Auditoría.  </a:t>
            </a:r>
            <a:r>
              <a:rPr lang="es-CO" sz="1000" dirty="0">
                <a:latin typeface="Verdana" panose="020B0604030504040204" pitchFamily="34" charset="0"/>
                <a:ea typeface="Verdana" panose="020B0604030504040204" pitchFamily="34" charset="0"/>
                <a:cs typeface="Verdana" panose="020B0604030504040204" pitchFamily="34" charset="0"/>
              </a:rPr>
              <a:t>De acuerdo con las fechas indicadas para la ejecución de las 3 actividades antes mencionadas se cuenta con un avance del 100%.</a:t>
            </a:r>
          </a:p>
        </p:txBody>
      </p:sp>
    </p:spTree>
    <p:extLst>
      <p:ext uri="{BB962C8B-B14F-4D97-AF65-F5344CB8AC3E}">
        <p14:creationId xmlns:p14="http://schemas.microsoft.com/office/powerpoint/2010/main" val="686751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2416828" y="2416831"/>
            <a:ext cx="5517233" cy="683571"/>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4 OFICINA ASESORA DE PLANEACIÓN</a:t>
            </a:r>
            <a:endParaRPr lang="es-CO" sz="1400"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97587" y="1161038"/>
            <a:ext cx="4188586" cy="5016758"/>
          </a:xfrm>
          <a:prstGeom prst="rect">
            <a:avLst/>
          </a:prstGeom>
        </p:spPr>
        <p:txBody>
          <a:bodyPr wrap="square">
            <a:spAutoFit/>
          </a:bodyPr>
          <a:lstStyle/>
          <a:p>
            <a:pPr marL="228600" indent="-228600" algn="just">
              <a:buAutoNum type="arabicPeriod"/>
            </a:pPr>
            <a:r>
              <a:rPr lang="es-CO" sz="1000" b="1" dirty="0" smtClean="0">
                <a:latin typeface="Verdana" panose="020B0604030504040204" pitchFamily="34" charset="0"/>
                <a:ea typeface="Verdana" panose="020B0604030504040204" pitchFamily="34" charset="0"/>
                <a:cs typeface="Verdana" panose="020B0604030504040204" pitchFamily="34" charset="0"/>
              </a:rPr>
              <a:t>Articular </a:t>
            </a:r>
            <a:r>
              <a:rPr lang="es-CO" sz="1000" b="1" dirty="0">
                <a:latin typeface="Verdana" panose="020B0604030504040204" pitchFamily="34" charset="0"/>
                <a:ea typeface="Verdana" panose="020B0604030504040204" pitchFamily="34" charset="0"/>
                <a:cs typeface="Verdana" panose="020B0604030504040204" pitchFamily="34" charset="0"/>
              </a:rPr>
              <a:t>las entidades del sector para el cumplimiento de objetivos </a:t>
            </a:r>
            <a:r>
              <a:rPr lang="es-CO" sz="1000" b="1" dirty="0" smtClean="0">
                <a:latin typeface="Verdana" panose="020B0604030504040204" pitchFamily="34" charset="0"/>
                <a:ea typeface="Verdana" panose="020B0604030504040204" pitchFamily="34" charset="0"/>
                <a:cs typeface="Verdana" panose="020B0604030504040204" pitchFamily="34" charset="0"/>
              </a:rPr>
              <a:t>comunes</a:t>
            </a:r>
            <a:r>
              <a:rPr lang="es-CO" sz="1000" dirty="0" smtClean="0">
                <a:latin typeface="Verdana" panose="020B0604030504040204" pitchFamily="34" charset="0"/>
                <a:ea typeface="Verdana" panose="020B0604030504040204" pitchFamily="34" charset="0"/>
                <a:cs typeface="Verdana" panose="020B0604030504040204" pitchFamily="34" charset="0"/>
              </a:rPr>
              <a:t>. Esta </a:t>
            </a:r>
            <a:r>
              <a:rPr lang="es-CO" sz="1000" dirty="0">
                <a:latin typeface="Verdana" panose="020B0604030504040204" pitchFamily="34" charset="0"/>
                <a:ea typeface="Verdana" panose="020B0604030504040204" pitchFamily="34" charset="0"/>
                <a:cs typeface="Verdana" panose="020B0604030504040204" pitchFamily="34" charset="0"/>
              </a:rPr>
              <a:t>iniciativa presenta un avance del  100% con la ejecución de 4 actividades cuya gestión se muestra a continuación</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b="1" dirty="0" smtClean="0">
                <a:latin typeface="Verdana" panose="020B0604030504040204" pitchFamily="34" charset="0"/>
                <a:ea typeface="Verdana" panose="020B0604030504040204" pitchFamily="34" charset="0"/>
                <a:cs typeface="Verdana" panose="020B0604030504040204" pitchFamily="34" charset="0"/>
              </a:rPr>
              <a:t>1.1. Programar </a:t>
            </a:r>
            <a:r>
              <a:rPr lang="es-CO" sz="1000" b="1" dirty="0">
                <a:latin typeface="Verdana" panose="020B0604030504040204" pitchFamily="34" charset="0"/>
                <a:ea typeface="Verdana" panose="020B0604030504040204" pitchFamily="34" charset="0"/>
                <a:cs typeface="Verdana" panose="020B0604030504040204" pitchFamily="34" charset="0"/>
              </a:rPr>
              <a:t>los comités Sectoriales para presentar los avances en el Plan Estratégico Sectorial</a:t>
            </a:r>
            <a:r>
              <a:rPr lang="es-CO" sz="1000" dirty="0">
                <a:latin typeface="Verdana" panose="020B0604030504040204" pitchFamily="34" charset="0"/>
                <a:ea typeface="Verdana" panose="020B0604030504040204" pitchFamily="34" charset="0"/>
                <a:cs typeface="Verdana" panose="020B0604030504040204" pitchFamily="34" charset="0"/>
              </a:rPr>
              <a:t>: La programación de los Comités Sectoriales de Desarrollo Administrativo se realizó desde el mes de marzo y el cronograma fue socializado a todos los representantes de las entidades del Sector</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lvl="0"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b="1" dirty="0" smtClean="0">
                <a:latin typeface="Verdana" panose="020B0604030504040204" pitchFamily="34" charset="0"/>
                <a:ea typeface="Verdana" panose="020B0604030504040204" pitchFamily="34" charset="0"/>
                <a:cs typeface="Verdana" panose="020B0604030504040204" pitchFamily="34" charset="0"/>
              </a:rPr>
              <a:t>1.2. Analizar </a:t>
            </a:r>
            <a:r>
              <a:rPr lang="es-CO" sz="1000" b="1" dirty="0">
                <a:latin typeface="Verdana" panose="020B0604030504040204" pitchFamily="34" charset="0"/>
                <a:ea typeface="Verdana" panose="020B0604030504040204" pitchFamily="34" charset="0"/>
                <a:cs typeface="Verdana" panose="020B0604030504040204" pitchFamily="34" charset="0"/>
              </a:rPr>
              <a:t>y evaluar la información  sectorial reportada por las entidades del sector: </a:t>
            </a:r>
            <a:r>
              <a:rPr lang="es-CO" sz="1000" dirty="0">
                <a:latin typeface="Verdana" panose="020B0604030504040204" pitchFamily="34" charset="0"/>
                <a:ea typeface="Verdana" panose="020B0604030504040204" pitchFamily="34" charset="0"/>
                <a:cs typeface="Verdana" panose="020B0604030504040204" pitchFamily="34" charset="0"/>
              </a:rPr>
              <a:t>A la fecha de corte, se han realizado cinco (5) mesas de trabajo con las entidades del sector,  en donde se analizó el avance del Plan Estratégico Sectorial, el cumplimiento del cronograma proyectado para la vigencia,  se socializaron los resultados de ITN y el reporte de FURAG para implementar acciones de mejora y se coordinaron acciones de rendición de cuentas sectorial – como evidencia de adjunta lista de asistentes a las mesas de trabajo</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lvl="0"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lvl="0" algn="just"/>
            <a:r>
              <a:rPr lang="es-CO" sz="1000" b="1" dirty="0" smtClean="0">
                <a:latin typeface="Verdana" panose="020B0604030504040204" pitchFamily="34" charset="0"/>
                <a:ea typeface="Verdana" panose="020B0604030504040204" pitchFamily="34" charset="0"/>
                <a:cs typeface="Verdana" panose="020B0604030504040204" pitchFamily="34" charset="0"/>
              </a:rPr>
              <a:t>1.3. Realizar </a:t>
            </a:r>
            <a:r>
              <a:rPr lang="es-CO" sz="1000" b="1" dirty="0">
                <a:latin typeface="Verdana" panose="020B0604030504040204" pitchFamily="34" charset="0"/>
                <a:ea typeface="Verdana" panose="020B0604030504040204" pitchFamily="34" charset="0"/>
                <a:cs typeface="Verdana" panose="020B0604030504040204" pitchFamily="34" charset="0"/>
              </a:rPr>
              <a:t>Comités Sectoriales de seguimiento: </a:t>
            </a:r>
            <a:r>
              <a:rPr lang="es-CO" sz="1000" dirty="0">
                <a:latin typeface="Verdana" panose="020B0604030504040204" pitchFamily="34" charset="0"/>
                <a:ea typeface="Verdana" panose="020B0604030504040204" pitchFamily="34" charset="0"/>
                <a:cs typeface="Verdana" panose="020B0604030504040204" pitchFamily="34" charset="0"/>
              </a:rPr>
              <a:t>A la fecha de corte se han efectuado Tres (3) comités sectoriales, en los meses de Abril, Julio y Noviembre de 2.017, con la participación de los representantes legales y de los Jefes de las Oficinas de Planeación, en donde se presentaron y analizaron los avances de los indicadores del Plan Integrado de Planeación Estratégico Sectorial  del  Primer, Segundo  y Tercer Trimestre de la vigencia  2.017, adicionalmente se presentaron los resultados obtenidos en FURAG  e ITN </a:t>
            </a:r>
            <a:r>
              <a:rPr lang="es-CO" sz="1000" dirty="0" smtClean="0">
                <a:latin typeface="Verdana" panose="020B0604030504040204" pitchFamily="34" charset="0"/>
                <a:ea typeface="Verdana" panose="020B0604030504040204" pitchFamily="34" charset="0"/>
                <a:cs typeface="Verdana" panose="020B0604030504040204" pitchFamily="34" charset="0"/>
              </a:rPr>
              <a:t>2016</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12" name="11 Rectángulo"/>
          <p:cNvSpPr/>
          <p:nvPr/>
        </p:nvSpPr>
        <p:spPr>
          <a:xfrm>
            <a:off x="5076056" y="1268760"/>
            <a:ext cx="3792353" cy="3323987"/>
          </a:xfrm>
          <a:prstGeom prst="rect">
            <a:avLst/>
          </a:prstGeom>
        </p:spPr>
        <p:txBody>
          <a:bodyPr wrap="square">
            <a:spAutoFit/>
          </a:bodyPr>
          <a:lstStyle/>
          <a:p>
            <a:pPr lvl="0" algn="just"/>
            <a:r>
              <a:rPr lang="es-CO" sz="1000" dirty="0">
                <a:latin typeface="Verdana" panose="020B0604030504040204" pitchFamily="34" charset="0"/>
                <a:ea typeface="Verdana" panose="020B0604030504040204" pitchFamily="34" charset="0"/>
                <a:cs typeface="Verdana" panose="020B0604030504040204" pitchFamily="34" charset="0"/>
              </a:rPr>
              <a:t>de las entidades del sector e Informe de avance y Seguimiento a la Estrategia de Gobierno en Línea – GEL – como evidencia reposan las actas de los comités realizados y correos electrónicos.</a:t>
            </a:r>
          </a:p>
          <a:p>
            <a:pPr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1.4. Realizar </a:t>
            </a:r>
            <a:r>
              <a:rPr lang="es-CO" sz="1000" b="1" dirty="0">
                <a:latin typeface="Verdana" panose="020B0604030504040204" pitchFamily="34" charset="0"/>
                <a:ea typeface="Verdana" panose="020B0604030504040204" pitchFamily="34" charset="0"/>
                <a:cs typeface="Verdana" panose="020B0604030504040204" pitchFamily="34" charset="0"/>
              </a:rPr>
              <a:t>reportes cualitativos y cuantitativos del cumplimiento del PES: </a:t>
            </a:r>
            <a:r>
              <a:rPr lang="es-CO" sz="1000" dirty="0">
                <a:latin typeface="Verdana" panose="020B0604030504040204" pitchFamily="34" charset="0"/>
                <a:ea typeface="Verdana" panose="020B0604030504040204" pitchFamily="34" charset="0"/>
                <a:cs typeface="Verdana" panose="020B0604030504040204" pitchFamily="34" charset="0"/>
              </a:rPr>
              <a:t>A la fecha de corte se ha  consolidado  la información reportada por las entidades del sector Vivienda, Ciudad y Territorio del primer,  segundo y tercer trimestre de la vigencia 2.017,  realizando tres (3) informes de los periodos mencionados del Plan Estratégico Integrado de Planeación y Gestión Sectorial, los cuales se publicaron en la página web del Ministerio – como evidencia se encuentran los informes publicados en la página Web del </a:t>
            </a:r>
            <a:r>
              <a:rPr lang="es-CO" sz="1000" dirty="0" smtClean="0">
                <a:latin typeface="Verdana" panose="020B0604030504040204" pitchFamily="34" charset="0"/>
                <a:ea typeface="Verdana" panose="020B0604030504040204" pitchFamily="34" charset="0"/>
                <a:cs typeface="Verdana" panose="020B0604030504040204" pitchFamily="34" charset="0"/>
              </a:rPr>
              <a:t>Ministerio.</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http</a:t>
            </a:r>
            <a:r>
              <a:rPr lang="es-CO" sz="1000" dirty="0">
                <a:latin typeface="Verdana" panose="020B0604030504040204" pitchFamily="34" charset="0"/>
                <a:ea typeface="Verdana" panose="020B0604030504040204" pitchFamily="34" charset="0"/>
                <a:cs typeface="Verdana" panose="020B0604030504040204" pitchFamily="34" charset="0"/>
              </a:rPr>
              <a:t>://portal.minvivienda.local/sobre-el-ministerio/planeacion-gestion-y-control/planeacion-y-seguimiento/planes-estrategicos </a:t>
            </a:r>
          </a:p>
          <a:p>
            <a:r>
              <a:rPr lang="es-CO" sz="1000" dirty="0">
                <a:latin typeface="Verdana" panose="020B0604030504040204" pitchFamily="34" charset="0"/>
                <a:ea typeface="Verdana" panose="020B0604030504040204" pitchFamily="34" charset="0"/>
                <a:cs typeface="Verdana" panose="020B0604030504040204" pitchFamily="34" charset="0"/>
              </a:rPr>
              <a:t> </a:t>
            </a:r>
          </a:p>
        </p:txBody>
      </p:sp>
      <p:sp>
        <p:nvSpPr>
          <p:cNvPr id="3" name="2 CuadroTexto"/>
          <p:cNvSpPr txBox="1"/>
          <p:nvPr/>
        </p:nvSpPr>
        <p:spPr>
          <a:xfrm>
            <a:off x="827584" y="745540"/>
            <a:ext cx="7533361" cy="415498"/>
          </a:xfrm>
          <a:prstGeom prst="rect">
            <a:avLst/>
          </a:prstGeom>
          <a:noFill/>
        </p:spPr>
        <p:txBody>
          <a:bodyPr wrap="square" rtlCol="0">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a:t>
            </a:r>
            <a:r>
              <a:rPr lang="es-CO" sz="1000" dirty="0" smtClean="0">
                <a:latin typeface="Verdana" panose="020B0604030504040204" pitchFamily="34" charset="0"/>
                <a:ea typeface="Verdana" panose="020B0604030504040204" pitchFamily="34" charset="0"/>
                <a:cs typeface="Verdana" panose="020B0604030504040204" pitchFamily="34" charset="0"/>
              </a:rPr>
              <a:t>Oficina Asesora de Planeación es </a:t>
            </a:r>
            <a:r>
              <a:rPr lang="es-CO" sz="1000" dirty="0">
                <a:latin typeface="Verdana" panose="020B0604030504040204" pitchFamily="34" charset="0"/>
                <a:ea typeface="Verdana" panose="020B0604030504040204" pitchFamily="34" charset="0"/>
                <a:cs typeface="Verdana" panose="020B0604030504040204" pitchFamily="34" charset="0"/>
              </a:rPr>
              <a:t>responsable de 6 iniciativas estratégicas las cuales se están desarrollando así: </a:t>
            </a:r>
          </a:p>
        </p:txBody>
      </p:sp>
      <p:graphicFrame>
        <p:nvGraphicFramePr>
          <p:cNvPr id="4" name="3 Diagrama"/>
          <p:cNvGraphicFramePr/>
          <p:nvPr>
            <p:extLst>
              <p:ext uri="{D42A27DB-BD31-4B8C-83A1-F6EECF244321}">
                <p14:modId xmlns:p14="http://schemas.microsoft.com/office/powerpoint/2010/main" val="2161350679"/>
              </p:ext>
            </p:extLst>
          </p:nvPr>
        </p:nvGraphicFramePr>
        <p:xfrm>
          <a:off x="5179368" y="3823305"/>
          <a:ext cx="3672408"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1172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66070" y="3224385"/>
            <a:ext cx="6799685" cy="467542"/>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4. OFICINA </a:t>
            </a: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ASESORA DE PLANEACIÓN</a:t>
            </a:r>
            <a:endParaRPr lang="es-CO" sz="1400"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827584" y="745540"/>
            <a:ext cx="7920880" cy="861774"/>
          </a:xfrm>
          <a:prstGeom prst="rect">
            <a:avLst/>
          </a:prstGeom>
          <a:noFill/>
        </p:spPr>
        <p:txBody>
          <a:bodyPr wrap="square" rtlCol="0">
            <a:spAutoFit/>
          </a:bodyPr>
          <a:lstStyle/>
          <a:p>
            <a:pPr algn="just"/>
            <a:r>
              <a:rPr lang="es-CO" sz="1000" b="1" dirty="0">
                <a:latin typeface="Verdana" panose="020B0604030504040204" pitchFamily="34" charset="0"/>
                <a:ea typeface="Verdana" panose="020B0604030504040204" pitchFamily="34" charset="0"/>
                <a:cs typeface="Verdana" panose="020B0604030504040204" pitchFamily="34" charset="0"/>
              </a:rPr>
              <a:t>2. Fortalecer los estándares de transparencia con la formulación, consolidación e implementación del Plan Anticorrupción y de atención al ciudadano – PAAC: </a:t>
            </a:r>
            <a:r>
              <a:rPr lang="es-CO" sz="1000" dirty="0">
                <a:latin typeface="Verdana" panose="020B0604030504040204" pitchFamily="34" charset="0"/>
                <a:ea typeface="Verdana" panose="020B0604030504040204" pitchFamily="34" charset="0"/>
                <a:cs typeface="Verdana" panose="020B0604030504040204" pitchFamily="34" charset="0"/>
              </a:rPr>
              <a:t>Las actividades mediante las cuales se mide esta iniciativa están directamente relacionadas con la formulación y el seguimiento al Plan Anticorrupción y a los resultados obtenidos en el Índice de Transparencia Nacional – ITN y en el Formulario Único de Reporte de Avance de Gestión – FURAG. para </a:t>
            </a:r>
            <a:r>
              <a:rPr lang="es-CO" sz="1000" dirty="0" smtClean="0">
                <a:latin typeface="Verdana" panose="020B0604030504040204" pitchFamily="34" charset="0"/>
                <a:ea typeface="Verdana" panose="020B0604030504040204" pitchFamily="34" charset="0"/>
                <a:cs typeface="Verdana" panose="020B0604030504040204" pitchFamily="34" charset="0"/>
              </a:rPr>
              <a:t>la iniciativa </a:t>
            </a:r>
            <a:r>
              <a:rPr lang="es-CO" sz="1000" dirty="0">
                <a:latin typeface="Verdana" panose="020B0604030504040204" pitchFamily="34" charset="0"/>
                <a:ea typeface="Verdana" panose="020B0604030504040204" pitchFamily="34" charset="0"/>
                <a:cs typeface="Verdana" panose="020B0604030504040204" pitchFamily="34" charset="0"/>
              </a:rPr>
              <a:t>se tiene un cumplimiento del 100</a:t>
            </a:r>
            <a:r>
              <a:rPr lang="es-CO" sz="1000" dirty="0" smtClean="0">
                <a:latin typeface="Verdana" panose="020B0604030504040204" pitchFamily="34" charset="0"/>
                <a:ea typeface="Verdana" panose="020B0604030504040204" pitchFamily="34" charset="0"/>
                <a:cs typeface="Verdana" panose="020B0604030504040204" pitchFamily="34" charset="0"/>
              </a:rPr>
              <a:t>%.</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274"/>
          <a:stretch/>
        </p:blipFill>
        <p:spPr bwMode="auto">
          <a:xfrm>
            <a:off x="930896" y="1844824"/>
            <a:ext cx="7920880" cy="43654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47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95227" y="3195229"/>
            <a:ext cx="6858001" cy="467541"/>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4. OFICINA </a:t>
            </a: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ASESORA DE PLANEACIÓN</a:t>
            </a:r>
            <a:endParaRPr lang="es-CO" sz="1400"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11562" y="548680"/>
            <a:ext cx="4176463" cy="3785652"/>
          </a:xfrm>
          <a:prstGeom prst="rect">
            <a:avLst/>
          </a:prstGeom>
          <a:noFill/>
        </p:spPr>
        <p:txBody>
          <a:bodyPr wrap="square" rtlCol="0">
            <a:spAutoFit/>
          </a:bodyPr>
          <a:lstStyle/>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Char char="•"/>
            </a:pPr>
            <a:r>
              <a:rPr lang="es-CO" sz="1000" b="1" dirty="0" smtClean="0">
                <a:latin typeface="Verdana" panose="020B0604030504040204" pitchFamily="34" charset="0"/>
                <a:ea typeface="Verdana" panose="020B0604030504040204" pitchFamily="34" charset="0"/>
                <a:cs typeface="Verdana" panose="020B0604030504040204" pitchFamily="34" charset="0"/>
              </a:rPr>
              <a:t>Liderar </a:t>
            </a:r>
            <a:r>
              <a:rPr lang="es-CO" sz="1000" b="1" dirty="0">
                <a:latin typeface="Verdana" panose="020B0604030504040204" pitchFamily="34" charset="0"/>
                <a:ea typeface="Verdana" panose="020B0604030504040204" pitchFamily="34" charset="0"/>
                <a:cs typeface="Verdana" panose="020B0604030504040204" pitchFamily="34" charset="0"/>
              </a:rPr>
              <a:t>la formulación del Plan de Mejoramiento – ITN: </a:t>
            </a:r>
            <a:r>
              <a:rPr lang="es-CO" sz="1000" dirty="0">
                <a:latin typeface="Verdana" panose="020B0604030504040204" pitchFamily="34" charset="0"/>
                <a:ea typeface="Verdana" panose="020B0604030504040204" pitchFamily="34" charset="0"/>
                <a:cs typeface="Verdana" panose="020B0604030504040204" pitchFamily="34" charset="0"/>
              </a:rPr>
              <a:t>Cumplida al 100%. El Plan de mejoramiento se formuló con las dependencias responsables de  las actividades que no lograron el 100% de la evaluación hecha para las vigencias 2015-2016. La formulación se hizo en el marco de las mesas de trabajo realizadas para monitorear el avance del Plan Anticorrupción y de Atención al Ciudadano – PAAC del primer trimestre de 2017, realizadas entre 20 de abril y 9 de mayo de 2017.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Char char="•"/>
            </a:pPr>
            <a:r>
              <a:rPr lang="es-CO" sz="1000" b="1" dirty="0" smtClean="0">
                <a:latin typeface="Verdana" panose="020B0604030504040204" pitchFamily="34" charset="0"/>
                <a:ea typeface="Verdana" panose="020B0604030504040204" pitchFamily="34" charset="0"/>
                <a:cs typeface="Verdana" panose="020B0604030504040204" pitchFamily="34" charset="0"/>
              </a:rPr>
              <a:t>Realizar </a:t>
            </a:r>
            <a:r>
              <a:rPr lang="es-CO" sz="1000" b="1" dirty="0">
                <a:latin typeface="Verdana" panose="020B0604030504040204" pitchFamily="34" charset="0"/>
                <a:ea typeface="Verdana" panose="020B0604030504040204" pitchFamily="34" charset="0"/>
                <a:cs typeface="Verdana" panose="020B0604030504040204" pitchFamily="34" charset="0"/>
              </a:rPr>
              <a:t>seguimiento al plan de mejoramiento ITN: </a:t>
            </a:r>
            <a:r>
              <a:rPr lang="es-CO" sz="1000" dirty="0">
                <a:latin typeface="Verdana" panose="020B0604030504040204" pitchFamily="34" charset="0"/>
                <a:ea typeface="Verdana" panose="020B0604030504040204" pitchFamily="34" charset="0"/>
                <a:cs typeface="Verdana" panose="020B0604030504040204" pitchFamily="34" charset="0"/>
              </a:rPr>
              <a:t>Cumplida al 100%. Se han realizado 3 seguimientos en el marco de las mesas de trabajo para el monitoreo del Plan Anticorrupción, lideradas por la Oficina Asesora de Planeación con cada una de las dependencias que tienen a su cargo acciones en dicho Plan. El primer monitoreo, con corte al primer trimestre se realizó entre el 20 de abril y 9 de mayo de 2017 en 22 mesas de trabajo; el segundo monitoreo se realizó entre el 25 de agosto  y 13 de septiembre. Se cuenta con un avance acumulado del 85% </a:t>
            </a:r>
            <a:r>
              <a:rPr lang="es-CO" sz="1000" dirty="0" smtClean="0">
                <a:latin typeface="Verdana" panose="020B0604030504040204" pitchFamily="34" charset="0"/>
                <a:ea typeface="Verdana" panose="020B0604030504040204" pitchFamily="34" charset="0"/>
                <a:cs typeface="Verdana" panose="020B0604030504040204" pitchFamily="34" charset="0"/>
              </a:rPr>
              <a:t>del Plan de Mejoramiento que </a:t>
            </a:r>
            <a:r>
              <a:rPr lang="es-CO" sz="1000" dirty="0">
                <a:latin typeface="Verdana" panose="020B0604030504040204" pitchFamily="34" charset="0"/>
                <a:ea typeface="Verdana" panose="020B0604030504040204" pitchFamily="34" charset="0"/>
                <a:cs typeface="Verdana" panose="020B0604030504040204" pitchFamily="34" charset="0"/>
              </a:rPr>
              <a:t>corresponde al cumplimiento de 90 acciones de las 106 programadas, los resultados se desagregan así: Visibilidad 90%; Institucionalidad 87%; Control y Sanción 80%.</a:t>
            </a: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60" y="4363211"/>
            <a:ext cx="4104457" cy="2410386"/>
          </a:xfrm>
          <a:prstGeom prst="rect">
            <a:avLst/>
          </a:prstGeom>
          <a:ln>
            <a:noFill/>
          </a:ln>
          <a:effectLst>
            <a:softEdge rad="112500"/>
          </a:effectLst>
        </p:spPr>
      </p:pic>
      <p:sp>
        <p:nvSpPr>
          <p:cNvPr id="3" name="2 Rectángulo"/>
          <p:cNvSpPr/>
          <p:nvPr/>
        </p:nvSpPr>
        <p:spPr>
          <a:xfrm>
            <a:off x="4886807" y="737760"/>
            <a:ext cx="4077681" cy="5786199"/>
          </a:xfrm>
          <a:prstGeom prst="rect">
            <a:avLst/>
          </a:prstGeom>
        </p:spPr>
        <p:txBody>
          <a:bodyPr wrap="square">
            <a:spAutoFit/>
          </a:bodyPr>
          <a:lstStyle/>
          <a:p>
            <a:pPr lvl="0"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Resultados del Índice de Transparencia Nacional - ITN: </a:t>
            </a:r>
            <a:r>
              <a:rPr lang="es-CO" sz="1000" dirty="0">
                <a:latin typeface="Verdana" panose="020B0604030504040204" pitchFamily="34" charset="0"/>
                <a:ea typeface="Verdana" panose="020B0604030504040204" pitchFamily="34" charset="0"/>
                <a:cs typeface="Verdana" panose="020B0604030504040204" pitchFamily="34" charset="0"/>
              </a:rPr>
              <a:t>Cumplida al 100%. Los resultados obtenidos en el Índice de Transparencia Nacional, publicados por la Organización No Gubernamental Transparencia por Colombia, el Ministerio obtuvo  una mejora significativa en el ranking nacional, en el ministerial y en el comparativo con la evaluación realizada en la vigencia anterior.  </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dirty="0">
                <a:latin typeface="Verdana" panose="020B0604030504040204" pitchFamily="34" charset="0"/>
                <a:ea typeface="Verdana" panose="020B0604030504040204" pitchFamily="34" charset="0"/>
                <a:cs typeface="Verdana" panose="020B0604030504040204" pitchFamily="34" charset="0"/>
              </a:rPr>
              <a:t>En el ranking Nacional, el Ministerio pasó de ocupar la posición No 46 en la evaluación realizada en las vigencias 2013 y 2014 a ocupar la posición No 19, en la evaluación correspondiente a las vigencias 2015 y 2016. Complementariamente, el nivel de riesgo de corrupción se redujo de la categoría “riesgo medio” a la categoría “riesgo moderado”, lo cual es muy importante, porque el Ministerio quedó en el mismo nivel de riesgo de la entidad que quedó en primer lugar. </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dirty="0">
                <a:latin typeface="Verdana" panose="020B0604030504040204" pitchFamily="34" charset="0"/>
                <a:ea typeface="Verdana" panose="020B0604030504040204" pitchFamily="34" charset="0"/>
                <a:cs typeface="Verdana" panose="020B0604030504040204" pitchFamily="34" charset="0"/>
              </a:rPr>
              <a:t>Por otra parte, en el ranking ministerial el resultado es destacable, porque pasó de ocupar la posición número 11 en la evaluación de las vigencias 2013-2014, con un riesgo de corrupción medio, a ocupar la posición número 4 en la evaluación correspondiente a las vigencias 2015 y 2016, con un riesgo de corrupción moderado. </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dirty="0">
                <a:latin typeface="Verdana" panose="020B0604030504040204" pitchFamily="34" charset="0"/>
                <a:ea typeface="Verdana" panose="020B0604030504040204" pitchFamily="34" charset="0"/>
                <a:cs typeface="Verdana" panose="020B0604030504040204" pitchFamily="34" charset="0"/>
              </a:rPr>
              <a:t>La mejora en la calificación institucional del Ministerio también es destacable dado que ascendió 8,4 puntos, al pasar de 66,5 en la evaluación de las vigencias 2013 y 2014 a 74,87 en la evaluación de las vigencias 2015 y 2016</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Char char="•"/>
            </a:pPr>
            <a:r>
              <a:rPr lang="es-CO" sz="1000" b="1" dirty="0" smtClean="0">
                <a:latin typeface="Verdana" panose="020B0604030504040204" pitchFamily="34" charset="0"/>
                <a:ea typeface="Verdana" panose="020B0604030504040204" pitchFamily="34" charset="0"/>
                <a:cs typeface="Verdana" panose="020B0604030504040204" pitchFamily="34" charset="0"/>
              </a:rPr>
              <a:t>Liderar </a:t>
            </a:r>
            <a:r>
              <a:rPr lang="es-CO" sz="1000" b="1" dirty="0">
                <a:latin typeface="Verdana" panose="020B0604030504040204" pitchFamily="34" charset="0"/>
                <a:ea typeface="Verdana" panose="020B0604030504040204" pitchFamily="34" charset="0"/>
                <a:cs typeface="Verdana" panose="020B0604030504040204" pitchFamily="34" charset="0"/>
              </a:rPr>
              <a:t>la formulación del Plan de Mejoramiento FURAG:</a:t>
            </a:r>
            <a:r>
              <a:rPr lang="es-CO" sz="1000" dirty="0">
                <a:latin typeface="Verdana" panose="020B0604030504040204" pitchFamily="34" charset="0"/>
                <a:ea typeface="Verdana" panose="020B0604030504040204" pitchFamily="34" charset="0"/>
                <a:cs typeface="Verdana" panose="020B0604030504040204" pitchFamily="34" charset="0"/>
              </a:rPr>
              <a:t> Cumplida al 100%. El Plan de mejoramiento se formuló con las dependencias responsables de  las actividades que no lograron el 100% de la evaluación hecha para la vigencia 2016. La formulación se hizo en el marco de las mesas de trabajo realizadas para monitorear el avance del Plan Anticorrupción y de Atención al Ciudadano – </a:t>
            </a:r>
          </a:p>
        </p:txBody>
      </p:sp>
    </p:spTree>
    <p:extLst>
      <p:ext uri="{BB962C8B-B14F-4D97-AF65-F5344CB8AC3E}">
        <p14:creationId xmlns:p14="http://schemas.microsoft.com/office/powerpoint/2010/main" val="3818792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377242" y="1379309"/>
            <a:ext cx="3212977" cy="45436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INSTITUCIONALIDAD</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Marcador de contenido"/>
          <p:cNvSpPr>
            <a:spLocks noGrp="1"/>
          </p:cNvSpPr>
          <p:nvPr>
            <p:ph idx="1"/>
          </p:nvPr>
        </p:nvSpPr>
        <p:spPr>
          <a:xfrm>
            <a:off x="683568" y="731565"/>
            <a:ext cx="4392488" cy="2160240"/>
          </a:xfrm>
        </p:spPr>
        <p:txBody>
          <a:bodyPr>
            <a:noAutofit/>
          </a:bodyPr>
          <a:lstStyle/>
          <a:p>
            <a:pPr marL="0" lv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marco </a:t>
            </a:r>
            <a:r>
              <a:rPr lang="es-CO" sz="1000" dirty="0">
                <a:latin typeface="Verdana" panose="020B0604030504040204" pitchFamily="34" charset="0"/>
                <a:ea typeface="Verdana" panose="020B0604030504040204" pitchFamily="34" charset="0"/>
                <a:cs typeface="Verdana" panose="020B0604030504040204" pitchFamily="34" charset="0"/>
              </a:rPr>
              <a:t>de la ley y sus competencias, formular, adoptar, dirigir, coordinar y ejecutar la política pública, planes y proyectos en materia del desarrollo territorial y urbano planificado del país, la consolidación del sistema de ciudades, con patrones de uso eficiente y sostenible del suelo, teniendo en cuenta las condiciones de acceso y financiación de vivienda, y de prestación de los servicios públicos de agua potable y saneamiento </a:t>
            </a:r>
            <a:r>
              <a:rPr lang="es-CO" sz="1000" dirty="0" smtClean="0">
                <a:latin typeface="Verdana" panose="020B0604030504040204" pitchFamily="34" charset="0"/>
                <a:ea typeface="Verdana" panose="020B0604030504040204" pitchFamily="34" charset="0"/>
                <a:cs typeface="Verdana" panose="020B0604030504040204" pitchFamily="34" charset="0"/>
              </a:rPr>
              <a:t>básico</a:t>
            </a:r>
            <a:r>
              <a:rPr lang="es-CO" sz="1000" dirty="0">
                <a:latin typeface="Verdana" panose="020B0604030504040204" pitchFamily="34" charset="0"/>
                <a:ea typeface="Verdana" panose="020B0604030504040204" pitchFamily="34" charset="0"/>
                <a:cs typeface="Verdana" panose="020B0604030504040204" pitchFamily="34" charset="0"/>
              </a:rPr>
              <a:t>.</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lv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lv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s-CO" sz="1100" dirty="0" smtClean="0">
              <a:latin typeface="Verdana" panose="020B0604030504040204" pitchFamily="34" charset="0"/>
              <a:ea typeface="Verdana" panose="020B0604030504040204" pitchFamily="34" charset="0"/>
              <a:cs typeface="Verdana" panose="020B0604030504040204" pitchFamily="34" charset="0"/>
            </a:endParaRPr>
          </a:p>
          <a:p>
            <a:pPr marL="0" lv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lv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lv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s-CO" sz="1100" dirty="0">
              <a:latin typeface="Verdana" panose="020B0604030504040204" pitchFamily="34" charset="0"/>
              <a:ea typeface="Verdana" panose="020B0604030504040204" pitchFamily="34" charset="0"/>
              <a:cs typeface="Verdana" panose="020B0604030504040204" pitchFamily="34" charset="0"/>
            </a:endParaRPr>
          </a:p>
        </p:txBody>
      </p:sp>
      <p:sp>
        <p:nvSpPr>
          <p:cNvPr id="6" name="2 Marcador de contenido"/>
          <p:cNvSpPr txBox="1">
            <a:spLocks/>
          </p:cNvSpPr>
          <p:nvPr/>
        </p:nvSpPr>
        <p:spPr>
          <a:xfrm>
            <a:off x="4698896" y="4293096"/>
            <a:ext cx="4224888"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CO" sz="11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3 Diagrama"/>
          <p:cNvGraphicFramePr/>
          <p:nvPr>
            <p:extLst>
              <p:ext uri="{D42A27DB-BD31-4B8C-83A1-F6EECF244321}">
                <p14:modId xmlns:p14="http://schemas.microsoft.com/office/powerpoint/2010/main" val="2788892090"/>
              </p:ext>
            </p:extLst>
          </p:nvPr>
        </p:nvGraphicFramePr>
        <p:xfrm>
          <a:off x="827584" y="2153426"/>
          <a:ext cx="4320480" cy="401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5220072" y="836712"/>
            <a:ext cx="3594926" cy="5601533"/>
          </a:xfrm>
          <a:prstGeom prst="rect">
            <a:avLst/>
          </a:prstGeom>
        </p:spPr>
        <p:txBody>
          <a:bodyPr wrap="square">
            <a:spAutoFit/>
          </a:bodyPr>
          <a:lstStyle/>
          <a:p>
            <a:pPr lvl="0" algn="just"/>
            <a:r>
              <a:rPr lang="es-CO" sz="1000" dirty="0" smtClean="0">
                <a:latin typeface="Verdana" panose="020B0604030504040204" pitchFamily="34" charset="0"/>
                <a:ea typeface="Verdana" panose="020B0604030504040204" pitchFamily="34" charset="0"/>
                <a:cs typeface="Verdana" panose="020B0604030504040204" pitchFamily="34" charset="0"/>
              </a:rPr>
              <a:t>En cuanto a </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los </a:t>
            </a:r>
            <a:r>
              <a:rPr lang="es-CO" sz="1000" b="1" dirty="0" smtClean="0">
                <a:latin typeface="Verdana" panose="020B0604030504040204" pitchFamily="34" charset="0"/>
                <a:ea typeface="Verdana" panose="020B0604030504040204" pitchFamily="34" charset="0"/>
                <a:cs typeface="Verdana" panose="020B0604030504040204" pitchFamily="34" charset="0"/>
              </a:rPr>
              <a:t>O</a:t>
            </a:r>
            <a:r>
              <a:rPr lang="es-CO" sz="1000" b="1" i="1" dirty="0" smtClean="0">
                <a:latin typeface="Verdana" panose="020B0604030504040204" pitchFamily="34" charset="0"/>
                <a:ea typeface="Verdana" panose="020B0604030504040204" pitchFamily="34" charset="0"/>
                <a:cs typeface="Verdana" panose="020B0604030504040204" pitchFamily="34" charset="0"/>
              </a:rPr>
              <a:t>bjetivo Institucionales,  </a:t>
            </a:r>
            <a:r>
              <a:rPr lang="es-CO" sz="1000" dirty="0" smtClean="0">
                <a:latin typeface="Verdana" panose="020B0604030504040204" pitchFamily="34" charset="0"/>
                <a:ea typeface="Verdana" panose="020B0604030504040204" pitchFamily="34" charset="0"/>
                <a:cs typeface="Verdana" panose="020B0604030504040204" pitchFamily="34" charset="0"/>
              </a:rPr>
              <a:t>El </a:t>
            </a:r>
            <a:r>
              <a:rPr lang="es-CO" sz="1000" dirty="0">
                <a:latin typeface="Verdana" panose="020B0604030504040204" pitchFamily="34" charset="0"/>
                <a:ea typeface="Verdana" panose="020B0604030504040204" pitchFamily="34" charset="0"/>
                <a:cs typeface="Verdana" panose="020B0604030504040204" pitchFamily="34" charset="0"/>
              </a:rPr>
              <a:t>Ministerio de Vivienda, Ciudad y Territorio </a:t>
            </a:r>
            <a:r>
              <a:rPr lang="es-CO" sz="1000" dirty="0" smtClean="0">
                <a:latin typeface="Verdana" panose="020B0604030504040204" pitchFamily="34" charset="0"/>
                <a:ea typeface="Verdana" panose="020B0604030504040204" pitchFamily="34" charset="0"/>
                <a:cs typeface="Verdana" panose="020B0604030504040204" pitchFamily="34" charset="0"/>
              </a:rPr>
              <a:t>tiene en </a:t>
            </a:r>
            <a:r>
              <a:rPr lang="es-CO" sz="1000" dirty="0">
                <a:latin typeface="Verdana" panose="020B0604030504040204" pitchFamily="34" charset="0"/>
                <a:ea typeface="Verdana" panose="020B0604030504040204" pitchFamily="34" charset="0"/>
                <a:cs typeface="Verdana" panose="020B0604030504040204" pitchFamily="34" charset="0"/>
              </a:rPr>
              <a:t>el marco de la ley y sus </a:t>
            </a:r>
            <a:r>
              <a:rPr lang="es-CO" sz="1000" dirty="0" smtClean="0">
                <a:latin typeface="Verdana" panose="020B0604030504040204" pitchFamily="34" charset="0"/>
                <a:ea typeface="Verdana" panose="020B0604030504040204" pitchFamily="34" charset="0"/>
                <a:cs typeface="Verdana" panose="020B0604030504040204" pitchFamily="34" charset="0"/>
              </a:rPr>
              <a:t>competencias, lograr </a:t>
            </a:r>
            <a:r>
              <a:rPr lang="es-CO" sz="1000" dirty="0">
                <a:latin typeface="Verdana" panose="020B0604030504040204" pitchFamily="34" charset="0"/>
                <a:ea typeface="Verdana" panose="020B0604030504040204" pitchFamily="34" charset="0"/>
                <a:cs typeface="Verdana" panose="020B0604030504040204" pitchFamily="34" charset="0"/>
              </a:rPr>
              <a:t>formular, adoptar, dirigir, coordinar y ejecutar la política pública, planes y proyectos en materia del desarrollo territorial y urbano planificado del país, la consolidación del sistema de ciudades, con patrones de uso eficiente y sostenible del suelo, teniendo en cuenta las condiciones de acceso y financiación de vivienda, y de prestación de los servicios públicos de agua potable y saneamiento básico. Teniendo en cuenta lo anterior, y las funciones emanadas de la ley 1444 de 2011, se establecieron para la entidad los objetivos institucionales, los cuales conforman también los objetivos  de calidad establecidos en el Sistema Integrado de Gestión -SIG, de acuerdo a lo establecido en la Norma NTC-ISO-9001-2015, en la cual se orienta la articulación entre la planeación estratégica y el SIG. Estos objetivos institucionales son</a:t>
            </a:r>
            <a:r>
              <a:rPr lang="es-CO" sz="900" dirty="0">
                <a:latin typeface="Verdana" panose="020B0604030504040204" pitchFamily="34" charset="0"/>
                <a:ea typeface="Verdana" panose="020B0604030504040204" pitchFamily="34" charset="0"/>
                <a:cs typeface="Verdana" panose="020B0604030504040204" pitchFamily="34" charset="0"/>
              </a:rPr>
              <a:t>: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lvl="0" algn="just"/>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lvl="0"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1</a:t>
            </a:r>
            <a:r>
              <a:rPr lang="es-CO" sz="1000" dirty="0" smtClean="0">
                <a:latin typeface="Verdana" panose="020B0604030504040204" pitchFamily="34" charset="0"/>
                <a:ea typeface="Verdana" panose="020B0604030504040204" pitchFamily="34" charset="0"/>
                <a:cs typeface="Verdana" panose="020B0604030504040204" pitchFamily="34" charset="0"/>
              </a:rPr>
              <a:t>. Contribuir </a:t>
            </a:r>
            <a:r>
              <a:rPr lang="es-CO" sz="1000" dirty="0">
                <a:latin typeface="Verdana" panose="020B0604030504040204" pitchFamily="34" charset="0"/>
                <a:ea typeface="Verdana" panose="020B0604030504040204" pitchFamily="34" charset="0"/>
                <a:cs typeface="Verdana" panose="020B0604030504040204" pitchFamily="34" charset="0"/>
              </a:rPr>
              <a:t>a la articulación de las Entidades del Sector, mediante el seguimiento y cumplimiento del Plan Estratégico Sectorial, que garanticen su cumplimiento ante el Gobierno Nacional</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2. </a:t>
            </a:r>
            <a:r>
              <a:rPr lang="es-CO" sz="1000" dirty="0" smtClean="0">
                <a:latin typeface="Verdana" panose="020B0604030504040204" pitchFamily="34" charset="0"/>
                <a:ea typeface="Verdana" panose="020B0604030504040204" pitchFamily="34" charset="0"/>
                <a:cs typeface="Verdana" panose="020B0604030504040204" pitchFamily="34" charset="0"/>
              </a:rPr>
              <a:t>Asegurar </a:t>
            </a:r>
            <a:r>
              <a:rPr lang="es-CO" sz="1000" dirty="0">
                <a:latin typeface="Verdana" panose="020B0604030504040204" pitchFamily="34" charset="0"/>
                <a:ea typeface="Verdana" panose="020B0604030504040204" pitchFamily="34" charset="0"/>
                <a:cs typeface="Verdana" panose="020B0604030504040204" pitchFamily="34" charset="0"/>
              </a:rPr>
              <a:t>que cada vez más colombianos tengan derecho a condiciones de habitabilidad dignas, a través de la implementación de políticas, normativa, planes, programas y proyectos , en materia de vivienda, agua potable, saneamiento básico, desarrollo urbano y territorial, con el fin de contribuir en el mejoramiento de la calidad de vida y la disminución de la pobreza de la población</a:t>
            </a:r>
            <a:r>
              <a:rPr lang="es-CO" sz="1000" dirty="0" smtClean="0">
                <a:latin typeface="Verdana" panose="020B0604030504040204" pitchFamily="34" charset="0"/>
                <a:ea typeface="Verdana" panose="020B0604030504040204" pitchFamily="34" charset="0"/>
                <a:cs typeface="Verdana" panose="020B0604030504040204" pitchFamily="34" charset="0"/>
              </a:rPr>
              <a:t>.</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7623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95227" y="3195229"/>
            <a:ext cx="6858001" cy="467541"/>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4. </a:t>
            </a: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OFICINA ASESORA DE PLANEACIÓN</a:t>
            </a:r>
            <a:endParaRPr lang="es-CO" sz="1400"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27107" y="714391"/>
            <a:ext cx="4176463" cy="5786199"/>
          </a:xfrm>
          <a:prstGeom prst="rect">
            <a:avLst/>
          </a:prstGeom>
          <a:noFill/>
        </p:spPr>
        <p:txBody>
          <a:bodyPr wrap="square" rtlCol="0">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PAAC del segundo trimestre de 2017, realizadas entre el 25 de agosto  y 13 de septiembre. El plan de mejoramiento consta de 175 acciones de mejoramiento definidas para 56 preguntas que tuvieron respuesta negativa en el FURAG.</a:t>
            </a:r>
          </a:p>
          <a:p>
            <a:pPr lvl="0"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lvl="0" algn="just">
              <a:buFont typeface="Arial" panose="020B0604020202020204" pitchFamily="34" charset="0"/>
              <a:buChar char="•"/>
            </a:pPr>
            <a:r>
              <a:rPr lang="es-CO" sz="1000" b="1" dirty="0" smtClean="0">
                <a:latin typeface="Verdana" panose="020B0604030504040204" pitchFamily="34" charset="0"/>
                <a:ea typeface="Verdana" panose="020B0604030504040204" pitchFamily="34" charset="0"/>
                <a:cs typeface="Verdana" panose="020B0604030504040204" pitchFamily="34" charset="0"/>
              </a:rPr>
              <a:t>Realizar </a:t>
            </a:r>
            <a:r>
              <a:rPr lang="es-CO" sz="1000" b="1" dirty="0">
                <a:latin typeface="Verdana" panose="020B0604030504040204" pitchFamily="34" charset="0"/>
                <a:ea typeface="Verdana" panose="020B0604030504040204" pitchFamily="34" charset="0"/>
                <a:cs typeface="Verdana" panose="020B0604030504040204" pitchFamily="34" charset="0"/>
              </a:rPr>
              <a:t>monitoreo a los planes de mejoramiento FURAG: </a:t>
            </a:r>
            <a:r>
              <a:rPr lang="es-CO" sz="1000" dirty="0">
                <a:latin typeface="Verdana" panose="020B0604030504040204" pitchFamily="34" charset="0"/>
                <a:ea typeface="Verdana" panose="020B0604030504040204" pitchFamily="34" charset="0"/>
                <a:cs typeface="Verdana" panose="020B0604030504040204" pitchFamily="34" charset="0"/>
              </a:rPr>
              <a:t>Cumplida al 100%. Esta actividad </a:t>
            </a:r>
            <a:r>
              <a:rPr lang="es-CO" sz="1000" dirty="0" smtClean="0">
                <a:latin typeface="Verdana" panose="020B0604030504040204" pitchFamily="34" charset="0"/>
                <a:ea typeface="Verdana" panose="020B0604030504040204" pitchFamily="34" charset="0"/>
                <a:cs typeface="Verdana" panose="020B0604030504040204" pitchFamily="34" charset="0"/>
              </a:rPr>
              <a:t>se mide mediante </a:t>
            </a:r>
            <a:r>
              <a:rPr lang="es-CO" sz="1000" dirty="0">
                <a:latin typeface="Verdana" panose="020B0604030504040204" pitchFamily="34" charset="0"/>
                <a:ea typeface="Verdana" panose="020B0604030504040204" pitchFamily="34" charset="0"/>
                <a:cs typeface="Verdana" panose="020B0604030504040204" pitchFamily="34" charset="0"/>
              </a:rPr>
              <a:t>las mesas de trabajo del último monitoreo al Plan Anticorrupción y de Atención al Ciudadano realizadas entre el 13 y el 22 de diciembre de 2017. </a:t>
            </a:r>
            <a:r>
              <a:rPr lang="es-CO" sz="1000" b="1"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Resultados del Formulario Único de Reporte de Avance de Gestión – FURAG: </a:t>
            </a:r>
            <a:r>
              <a:rPr lang="es-CO" sz="1000" dirty="0">
                <a:latin typeface="Verdana" panose="020B0604030504040204" pitchFamily="34" charset="0"/>
                <a:ea typeface="Verdana" panose="020B0604030504040204" pitchFamily="34" charset="0"/>
                <a:cs typeface="Verdana" panose="020B0604030504040204" pitchFamily="34" charset="0"/>
              </a:rPr>
              <a:t>Cumplida al 100%. En esta calificación realizada por el Departamento Administrativo de la Función Pública, el Ministerio de Vivienda logró un incremento de 5,5 puntos respecto de la vigencia 2016 en comparación con la vigencia 2015, pasando de una calificación de 76,9 a 82,4. Si bien este resultado es muy importante para el Ministerio, el FURAG no contempla un ranking de calificación para las diferentes entidades que reportan, por lo cual no es posible establecer un análisis comparativo con otras entidades públicas</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lvl="0"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Liderar la Formulación e implementación del Plan Anticorrupción y de Atención al Ciudadano - PAAC: </a:t>
            </a:r>
            <a:r>
              <a:rPr lang="es-CO" sz="1000" dirty="0">
                <a:latin typeface="Verdana" panose="020B0604030504040204" pitchFamily="34" charset="0"/>
                <a:ea typeface="Verdana" panose="020B0604030504040204" pitchFamily="34" charset="0"/>
                <a:cs typeface="Verdana" panose="020B0604030504040204" pitchFamily="34" charset="0"/>
              </a:rPr>
              <a:t>Cumplida al 100%. El Plan Anticorrupción, que incluye el mapa de riesgos de corrupción, la estrategia de rendición de cuentas, la estrategia anti trámites, las acciones para mejorar el servicio al ciudadano y dar cumplimiento a la Ley de transparencia y acceso a la información pública, así como iniciativas adicionales en lucha contra la corrupción,  fue formulado con la participación de todas las dependencias del Ministerio y cumpliendo con los lineamientos establecidos en las guías para la construcción del PAAC versión 2, así como la guía para le gestión del  riesgo de corrupción versión 2015. La implementación del plan se evidencia en los resultados del monitoreo, como se describe a continuación</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lvl="0" algn="just">
              <a:buFont typeface="Arial" panose="020B0604020202020204" pitchFamily="34" charset="0"/>
              <a:buChar char="•"/>
            </a:pP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3" name="2 Rectángulo"/>
          <p:cNvSpPr/>
          <p:nvPr/>
        </p:nvSpPr>
        <p:spPr>
          <a:xfrm>
            <a:off x="4865790" y="3140968"/>
            <a:ext cx="4077681" cy="3016210"/>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lvl="0"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Realizar el Monitoreo al PAAC:</a:t>
            </a:r>
            <a:r>
              <a:rPr lang="es-CO" sz="1000" dirty="0">
                <a:latin typeface="Verdana" panose="020B0604030504040204" pitchFamily="34" charset="0"/>
                <a:ea typeface="Verdana" panose="020B0604030504040204" pitchFamily="34" charset="0"/>
                <a:cs typeface="Verdana" panose="020B0604030504040204" pitchFamily="34" charset="0"/>
              </a:rPr>
              <a:t> Cumplida al 100%. Se han realizado 3 monitoreos mediante mesas de trabajo lideradas por la Oficina Asesora de Planeación con cada una de las dependencias que tienen a su cargo acciones en dicho Plan. El primer monitoreo al avance de las acciones definidas en el plan así como a la gestión de los diferentes riesgos de corrupción identificados, con corte al primer trimestre se realizó entre el 20 de abril y 9 de mayo de 2017 en 22 mesas de trabajo; el segundo monitoreo se realizó entre el 25 de agosto  y 13 de septiembre y el tercer monitoreo se realizó entre el 13 y el 22 de diciembre de </a:t>
            </a:r>
            <a:r>
              <a:rPr lang="es-CO" sz="1000" dirty="0" smtClean="0">
                <a:latin typeface="Verdana" panose="020B0604030504040204" pitchFamily="34" charset="0"/>
                <a:ea typeface="Verdana" panose="020B0604030504040204" pitchFamily="34" charset="0"/>
                <a:cs typeface="Verdana" panose="020B0604030504040204" pitchFamily="34" charset="0"/>
              </a:rPr>
              <a:t>2017. Se </a:t>
            </a:r>
            <a:r>
              <a:rPr lang="es-CO" sz="1000" dirty="0">
                <a:latin typeface="Verdana" panose="020B0604030504040204" pitchFamily="34" charset="0"/>
                <a:ea typeface="Verdana" panose="020B0604030504040204" pitchFamily="34" charset="0"/>
                <a:cs typeface="Verdana" panose="020B0604030504040204" pitchFamily="34" charset="0"/>
              </a:rPr>
              <a:t>cuenta con un avance acumulado del 90% desagregado así: Gestión del riesgo de </a:t>
            </a:r>
            <a:r>
              <a:rPr lang="es-CO" sz="1000" dirty="0" smtClean="0">
                <a:latin typeface="Verdana" panose="020B0604030504040204" pitchFamily="34" charset="0"/>
                <a:ea typeface="Verdana" panose="020B0604030504040204" pitchFamily="34" charset="0"/>
                <a:cs typeface="Verdana" panose="020B0604030504040204" pitchFamily="34" charset="0"/>
              </a:rPr>
              <a:t>corrupción </a:t>
            </a:r>
            <a:r>
              <a:rPr lang="es-CO" sz="1000" dirty="0">
                <a:latin typeface="Verdana" panose="020B0604030504040204" pitchFamily="34" charset="0"/>
                <a:ea typeface="Verdana" panose="020B0604030504040204" pitchFamily="34" charset="0"/>
                <a:cs typeface="Verdana" panose="020B0604030504040204" pitchFamily="34" charset="0"/>
              </a:rPr>
              <a:t>93%; Monitoreo  a riesgo de </a:t>
            </a:r>
            <a:r>
              <a:rPr lang="es-CO" sz="1000" dirty="0" smtClean="0">
                <a:latin typeface="Verdana" panose="020B0604030504040204" pitchFamily="34" charset="0"/>
                <a:ea typeface="Verdana" panose="020B0604030504040204" pitchFamily="34" charset="0"/>
                <a:cs typeface="Verdana" panose="020B0604030504040204" pitchFamily="34" charset="0"/>
              </a:rPr>
              <a:t>corrupción </a:t>
            </a:r>
            <a:r>
              <a:rPr lang="es-CO" sz="1000" dirty="0">
                <a:latin typeface="Verdana" panose="020B0604030504040204" pitchFamily="34" charset="0"/>
                <a:ea typeface="Verdana" panose="020B0604030504040204" pitchFamily="34" charset="0"/>
                <a:cs typeface="Verdana" panose="020B0604030504040204" pitchFamily="34" charset="0"/>
              </a:rPr>
              <a:t>100</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Racionalización de </a:t>
            </a:r>
            <a:r>
              <a:rPr lang="es-CO" sz="1000" dirty="0" smtClean="0">
                <a:latin typeface="Verdana" panose="020B0604030504040204" pitchFamily="34" charset="0"/>
                <a:ea typeface="Verdana" panose="020B0604030504040204" pitchFamily="34" charset="0"/>
                <a:cs typeface="Verdana" panose="020B0604030504040204" pitchFamily="34" charset="0"/>
              </a:rPr>
              <a:t>trámites </a:t>
            </a:r>
            <a:r>
              <a:rPr lang="es-CO" sz="1000" dirty="0">
                <a:latin typeface="Verdana" panose="020B0604030504040204" pitchFamily="34" charset="0"/>
                <a:ea typeface="Verdana" panose="020B0604030504040204" pitchFamily="34" charset="0"/>
                <a:cs typeface="Verdana" panose="020B0604030504040204" pitchFamily="34" charset="0"/>
              </a:rPr>
              <a:t>100</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Rendición de cuentas y participación </a:t>
            </a:r>
            <a:r>
              <a:rPr lang="es-CO" sz="1000" dirty="0" smtClean="0">
                <a:latin typeface="Verdana" panose="020B0604030504040204" pitchFamily="34" charset="0"/>
                <a:ea typeface="Verdana" panose="020B0604030504040204" pitchFamily="34" charset="0"/>
                <a:cs typeface="Verdana" panose="020B0604030504040204" pitchFamily="34" charset="0"/>
              </a:rPr>
              <a:t>ciudadana </a:t>
            </a:r>
            <a:r>
              <a:rPr lang="es-CO" sz="1000" dirty="0">
                <a:latin typeface="Verdana" panose="020B0604030504040204" pitchFamily="34" charset="0"/>
                <a:ea typeface="Verdana" panose="020B0604030504040204" pitchFamily="34" charset="0"/>
                <a:cs typeface="Verdana" panose="020B0604030504040204" pitchFamily="34" charset="0"/>
              </a:rPr>
              <a:t>100%; Servicio al ciudadano 82%; Transparencia y acceso a la información pública 91%; iniciativas adicionales 73%.</a:t>
            </a:r>
            <a:r>
              <a:rPr lang="es-CO" sz="1000" b="1"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t="25830"/>
          <a:stretch/>
        </p:blipFill>
        <p:spPr>
          <a:xfrm>
            <a:off x="5508104" y="1412776"/>
            <a:ext cx="3013238" cy="1301843"/>
          </a:xfrm>
          <a:prstGeom prst="rect">
            <a:avLst/>
          </a:prstGeom>
          <a:ln>
            <a:noFill/>
          </a:ln>
          <a:effectLst>
            <a:softEdge rad="112500"/>
          </a:effectLst>
        </p:spPr>
      </p:pic>
    </p:spTree>
    <p:extLst>
      <p:ext uri="{BB962C8B-B14F-4D97-AF65-F5344CB8AC3E}">
        <p14:creationId xmlns:p14="http://schemas.microsoft.com/office/powerpoint/2010/main" val="1311834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95227" y="3195229"/>
            <a:ext cx="6858001" cy="467541"/>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4. </a:t>
            </a: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OFICINA ASESORA DE PLANEACIÓN</a:t>
            </a:r>
            <a:endParaRPr lang="es-CO" sz="1400"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779" y="836712"/>
            <a:ext cx="7566669" cy="54726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776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95227" y="3195229"/>
            <a:ext cx="6858001" cy="467541"/>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4 OFICINA ASESORA DE PLANEACIÓN</a:t>
            </a:r>
            <a:endParaRPr lang="es-CO" sz="1400"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716016" y="637520"/>
            <a:ext cx="4135760" cy="6247864"/>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DNP y/o MINHACIENDA 3 tramites presupuestales que se relacionan a continuación:</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r>
              <a:rPr lang="es-CO" sz="1000" dirty="0" smtClean="0">
                <a:latin typeface="Verdana" panose="020B0604030504040204" pitchFamily="34" charset="0"/>
                <a:ea typeface="Verdana" panose="020B0604030504040204" pitchFamily="34" charset="0"/>
                <a:cs typeface="Verdana" panose="020B0604030504040204" pitchFamily="34" charset="0"/>
              </a:rPr>
              <a:t>o</a:t>
            </a:r>
            <a:r>
              <a:rPr lang="es-CO" sz="1000" dirty="0">
                <a:latin typeface="Verdana" panose="020B0604030504040204" pitchFamily="34" charset="0"/>
                <a:ea typeface="Verdana" panose="020B0604030504040204" pitchFamily="34" charset="0"/>
                <a:cs typeface="Verdana" panose="020B0604030504040204" pitchFamily="34" charset="0"/>
              </a:rPr>
              <a:t>   Traslado para pago de la cuota de Auditaje.</a:t>
            </a:r>
          </a:p>
          <a:p>
            <a:r>
              <a:rPr lang="es-CO" sz="1000" dirty="0">
                <a:latin typeface="Verdana" panose="020B0604030504040204" pitchFamily="34" charset="0"/>
                <a:ea typeface="Verdana" panose="020B0604030504040204" pitchFamily="34" charset="0"/>
                <a:cs typeface="Verdana" panose="020B0604030504040204" pitchFamily="34" charset="0"/>
              </a:rPr>
              <a:t>o   Modificación al Anteproyecto de Presupuesto 2018 – 3ra Carta.</a:t>
            </a:r>
          </a:p>
          <a:p>
            <a:r>
              <a:rPr lang="es-CO" sz="1000" dirty="0">
                <a:latin typeface="Verdana" panose="020B0604030504040204" pitchFamily="34" charset="0"/>
                <a:ea typeface="Verdana" panose="020B0604030504040204" pitchFamily="34" charset="0"/>
                <a:cs typeface="Verdana" panose="020B0604030504040204" pitchFamily="34" charset="0"/>
              </a:rPr>
              <a:t>o   Solicitud de Vigencia Futura Titulación.</a:t>
            </a:r>
          </a:p>
          <a:p>
            <a:pPr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4</a:t>
            </a:r>
            <a:r>
              <a:rPr lang="es-CO" sz="1000" b="1" dirty="0">
                <a:latin typeface="Verdana" panose="020B0604030504040204" pitchFamily="34" charset="0"/>
                <a:ea typeface="Verdana" panose="020B0604030504040204" pitchFamily="34" charset="0"/>
                <a:cs typeface="Verdana" panose="020B0604030504040204" pitchFamily="34" charset="0"/>
              </a:rPr>
              <a:t>. Fortalecer las herramientas de planeación presupuestal: </a:t>
            </a:r>
            <a:r>
              <a:rPr lang="es-CO" sz="1000" dirty="0">
                <a:latin typeface="Verdana" panose="020B0604030504040204" pitchFamily="34" charset="0"/>
                <a:ea typeface="Verdana" panose="020B0604030504040204" pitchFamily="34" charset="0"/>
                <a:cs typeface="Verdana" panose="020B0604030504040204" pitchFamily="34" charset="0"/>
              </a:rPr>
              <a:t>El seguimiento a esta iniciativa que cuenta con una ejecución del 100% se mide a través de las siguientes actividades:</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b="1" dirty="0" smtClean="0">
                <a:latin typeface="Verdana" panose="020B0604030504040204" pitchFamily="34" charset="0"/>
                <a:ea typeface="Verdana" panose="020B0604030504040204" pitchFamily="34" charset="0"/>
                <a:cs typeface="Verdana" panose="020B0604030504040204" pitchFamily="34" charset="0"/>
              </a:rPr>
              <a:t>Socializar </a:t>
            </a:r>
            <a:r>
              <a:rPr lang="es-CO" sz="1000" b="1" dirty="0">
                <a:latin typeface="Verdana" panose="020B0604030504040204" pitchFamily="34" charset="0"/>
                <a:ea typeface="Verdana" panose="020B0604030504040204" pitchFamily="34" charset="0"/>
                <a:cs typeface="Verdana" panose="020B0604030504040204" pitchFamily="34" charset="0"/>
              </a:rPr>
              <a:t>las nuevas herramientas de programación presupuestal: </a:t>
            </a:r>
            <a:r>
              <a:rPr lang="es-CO" sz="1000" dirty="0">
                <a:latin typeface="Verdana" panose="020B0604030504040204" pitchFamily="34" charset="0"/>
                <a:ea typeface="Verdana" panose="020B0604030504040204" pitchFamily="34" charset="0"/>
                <a:cs typeface="Verdana" panose="020B0604030504040204" pitchFamily="34" charset="0"/>
              </a:rPr>
              <a:t>En febrero se socializaron las herramientas de programación presupuestal y se remitieron a las dependencias</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b="1" dirty="0" smtClean="0">
                <a:latin typeface="Verdana" panose="020B0604030504040204" pitchFamily="34" charset="0"/>
                <a:ea typeface="Verdana" panose="020B0604030504040204" pitchFamily="34" charset="0"/>
                <a:cs typeface="Verdana" panose="020B0604030504040204" pitchFamily="34" charset="0"/>
              </a:rPr>
              <a:t>Implementar </a:t>
            </a:r>
            <a:r>
              <a:rPr lang="es-CO" sz="1000" b="1" dirty="0">
                <a:latin typeface="Verdana" panose="020B0604030504040204" pitchFamily="34" charset="0"/>
                <a:ea typeface="Verdana" panose="020B0604030504040204" pitchFamily="34" charset="0"/>
                <a:cs typeface="Verdana" panose="020B0604030504040204" pitchFamily="34" charset="0"/>
              </a:rPr>
              <a:t>herramientas de programación presupuestal: </a:t>
            </a:r>
            <a:r>
              <a:rPr lang="es-CO" sz="1000" dirty="0">
                <a:latin typeface="Verdana" panose="020B0604030504040204" pitchFamily="34" charset="0"/>
                <a:ea typeface="Verdana" panose="020B0604030504040204" pitchFamily="34" charset="0"/>
                <a:cs typeface="Verdana" panose="020B0604030504040204" pitchFamily="34" charset="0"/>
              </a:rPr>
              <a:t>Se recibieron el 100% de los formatos de justificación de las dependencias del Ministerio y de FONVIVIENDA</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b="1" dirty="0" smtClean="0">
                <a:latin typeface="Verdana" panose="020B0604030504040204" pitchFamily="34" charset="0"/>
                <a:ea typeface="Verdana" panose="020B0604030504040204" pitchFamily="34" charset="0"/>
                <a:cs typeface="Verdana" panose="020B0604030504040204" pitchFamily="34" charset="0"/>
              </a:rPr>
              <a:t>Elaborar </a:t>
            </a:r>
            <a:r>
              <a:rPr lang="es-CO" sz="1000" b="1" dirty="0">
                <a:latin typeface="Verdana" panose="020B0604030504040204" pitchFamily="34" charset="0"/>
                <a:ea typeface="Verdana" panose="020B0604030504040204" pitchFamily="34" charset="0"/>
                <a:cs typeface="Verdana" panose="020B0604030504040204" pitchFamily="34" charset="0"/>
              </a:rPr>
              <a:t>el anteproyecto de presupuesto: </a:t>
            </a:r>
            <a:r>
              <a:rPr lang="es-CO" sz="1000" dirty="0">
                <a:latin typeface="Verdana" panose="020B0604030504040204" pitchFamily="34" charset="0"/>
                <a:ea typeface="Verdana" panose="020B0604030504040204" pitchFamily="34" charset="0"/>
                <a:cs typeface="Verdana" panose="020B0604030504040204" pitchFamily="34" charset="0"/>
              </a:rPr>
              <a:t>En marzo del presente año se elaboró el anteproyecto de presupuesto del MVCT para la vigencia 2018, el cual fue radicado en el Ministerio de Hacienda y Crédito Publico el 31 de Marzo de 2017</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b="1" dirty="0" smtClean="0">
                <a:latin typeface="Verdana" panose="020B0604030504040204" pitchFamily="34" charset="0"/>
                <a:ea typeface="Verdana" panose="020B0604030504040204" pitchFamily="34" charset="0"/>
                <a:cs typeface="Verdana" panose="020B0604030504040204" pitchFamily="34" charset="0"/>
              </a:rPr>
              <a:t>Sustentar </a:t>
            </a:r>
            <a:r>
              <a:rPr lang="es-CO" sz="1000" b="1" dirty="0">
                <a:latin typeface="Verdana" panose="020B0604030504040204" pitchFamily="34" charset="0"/>
                <a:ea typeface="Verdana" panose="020B0604030504040204" pitchFamily="34" charset="0"/>
                <a:cs typeface="Verdana" panose="020B0604030504040204" pitchFamily="34" charset="0"/>
              </a:rPr>
              <a:t>el anteproyecto ante el DNP y Minhacienda: </a:t>
            </a:r>
            <a:r>
              <a:rPr lang="es-CO" sz="1000" dirty="0">
                <a:latin typeface="Verdana" panose="020B0604030504040204" pitchFamily="34" charset="0"/>
                <a:ea typeface="Verdana" panose="020B0604030504040204" pitchFamily="34" charset="0"/>
                <a:cs typeface="Verdana" panose="020B0604030504040204" pitchFamily="34" charset="0"/>
              </a:rPr>
              <a:t>En Junio se programó el Comité Técnico Sectorial, en el cual se sustentaron las cifras solicitadas y programadas por el Ministerio, FONVIVIENDA y la CRA.  En el mes de julio DNP y MINHACIENDA asignan la cuota sectorial de anteproyecto de presupuesto para el 2018 y con base en estos montos, se hace una distribución de recursos entre los proyectos de inversión, los cuales se registraron en el sistema SUIFP, previa aprobación de los Viceministros y de la Secretaria General</a:t>
            </a:r>
            <a:r>
              <a:rPr lang="es-CO" sz="1000"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6" name="5 Rectángulo"/>
          <p:cNvSpPr/>
          <p:nvPr/>
        </p:nvSpPr>
        <p:spPr>
          <a:xfrm>
            <a:off x="525058" y="535898"/>
            <a:ext cx="4052548" cy="5940088"/>
          </a:xfrm>
          <a:prstGeom prst="rect">
            <a:avLst/>
          </a:prstGeom>
        </p:spPr>
        <p:txBody>
          <a:bodyPr wrap="square">
            <a:spAutoFit/>
          </a:bodyPr>
          <a:lstStyle/>
          <a:p>
            <a:r>
              <a:rPr lang="es-CO" sz="1000" b="1" dirty="0">
                <a:latin typeface="Verdana" panose="020B0604030504040204" pitchFamily="34" charset="0"/>
                <a:ea typeface="Verdana" panose="020B0604030504040204" pitchFamily="34" charset="0"/>
                <a:cs typeface="Verdana" panose="020B0604030504040204" pitchFamily="34" charset="0"/>
              </a:rPr>
              <a:t>3. Fortalecer las herramientas de seguimiento de ejecución presupuestal: </a:t>
            </a:r>
            <a:r>
              <a:rPr lang="es-CO" sz="1000" dirty="0">
                <a:latin typeface="Verdana" panose="020B0604030504040204" pitchFamily="34" charset="0"/>
                <a:ea typeface="Verdana" panose="020B0604030504040204" pitchFamily="34" charset="0"/>
                <a:cs typeface="Verdana" panose="020B0604030504040204" pitchFamily="34" charset="0"/>
              </a:rPr>
              <a:t>El seguimiento a esta iniciativa que cuenta con una ejecución del 100 % frente a la meta establecida para el 2017, se mide a través de las siguientes actividades:</a:t>
            </a:r>
          </a:p>
          <a:p>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b="1" dirty="0" smtClean="0">
                <a:latin typeface="Verdana" panose="020B0604030504040204" pitchFamily="34" charset="0"/>
                <a:ea typeface="Verdana" panose="020B0604030504040204" pitchFamily="34" charset="0"/>
                <a:cs typeface="Verdana" panose="020B0604030504040204" pitchFamily="34" charset="0"/>
              </a:rPr>
              <a:t>Realizar </a:t>
            </a:r>
            <a:r>
              <a:rPr lang="es-CO" sz="1000" b="1" dirty="0">
                <a:latin typeface="Verdana" panose="020B0604030504040204" pitchFamily="34" charset="0"/>
                <a:ea typeface="Verdana" panose="020B0604030504040204" pitchFamily="34" charset="0"/>
                <a:cs typeface="Verdana" panose="020B0604030504040204" pitchFamily="34" charset="0"/>
              </a:rPr>
              <a:t>mesas de trabajo para fijación de metas de ejecución: </a:t>
            </a:r>
            <a:r>
              <a:rPr lang="es-CO" sz="1000" dirty="0">
                <a:latin typeface="Verdana" panose="020B0604030504040204" pitchFamily="34" charset="0"/>
                <a:ea typeface="Verdana" panose="020B0604030504040204" pitchFamily="34" charset="0"/>
                <a:cs typeface="Verdana" panose="020B0604030504040204" pitchFamily="34" charset="0"/>
              </a:rPr>
              <a:t>En el mes de enero se realizó una mesa de trabajo donde se fijaron las metas de ejecución para cada dependencia que tiene presupuesto asignado. Como resultado de estas proyecciones consolidadas del sector de Vivienda, Ciudad y Territorio, se envió la propuesta de ejecución a la Presidencia de la Republica, sobre las cuales nos hacen seguimiento a  nivel de Gobierno.  Estas metas se han ajustado por solicitud de las dependencias, siempre y cuando estén bien argumentados y no afecten las proyecciones enviadas a Presidencia.</a:t>
            </a:r>
          </a:p>
          <a:p>
            <a:r>
              <a:rPr lang="es-CO" sz="1000" b="1"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b="1" dirty="0" smtClean="0">
                <a:latin typeface="Verdana" panose="020B0604030504040204" pitchFamily="34" charset="0"/>
                <a:ea typeface="Verdana" panose="020B0604030504040204" pitchFamily="34" charset="0"/>
                <a:cs typeface="Verdana" panose="020B0604030504040204" pitchFamily="34" charset="0"/>
              </a:rPr>
              <a:t>Realizar </a:t>
            </a:r>
            <a:r>
              <a:rPr lang="es-CO" sz="1000" b="1" dirty="0">
                <a:latin typeface="Verdana" panose="020B0604030504040204" pitchFamily="34" charset="0"/>
                <a:ea typeface="Verdana" panose="020B0604030504040204" pitchFamily="34" charset="0"/>
                <a:cs typeface="Verdana" panose="020B0604030504040204" pitchFamily="34" charset="0"/>
              </a:rPr>
              <a:t>informes de seguimiento a la ejecución presupuestal: </a:t>
            </a:r>
            <a:r>
              <a:rPr lang="es-CO" sz="1000" dirty="0">
                <a:latin typeface="Verdana" panose="020B0604030504040204" pitchFamily="34" charset="0"/>
                <a:ea typeface="Verdana" panose="020B0604030504040204" pitchFamily="34" charset="0"/>
                <a:cs typeface="Verdana" panose="020B0604030504040204" pitchFamily="34" charset="0"/>
              </a:rPr>
              <a:t>Semanalmente se han elaborado y socializados los informes de ejecución presupuestal los cuales se han convertido en una herramienta muy efectiva de seguimiento que hace la Dirección del Ministerio sobre los recursos del presupuesto. Estos informes han permitido que los gerentes de los proyectos  cuenten con la información necesaria para la toma de decisiones en sus procesos de contratación.  Además de los informes semanales se han elaborado los 11 informes mensuales de cierre, queda pendiente el informe definitivo del cierre de presupuesto 2017 que se </a:t>
            </a:r>
            <a:r>
              <a:rPr lang="es-CO" sz="1000" dirty="0" smtClean="0">
                <a:latin typeface="Verdana" panose="020B0604030504040204" pitchFamily="34" charset="0"/>
                <a:ea typeface="Verdana" panose="020B0604030504040204" pitchFamily="34" charset="0"/>
                <a:cs typeface="Verdana" panose="020B0604030504040204" pitchFamily="34" charset="0"/>
              </a:rPr>
              <a:t>realizará </a:t>
            </a:r>
            <a:r>
              <a:rPr lang="es-CO" sz="1000" dirty="0">
                <a:latin typeface="Verdana" panose="020B0604030504040204" pitchFamily="34" charset="0"/>
                <a:ea typeface="Verdana" panose="020B0604030504040204" pitchFamily="34" charset="0"/>
                <a:cs typeface="Verdana" panose="020B0604030504040204" pitchFamily="34" charset="0"/>
              </a:rPr>
              <a:t>posteriormente al 20 de Enero del 2018</a:t>
            </a:r>
            <a:r>
              <a:rPr lang="es-CO" sz="1000" dirty="0" smtClean="0">
                <a:latin typeface="Verdana" panose="020B0604030504040204" pitchFamily="34" charset="0"/>
                <a:ea typeface="Verdana" panose="020B0604030504040204" pitchFamily="34" charset="0"/>
                <a:cs typeface="Verdana" panose="020B0604030504040204" pitchFamily="34" charset="0"/>
              </a:rPr>
              <a:t>. A la fecha de corte del presente informe, la entidad reporto una ejecución de su presupuesto del 99,86% en </a:t>
            </a:r>
            <a:r>
              <a:rPr lang="es-CO" sz="1000" dirty="0">
                <a:latin typeface="Verdana" panose="020B0604030504040204" pitchFamily="34" charset="0"/>
                <a:ea typeface="Verdana" panose="020B0604030504040204" pitchFamily="34" charset="0"/>
                <a:cs typeface="Verdana" panose="020B0604030504040204" pitchFamily="34" charset="0"/>
              </a:rPr>
              <a:t>obligaciones.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b="1" dirty="0">
                <a:latin typeface="Verdana" panose="020B0604030504040204" pitchFamily="34" charset="0"/>
                <a:ea typeface="Verdana" panose="020B0604030504040204" pitchFamily="34" charset="0"/>
                <a:cs typeface="Verdana" panose="020B0604030504040204" pitchFamily="34" charset="0"/>
              </a:rPr>
              <a:t>Gestionar ante DNP y Ministerio de Hacienda los trámites presupuestales solicitados por las áreas: </a:t>
            </a:r>
            <a:r>
              <a:rPr lang="es-CO" sz="1000" dirty="0">
                <a:latin typeface="Verdana" panose="020B0604030504040204" pitchFamily="34" charset="0"/>
                <a:ea typeface="Verdana" panose="020B0604030504040204" pitchFamily="34" charset="0"/>
                <a:cs typeface="Verdana" panose="020B0604030504040204" pitchFamily="34" charset="0"/>
              </a:rPr>
              <a:t>Hasta el mes de Diciembre atendiendo las solicitudes de </a:t>
            </a:r>
            <a:r>
              <a:rPr lang="es-CO" sz="1000" dirty="0" smtClean="0">
                <a:latin typeface="Verdana" panose="020B0604030504040204" pitchFamily="34" charset="0"/>
                <a:ea typeface="Verdana" panose="020B0604030504040204" pitchFamily="34" charset="0"/>
                <a:cs typeface="Verdana" panose="020B0604030504040204" pitchFamily="34" charset="0"/>
              </a:rPr>
              <a:t>las áreas </a:t>
            </a:r>
            <a:r>
              <a:rPr lang="es-CO" sz="1000" dirty="0">
                <a:latin typeface="Verdana" panose="020B0604030504040204" pitchFamily="34" charset="0"/>
                <a:ea typeface="Verdana" panose="020B0604030504040204" pitchFamily="34" charset="0"/>
                <a:cs typeface="Verdana" panose="020B0604030504040204" pitchFamily="34" charset="0"/>
              </a:rPr>
              <a:t>y entidades del sector, se han adelantado ante </a:t>
            </a:r>
            <a:r>
              <a:rPr lang="es-CO" sz="1000" dirty="0" smtClean="0">
                <a:latin typeface="Verdana" panose="020B0604030504040204" pitchFamily="34" charset="0"/>
                <a:ea typeface="Verdana" panose="020B0604030504040204" pitchFamily="34" charset="0"/>
                <a:cs typeface="Verdana" panose="020B0604030504040204" pitchFamily="34" charset="0"/>
              </a:rPr>
              <a:t>el</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672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rot="16200000">
            <a:off x="-3195227" y="3195229"/>
            <a:ext cx="6858001" cy="467541"/>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4. </a:t>
            </a: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OFICINA ASESORA DE PLANEACIÓN</a:t>
            </a:r>
            <a:endParaRPr lang="es-CO" sz="1400"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endParaRPr>
          </a:p>
        </p:txBody>
      </p:sp>
      <p:sp>
        <p:nvSpPr>
          <p:cNvPr id="2" name="1 CuadroTexto"/>
          <p:cNvSpPr txBox="1"/>
          <p:nvPr/>
        </p:nvSpPr>
        <p:spPr>
          <a:xfrm>
            <a:off x="611560" y="819911"/>
            <a:ext cx="4032448" cy="4555093"/>
          </a:xfrm>
          <a:prstGeom prst="rect">
            <a:avLst/>
          </a:prstGeom>
          <a:noFill/>
        </p:spPr>
        <p:txBody>
          <a:bodyPr wrap="square" rtlCol="0">
            <a:spAutoFit/>
          </a:bodyPr>
          <a:lstStyle/>
          <a:p>
            <a:pPr algn="just"/>
            <a:r>
              <a:rPr lang="es-CO" sz="1000" b="1" dirty="0">
                <a:latin typeface="Verdana" panose="020B0604030504040204" pitchFamily="34" charset="0"/>
                <a:ea typeface="Verdana" panose="020B0604030504040204" pitchFamily="34" charset="0"/>
                <a:cs typeface="Verdana" panose="020B0604030504040204" pitchFamily="34" charset="0"/>
              </a:rPr>
              <a:t>5. Fortalecer el portafolio de proyectos de inversión del sector: </a:t>
            </a:r>
            <a:r>
              <a:rPr lang="es-CO" sz="1000" dirty="0">
                <a:latin typeface="Verdana" panose="020B0604030504040204" pitchFamily="34" charset="0"/>
                <a:ea typeface="Verdana" panose="020B0604030504040204" pitchFamily="34" charset="0"/>
                <a:cs typeface="Verdana" panose="020B0604030504040204" pitchFamily="34" charset="0"/>
              </a:rPr>
              <a:t>Esta iniciativa ejecutada a la fecha al 100%, es medida con el cumplimiento de las siguientes actividades:</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marL="171450" lvl="0" indent="-171450"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Realizar mesas de trabajo con las dependencias para estructurar las cadenas de valor de 8 proyectos de inversión: </a:t>
            </a:r>
            <a:r>
              <a:rPr lang="es-CO" sz="1000" dirty="0">
                <a:latin typeface="Verdana" panose="020B0604030504040204" pitchFamily="34" charset="0"/>
                <a:ea typeface="Verdana" panose="020B0604030504040204" pitchFamily="34" charset="0"/>
                <a:cs typeface="Verdana" panose="020B0604030504040204" pitchFamily="34" charset="0"/>
              </a:rPr>
              <a:t>Las  mesas de trabajo fueron realizadas entre marzo y </a:t>
            </a:r>
            <a:r>
              <a:rPr lang="es-CO" sz="1000" dirty="0" smtClean="0">
                <a:latin typeface="Verdana" panose="020B0604030504040204" pitchFamily="34" charset="0"/>
                <a:ea typeface="Verdana" panose="020B0604030504040204" pitchFamily="34" charset="0"/>
                <a:cs typeface="Verdana" panose="020B0604030504040204" pitchFamily="34" charset="0"/>
              </a:rPr>
              <a:t>abril</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del año 2017. </a:t>
            </a:r>
          </a:p>
          <a:p>
            <a:pPr lvl="0"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s-CO" sz="1000" b="1" dirty="0" smtClean="0">
                <a:latin typeface="Verdana" panose="020B0604030504040204" pitchFamily="34" charset="0"/>
                <a:ea typeface="Verdana" panose="020B0604030504040204" pitchFamily="34" charset="0"/>
                <a:cs typeface="Verdana" panose="020B0604030504040204" pitchFamily="34" charset="0"/>
              </a:rPr>
              <a:t>Elaborar </a:t>
            </a:r>
            <a:r>
              <a:rPr lang="es-CO" sz="1000" b="1" dirty="0">
                <a:latin typeface="Verdana" panose="020B0604030504040204" pitchFamily="34" charset="0"/>
                <a:ea typeface="Verdana" panose="020B0604030504040204" pitchFamily="34" charset="0"/>
                <a:cs typeface="Verdana" panose="020B0604030504040204" pitchFamily="34" charset="0"/>
              </a:rPr>
              <a:t>documento preliminar de 8 proyectos de inversión para validación de las áreas</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Se elaboraron en el mes de abril los documentos preliminares </a:t>
            </a:r>
            <a:r>
              <a:rPr lang="es-CO" sz="1000" dirty="0">
                <a:latin typeface="Verdana" panose="020B0604030504040204" pitchFamily="34" charset="0"/>
                <a:ea typeface="Verdana" panose="020B0604030504040204" pitchFamily="34" charset="0"/>
                <a:cs typeface="Verdana" panose="020B0604030504040204" pitchFamily="34" charset="0"/>
              </a:rPr>
              <a:t>para la presentación de </a:t>
            </a:r>
            <a:r>
              <a:rPr lang="es-CO" sz="1000" dirty="0" smtClean="0">
                <a:latin typeface="Verdana" panose="020B0604030504040204" pitchFamily="34" charset="0"/>
                <a:ea typeface="Verdana" panose="020B0604030504040204" pitchFamily="34" charset="0"/>
                <a:cs typeface="Verdana" panose="020B0604030504040204" pitchFamily="34" charset="0"/>
              </a:rPr>
              <a:t>14 proyectos de inversión ante </a:t>
            </a:r>
            <a:r>
              <a:rPr lang="es-CO" sz="1000" dirty="0">
                <a:latin typeface="Verdana" panose="020B0604030504040204" pitchFamily="34" charset="0"/>
                <a:ea typeface="Verdana" panose="020B0604030504040204" pitchFamily="34" charset="0"/>
                <a:cs typeface="Verdana" panose="020B0604030504040204" pitchFamily="34" charset="0"/>
              </a:rPr>
              <a:t>el Departamento Nacional de </a:t>
            </a:r>
            <a:r>
              <a:rPr lang="es-CO" sz="1000" dirty="0" smtClean="0">
                <a:latin typeface="Verdana" panose="020B0604030504040204" pitchFamily="34" charset="0"/>
                <a:ea typeface="Verdana" panose="020B0604030504040204" pitchFamily="34" charset="0"/>
                <a:cs typeface="Verdana" panose="020B0604030504040204" pitchFamily="34" charset="0"/>
              </a:rPr>
              <a:t>Planeación, superando la meta de 8 proyectos.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s-CO" sz="1000" b="1" dirty="0" smtClean="0">
                <a:latin typeface="Verdana" panose="020B0604030504040204" pitchFamily="34" charset="0"/>
                <a:ea typeface="Verdana" panose="020B0604030504040204" pitchFamily="34" charset="0"/>
                <a:cs typeface="Verdana" panose="020B0604030504040204" pitchFamily="34" charset="0"/>
              </a:rPr>
              <a:t>Realizar </a:t>
            </a:r>
            <a:r>
              <a:rPr lang="es-CO" sz="1000" b="1" dirty="0">
                <a:latin typeface="Verdana" panose="020B0604030504040204" pitchFamily="34" charset="0"/>
                <a:ea typeface="Verdana" panose="020B0604030504040204" pitchFamily="34" charset="0"/>
                <a:cs typeface="Verdana" panose="020B0604030504040204" pitchFamily="34" charset="0"/>
              </a:rPr>
              <a:t>mesas de trabajo con el DNP para presentación de los 8 proyectos</a:t>
            </a:r>
            <a:r>
              <a:rPr lang="es-CO" sz="1000" dirty="0">
                <a:latin typeface="Verdana" panose="020B0604030504040204" pitchFamily="34" charset="0"/>
                <a:ea typeface="Verdana" panose="020B0604030504040204" pitchFamily="34" charset="0"/>
                <a:cs typeface="Verdana" panose="020B0604030504040204" pitchFamily="34" charset="0"/>
              </a:rPr>
              <a:t>: Se adelantaron las mesas de trabajo con el DNP, donde se presentaron </a:t>
            </a:r>
            <a:r>
              <a:rPr lang="es-CO" sz="1000" dirty="0" smtClean="0">
                <a:latin typeface="Verdana" panose="020B0604030504040204" pitchFamily="34" charset="0"/>
                <a:ea typeface="Verdana" panose="020B0604030504040204" pitchFamily="34" charset="0"/>
                <a:cs typeface="Verdana" panose="020B0604030504040204" pitchFamily="34" charset="0"/>
              </a:rPr>
              <a:t>14 proyectos, superando la meta de la actividad de 8 proyectos de inversión presentados.</a:t>
            </a:r>
          </a:p>
          <a:p>
            <a:pPr marL="171450" indent="-171450" algn="just">
              <a:buFont typeface="Arial" panose="020B0604020202020204" pitchFamily="34" charset="0"/>
              <a:buChar char="•"/>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Cargar proyectos ajustados al aplicativo MGA –Web: </a:t>
            </a:r>
            <a:r>
              <a:rPr lang="es-CO" sz="1000" dirty="0">
                <a:latin typeface="Verdana" panose="020B0604030504040204" pitchFamily="34" charset="0"/>
                <a:ea typeface="Verdana" panose="020B0604030504040204" pitchFamily="34" charset="0"/>
                <a:cs typeface="Verdana" panose="020B0604030504040204" pitchFamily="34" charset="0"/>
              </a:rPr>
              <a:t>Los 14 proyectos de inversión fueron cargados en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4581128"/>
            <a:ext cx="7088088" cy="2191071"/>
          </a:xfrm>
          <a:prstGeom prst="rect">
            <a:avLst/>
          </a:prstGeom>
          <a:ln>
            <a:noFill/>
          </a:ln>
          <a:effectLst>
            <a:softEdge rad="112500"/>
          </a:effectLst>
        </p:spPr>
      </p:pic>
      <p:sp>
        <p:nvSpPr>
          <p:cNvPr id="12" name="11 CuadroTexto"/>
          <p:cNvSpPr txBox="1"/>
          <p:nvPr/>
        </p:nvSpPr>
        <p:spPr>
          <a:xfrm>
            <a:off x="4798976" y="819911"/>
            <a:ext cx="3980792" cy="3939540"/>
          </a:xfrm>
          <a:prstGeom prst="rect">
            <a:avLst/>
          </a:prstGeom>
          <a:noFill/>
        </p:spPr>
        <p:txBody>
          <a:bodyPr wrap="square" rtlCol="0">
            <a:spAutoFit/>
          </a:body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El aplicativo </a:t>
            </a:r>
            <a:r>
              <a:rPr lang="es-CO" sz="1000" dirty="0">
                <a:latin typeface="Verdana" panose="020B0604030504040204" pitchFamily="34" charset="0"/>
                <a:ea typeface="Verdana" panose="020B0604030504040204" pitchFamily="34" charset="0"/>
                <a:cs typeface="Verdana" panose="020B0604030504040204" pitchFamily="34" charset="0"/>
              </a:rPr>
              <a:t>MGA y posteriormente fueron migrados al SUIFP.</a:t>
            </a:r>
          </a:p>
          <a:p>
            <a:pPr algn="just"/>
            <a:endParaRPr lang="es-CO" sz="1000" b="1"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6</a:t>
            </a:r>
            <a:r>
              <a:rPr lang="es-CO" sz="1000" b="1" dirty="0">
                <a:latin typeface="Verdana" panose="020B0604030504040204" pitchFamily="34" charset="0"/>
                <a:ea typeface="Verdana" panose="020B0604030504040204" pitchFamily="34" charset="0"/>
                <a:cs typeface="Verdana" panose="020B0604030504040204" pitchFamily="34" charset="0"/>
              </a:rPr>
              <a:t>. Actualizar el Sistema Integrado de Gestión del Ministerio de Vivienda, Ciudad y Territorio y FONVIVIENDA: </a:t>
            </a:r>
            <a:r>
              <a:rPr lang="es-CO" sz="1000" dirty="0">
                <a:latin typeface="Verdana" panose="020B0604030504040204" pitchFamily="34" charset="0"/>
                <a:ea typeface="Verdana" panose="020B0604030504040204" pitchFamily="34" charset="0"/>
                <a:cs typeface="Verdana" panose="020B0604030504040204" pitchFamily="34" charset="0"/>
              </a:rPr>
              <a:t>Se integró el Sistema de gestión de la Entidad con los requisitos establecidos en el decreto 1072 de 2015 – Capitulo 6: Sistema de seguridad y salud en el trabajo, se identificaron los riesgos (gestión y corrupción) y sus respectivos controles para evitar la materialización de los mismos, cuyo monitoreo al comportamiento de los riesgos de cada proceso se realizó trimestralmente (marzo, junio y </a:t>
            </a:r>
            <a:r>
              <a:rPr lang="es-CO" sz="1000" dirty="0" smtClean="0">
                <a:latin typeface="Verdana" panose="020B0604030504040204" pitchFamily="34" charset="0"/>
                <a:ea typeface="Verdana" panose="020B0604030504040204" pitchFamily="34" charset="0"/>
                <a:cs typeface="Verdana" panose="020B0604030504040204" pitchFamily="34" charset="0"/>
              </a:rPr>
              <a:t>septiembre).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Por otra parte, se </a:t>
            </a:r>
            <a:r>
              <a:rPr lang="es-CO" sz="1000" dirty="0">
                <a:latin typeface="Verdana" panose="020B0604030504040204" pitchFamily="34" charset="0"/>
                <a:ea typeface="Verdana" panose="020B0604030504040204" pitchFamily="34" charset="0"/>
                <a:cs typeface="Verdana" panose="020B0604030504040204" pitchFamily="34" charset="0"/>
              </a:rPr>
              <a:t>realizó diagnóstico documental teniendo en cuenta variables como:  mapas de riesgos, normativa, planes de mejoramiento, auditoria externa, contraloría, y eficiencia </a:t>
            </a:r>
            <a:r>
              <a:rPr lang="es-CO" sz="1000" dirty="0" smtClean="0">
                <a:latin typeface="Verdana" panose="020B0604030504040204" pitchFamily="34" charset="0"/>
                <a:ea typeface="Verdana" panose="020B0604030504040204" pitchFamily="34" charset="0"/>
                <a:cs typeface="Verdana" panose="020B0604030504040204" pitchFamily="34" charset="0"/>
              </a:rPr>
              <a:t>administrativa. El 78% de </a:t>
            </a:r>
            <a:r>
              <a:rPr lang="es-CO" sz="1000" dirty="0">
                <a:latin typeface="Verdana" panose="020B0604030504040204" pitchFamily="34" charset="0"/>
                <a:ea typeface="Verdana" panose="020B0604030504040204" pitchFamily="34" charset="0"/>
                <a:cs typeface="Verdana" panose="020B0604030504040204" pitchFamily="34" charset="0"/>
              </a:rPr>
              <a:t>estas necesidades de actualización fueron tramitadas durante </a:t>
            </a:r>
            <a:r>
              <a:rPr lang="es-CO" sz="1000" dirty="0" smtClean="0">
                <a:latin typeface="Verdana" panose="020B0604030504040204" pitchFamily="34" charset="0"/>
                <a:ea typeface="Verdana" panose="020B0604030504040204" pitchFamily="34" charset="0"/>
                <a:cs typeface="Verdana" panose="020B0604030504040204" pitchFamily="34" charset="0"/>
              </a:rPr>
              <a:t>la </a:t>
            </a:r>
            <a:r>
              <a:rPr lang="es-CO" sz="1000" dirty="0">
                <a:latin typeface="Verdana" panose="020B0604030504040204" pitchFamily="34" charset="0"/>
                <a:ea typeface="Verdana" panose="020B0604030504040204" pitchFamily="34" charset="0"/>
                <a:cs typeface="Verdana" panose="020B0604030504040204" pitchFamily="34" charset="0"/>
              </a:rPr>
              <a:t>vigencia, dichos cambios fueron acompañados por las capacitaciones propias de cada caso. Dado el avance en cada una de las actividades planteadas, la gestión de la presente iniciativa estratégica se reporta en un </a:t>
            </a:r>
            <a:r>
              <a:rPr lang="es-CO" sz="1000" dirty="0" smtClean="0">
                <a:latin typeface="Verdana" panose="020B0604030504040204" pitchFamily="34" charset="0"/>
                <a:ea typeface="Verdana" panose="020B0604030504040204" pitchFamily="34" charset="0"/>
                <a:cs typeface="Verdana" panose="020B0604030504040204" pitchFamily="34" charset="0"/>
              </a:rPr>
              <a:t>99,16%</a:t>
            </a:r>
            <a:endParaRPr lang="es-CO" sz="1000" dirty="0">
              <a:latin typeface="Verdana" panose="020B0604030504040204" pitchFamily="34" charset="0"/>
              <a:ea typeface="Verdana" panose="020B0604030504040204" pitchFamily="34" charset="0"/>
              <a:cs typeface="Verdana" panose="020B0604030504040204" pitchFamily="34" charset="0"/>
            </a:endParaRPr>
          </a:p>
          <a:p>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6384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386877" y="1385722"/>
            <a:ext cx="3528175" cy="756732"/>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5.  </a:t>
            </a:r>
            <a:r>
              <a:rPr lang="es-CO" sz="14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OFICINA DE TECNOLOGÍAS DE LA INFORMACIÓN Y LAS COMUNICACIONES</a:t>
            </a:r>
          </a:p>
        </p:txBody>
      </p:sp>
      <p:sp>
        <p:nvSpPr>
          <p:cNvPr id="4" name="3 Rectángulo"/>
          <p:cNvSpPr/>
          <p:nvPr/>
        </p:nvSpPr>
        <p:spPr>
          <a:xfrm>
            <a:off x="962981" y="572323"/>
            <a:ext cx="7981526" cy="400110"/>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Oficina de tecnologías es responsable de reportar su avance de gestión a diez  (10) iniciativas estratégicas sobre los que se realizó la </a:t>
            </a:r>
            <a:r>
              <a:rPr lang="es-CO" sz="1000" dirty="0" smtClean="0">
                <a:latin typeface="Verdana" panose="020B0604030504040204" pitchFamily="34" charset="0"/>
                <a:ea typeface="Verdana" panose="020B0604030504040204" pitchFamily="34" charset="0"/>
                <a:cs typeface="Verdana" panose="020B0604030504040204" pitchFamily="34" charset="0"/>
              </a:rPr>
              <a:t>siguiente gestión: </a:t>
            </a:r>
            <a:endParaRPr lang="es-CO" sz="1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1 CuadroTexto"/>
          <p:cNvSpPr txBox="1"/>
          <p:nvPr/>
        </p:nvSpPr>
        <p:spPr>
          <a:xfrm>
            <a:off x="774661" y="1809098"/>
            <a:ext cx="4010688" cy="4801314"/>
          </a:xfrm>
          <a:prstGeom prst="rect">
            <a:avLst/>
          </a:prstGeom>
          <a:noFill/>
        </p:spPr>
        <p:txBody>
          <a:bodyPr wrap="square" rtlCol="0">
            <a:spAutoFit/>
          </a:bodyPr>
          <a:lstStyle/>
          <a:p>
            <a:endParaRPr lang="es-CO" sz="900" dirty="0">
              <a:latin typeface="Verdana" panose="020B0604030504040204" pitchFamily="34" charset="0"/>
              <a:ea typeface="Verdana" panose="020B0604030504040204" pitchFamily="34" charset="0"/>
              <a:cs typeface="Verdana" panose="020B0604030504040204" pitchFamily="34" charset="0"/>
            </a:endParaRPr>
          </a:p>
          <a:p>
            <a:r>
              <a:rPr lang="es-CO" sz="900" b="1" dirty="0">
                <a:latin typeface="Verdana" panose="020B0604030504040204" pitchFamily="34" charset="0"/>
                <a:ea typeface="Verdana" panose="020B0604030504040204" pitchFamily="34" charset="0"/>
                <a:cs typeface="Verdana" panose="020B0604030504040204" pitchFamily="34" charset="0"/>
              </a:rPr>
              <a:t> </a:t>
            </a:r>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buAutoNum type="arabicPeriod"/>
            </a:pPr>
            <a:r>
              <a:rPr lang="es-CO" sz="900" b="1" dirty="0" smtClean="0">
                <a:latin typeface="Verdana" panose="020B0604030504040204" pitchFamily="34" charset="0"/>
                <a:ea typeface="Verdana" panose="020B0604030504040204" pitchFamily="34" charset="0"/>
                <a:cs typeface="Verdana" panose="020B0604030504040204" pitchFamily="34" charset="0"/>
              </a:rPr>
              <a:t>Articulación </a:t>
            </a:r>
            <a:r>
              <a:rPr lang="es-CO" sz="900" b="1" dirty="0">
                <a:latin typeface="Verdana" panose="020B0604030504040204" pitchFamily="34" charset="0"/>
                <a:ea typeface="Verdana" panose="020B0604030504040204" pitchFamily="34" charset="0"/>
                <a:cs typeface="Verdana" panose="020B0604030504040204" pitchFamily="34" charset="0"/>
              </a:rPr>
              <a:t>del SGSI con el </a:t>
            </a:r>
            <a:r>
              <a:rPr lang="es-CO" sz="900" b="1" dirty="0" smtClean="0">
                <a:latin typeface="Verdana" panose="020B0604030504040204" pitchFamily="34" charset="0"/>
                <a:ea typeface="Verdana" panose="020B0604030504040204" pitchFamily="34" charset="0"/>
                <a:cs typeface="Verdana" panose="020B0604030504040204" pitchFamily="34" charset="0"/>
              </a:rPr>
              <a:t>SIG </a:t>
            </a:r>
            <a:r>
              <a:rPr lang="es-CO" sz="900" b="1" dirty="0">
                <a:latin typeface="Verdana" panose="020B0604030504040204" pitchFamily="34" charset="0"/>
                <a:ea typeface="Verdana" panose="020B0604030504040204" pitchFamily="34" charset="0"/>
                <a:cs typeface="Verdana" panose="020B0604030504040204" pitchFamily="34" charset="0"/>
              </a:rPr>
              <a:t>y </a:t>
            </a:r>
            <a:r>
              <a:rPr lang="es-CO" sz="900" b="1" dirty="0" smtClean="0">
                <a:latin typeface="Verdana" panose="020B0604030504040204" pitchFamily="34" charset="0"/>
                <a:ea typeface="Verdana" panose="020B0604030504040204" pitchFamily="34" charset="0"/>
                <a:cs typeface="Verdana" panose="020B0604030504040204" pitchFamily="34" charset="0"/>
              </a:rPr>
              <a:t>8. </a:t>
            </a:r>
            <a:r>
              <a:rPr lang="es-CO" sz="900" b="1" dirty="0">
                <a:latin typeface="Verdana" panose="020B0604030504040204" pitchFamily="34" charset="0"/>
                <a:ea typeface="Verdana" panose="020B0604030504040204" pitchFamily="34" charset="0"/>
                <a:cs typeface="Verdana" panose="020B0604030504040204" pitchFamily="34" charset="0"/>
              </a:rPr>
              <a:t>Implementación del </a:t>
            </a:r>
            <a:r>
              <a:rPr lang="es-CO" sz="900" b="1" dirty="0" smtClean="0">
                <a:latin typeface="Verdana" panose="020B0604030504040204" pitchFamily="34" charset="0"/>
                <a:ea typeface="Verdana" panose="020B0604030504040204" pitchFamily="34" charset="0"/>
                <a:cs typeface="Verdana" panose="020B0604030504040204" pitchFamily="34" charset="0"/>
              </a:rPr>
              <a:t>SGSI: </a:t>
            </a:r>
            <a:r>
              <a:rPr lang="es-CO" sz="900" dirty="0" smtClean="0">
                <a:latin typeface="Verdana" panose="020B0604030504040204" pitchFamily="34" charset="0"/>
                <a:ea typeface="Verdana" panose="020B0604030504040204" pitchFamily="34" charset="0"/>
                <a:cs typeface="Verdana" panose="020B0604030504040204" pitchFamily="34" charset="0"/>
              </a:rPr>
              <a:t>Estas dos iniciativas reportan un avance del 100% con respecto a las metas programadas.</a:t>
            </a:r>
            <a:r>
              <a:rPr lang="es-CO" sz="900" b="1" dirty="0" smtClean="0">
                <a:latin typeface="Verdana" panose="020B0604030504040204" pitchFamily="34" charset="0"/>
                <a:ea typeface="Verdana" panose="020B0604030504040204" pitchFamily="34" charset="0"/>
                <a:cs typeface="Verdana" panose="020B0604030504040204" pitchFamily="34" charset="0"/>
              </a:rPr>
              <a:t> </a:t>
            </a:r>
            <a:r>
              <a:rPr lang="es-CO" sz="900" dirty="0" smtClean="0">
                <a:latin typeface="Verdana" panose="020B0604030504040204" pitchFamily="34" charset="0"/>
                <a:ea typeface="Verdana" panose="020B0604030504040204" pitchFamily="34" charset="0"/>
                <a:cs typeface="Verdana" panose="020B0604030504040204" pitchFamily="34" charset="0"/>
              </a:rPr>
              <a:t>Se adoptaron </a:t>
            </a:r>
            <a:r>
              <a:rPr lang="es-CO" sz="900" dirty="0">
                <a:latin typeface="Verdana" panose="020B0604030504040204" pitchFamily="34" charset="0"/>
                <a:ea typeface="Verdana" panose="020B0604030504040204" pitchFamily="34" charset="0"/>
                <a:cs typeface="Verdana" panose="020B0604030504040204" pitchFamily="34" charset="0"/>
              </a:rPr>
              <a:t>las dos políticas más importantes del SGSI, inicialmente en el Comité Institucional del 25 de octubre fue aprobada la resolución de adopción del SGSI y la política de Seguridad de la Información, donde se menciona el compromiso del Ministerio con el Sistema de Gestión de la Seguridad de la Información y su apoyo para la implementación y mantenimiento. </a:t>
            </a:r>
          </a:p>
          <a:p>
            <a:pPr algn="just"/>
            <a:r>
              <a:rPr lang="es-CO" sz="900" dirty="0">
                <a:latin typeface="Verdana" panose="020B0604030504040204" pitchFamily="34" charset="0"/>
                <a:ea typeface="Verdana" panose="020B0604030504040204" pitchFamily="34" charset="0"/>
                <a:cs typeface="Verdana" panose="020B0604030504040204" pitchFamily="34" charset="0"/>
              </a:rPr>
              <a:t> </a:t>
            </a:r>
          </a:p>
          <a:p>
            <a:pPr algn="just"/>
            <a:r>
              <a:rPr lang="es-CO" sz="900" dirty="0">
                <a:latin typeface="Verdana" panose="020B0604030504040204" pitchFamily="34" charset="0"/>
                <a:ea typeface="Verdana" panose="020B0604030504040204" pitchFamily="34" charset="0"/>
                <a:cs typeface="Verdana" panose="020B0604030504040204" pitchFamily="34" charset="0"/>
              </a:rPr>
              <a:t>Adicionalmente fue aprobada la Política de Protección de Datos Personales, incluyéndose en el Sistema Integrado de Gestión (SIG) y publicándose en el portal Web del Ministerio. Estas dos actividades permiten afirmar que el Ministerio ya cuenta con el aval para el desarrollo del SGSI y </a:t>
            </a:r>
            <a:r>
              <a:rPr lang="es-CO" sz="900" dirty="0" smtClean="0">
                <a:latin typeface="Verdana" panose="020B0604030504040204" pitchFamily="34" charset="0"/>
                <a:ea typeface="Verdana" panose="020B0604030504040204" pitchFamily="34" charset="0"/>
                <a:cs typeface="Verdana" panose="020B0604030504040204" pitchFamily="34" charset="0"/>
              </a:rPr>
              <a:t>avanzar en su implementación durante </a:t>
            </a:r>
            <a:r>
              <a:rPr lang="es-CO" sz="900" dirty="0">
                <a:latin typeface="Verdana" panose="020B0604030504040204" pitchFamily="34" charset="0"/>
                <a:ea typeface="Verdana" panose="020B0604030504040204" pitchFamily="34" charset="0"/>
                <a:cs typeface="Verdana" panose="020B0604030504040204" pitchFamily="34" charset="0"/>
              </a:rPr>
              <a:t>el año 2018, para dar cumplimiento a lo </a:t>
            </a:r>
            <a:r>
              <a:rPr lang="es-CO" sz="900" dirty="0" smtClean="0">
                <a:latin typeface="Verdana" panose="020B0604030504040204" pitchFamily="34" charset="0"/>
                <a:ea typeface="Verdana" panose="020B0604030504040204" pitchFamily="34" charset="0"/>
                <a:cs typeface="Verdana" panose="020B0604030504040204" pitchFamily="34" charset="0"/>
              </a:rPr>
              <a:t>exigido </a:t>
            </a:r>
            <a:r>
              <a:rPr lang="es-CO" sz="900" dirty="0">
                <a:latin typeface="Verdana" panose="020B0604030504040204" pitchFamily="34" charset="0"/>
                <a:ea typeface="Verdana" panose="020B0604030504040204" pitchFamily="34" charset="0"/>
                <a:cs typeface="Verdana" panose="020B0604030504040204" pitchFamily="34" charset="0"/>
              </a:rPr>
              <a:t>en uno de los cuatro componentes de Gobierno Digital antes Gobierno en Línea.</a:t>
            </a:r>
          </a:p>
          <a:p>
            <a:pPr algn="just"/>
            <a:r>
              <a:rPr lang="es-CO" sz="900" dirty="0">
                <a:latin typeface="Verdana" panose="020B0604030504040204" pitchFamily="34" charset="0"/>
                <a:ea typeface="Verdana" panose="020B0604030504040204" pitchFamily="34" charset="0"/>
                <a:cs typeface="Verdana" panose="020B0604030504040204" pitchFamily="34" charset="0"/>
              </a:rPr>
              <a:t> </a:t>
            </a:r>
          </a:p>
          <a:p>
            <a:pPr algn="just"/>
            <a:r>
              <a:rPr lang="es-CO" sz="900" b="1" dirty="0">
                <a:latin typeface="Verdana" panose="020B0604030504040204" pitchFamily="34" charset="0"/>
                <a:ea typeface="Verdana" panose="020B0604030504040204" pitchFamily="34" charset="0"/>
                <a:cs typeface="Verdana" panose="020B0604030504040204" pitchFamily="34" charset="0"/>
              </a:rPr>
              <a:t>2. Mejorar y mantener (5) cinco procesos </a:t>
            </a:r>
            <a:r>
              <a:rPr lang="es-CO" sz="900" b="1" dirty="0" smtClean="0">
                <a:latin typeface="Verdana" panose="020B0604030504040204" pitchFamily="34" charset="0"/>
                <a:ea typeface="Verdana" panose="020B0604030504040204" pitchFamily="34" charset="0"/>
                <a:cs typeface="Verdana" panose="020B0604030504040204" pitchFamily="34" charset="0"/>
              </a:rPr>
              <a:t>automatizados: </a:t>
            </a:r>
            <a:r>
              <a:rPr lang="es-CO" sz="900" dirty="0">
                <a:latin typeface="Verdana" panose="020B0604030504040204" pitchFamily="34" charset="0"/>
                <a:ea typeface="Verdana" panose="020B0604030504040204" pitchFamily="34" charset="0"/>
                <a:cs typeface="Verdana" panose="020B0604030504040204" pitchFamily="34" charset="0"/>
              </a:rPr>
              <a:t>E</a:t>
            </a:r>
            <a:r>
              <a:rPr lang="es-CO" sz="900" dirty="0" smtClean="0">
                <a:latin typeface="Verdana" panose="020B0604030504040204" pitchFamily="34" charset="0"/>
                <a:ea typeface="Verdana" panose="020B0604030504040204" pitchFamily="34" charset="0"/>
                <a:cs typeface="Verdana" panose="020B0604030504040204" pitchFamily="34" charset="0"/>
              </a:rPr>
              <a:t>sta iniciativa registra un avance del 100% toda vez que  </a:t>
            </a:r>
            <a:r>
              <a:rPr lang="es-CO" sz="900" dirty="0">
                <a:latin typeface="Verdana" panose="020B0604030504040204" pitchFamily="34" charset="0"/>
                <a:ea typeface="Verdana" panose="020B0604030504040204" pitchFamily="34" charset="0"/>
                <a:cs typeface="Verdana" panose="020B0604030504040204" pitchFamily="34" charset="0"/>
              </a:rPr>
              <a:t>para el año 2017, se realizaron actualizaciones y se brindó soporte en la herramienta BPM-Bizagi, con el fin de mejorar y mantener los procesos automatizados e implementados en el Ministerio. En los procesos de Gestión documental, SGP (Giros) y Riesgos, se brindó el apoyo necesario para que los funcionarios, contratistas y usuarios externos (Municipios) hicieran uso de estos procesos de manera más cómoda y ágil para que tuvieran una mejor experiencia de usuario. En el proceso de Licencias Urbanísticas y Titulación,  se brindó soporte de primer nivel a los usuarios (Curadores) de los diferentes Municipios para que pudieran realizar el cargue de las licencias urbanísticas y postulaciones. </a:t>
            </a:r>
          </a:p>
        </p:txBody>
      </p:sp>
      <p:sp>
        <p:nvSpPr>
          <p:cNvPr id="9" name="8 CuadroTexto"/>
          <p:cNvSpPr txBox="1"/>
          <p:nvPr/>
        </p:nvSpPr>
        <p:spPr>
          <a:xfrm>
            <a:off x="4953744" y="2086097"/>
            <a:ext cx="3960440" cy="4524315"/>
          </a:xfrm>
          <a:prstGeom prst="rect">
            <a:avLst/>
          </a:prstGeom>
          <a:noFill/>
        </p:spPr>
        <p:txBody>
          <a:bodyPr wrap="square" rtlCol="0">
            <a:spAutoFit/>
          </a:bodyPr>
          <a:lstStyle/>
          <a:p>
            <a:pPr algn="just"/>
            <a:r>
              <a:rPr lang="es-CO" sz="900" b="1" dirty="0">
                <a:latin typeface="Verdana" panose="020B0604030504040204" pitchFamily="34" charset="0"/>
                <a:ea typeface="Verdana" panose="020B0604030504040204" pitchFamily="34" charset="0"/>
                <a:cs typeface="Verdana" panose="020B0604030504040204" pitchFamily="34" charset="0"/>
              </a:rPr>
              <a:t>3. Desarrollar, fortalecer e implementar los lineamientos de datos abiertos: </a:t>
            </a:r>
            <a:r>
              <a:rPr lang="es-CO" sz="900" dirty="0">
                <a:latin typeface="Verdana" panose="020B0604030504040204" pitchFamily="34" charset="0"/>
                <a:ea typeface="Verdana" panose="020B0604030504040204" pitchFamily="34" charset="0"/>
                <a:cs typeface="Verdana" panose="020B0604030504040204" pitchFamily="34" charset="0"/>
              </a:rPr>
              <a:t>E</a:t>
            </a:r>
            <a:r>
              <a:rPr lang="es-CO" sz="900" dirty="0" smtClean="0">
                <a:latin typeface="Verdana" panose="020B0604030504040204" pitchFamily="34" charset="0"/>
                <a:ea typeface="Verdana" panose="020B0604030504040204" pitchFamily="34" charset="0"/>
                <a:cs typeface="Verdana" panose="020B0604030504040204" pitchFamily="34" charset="0"/>
              </a:rPr>
              <a:t>sta </a:t>
            </a:r>
            <a:r>
              <a:rPr lang="es-CO" sz="900" dirty="0">
                <a:latin typeface="Verdana" panose="020B0604030504040204" pitchFamily="34" charset="0"/>
                <a:ea typeface="Verdana" panose="020B0604030504040204" pitchFamily="34" charset="0"/>
                <a:cs typeface="Verdana" panose="020B0604030504040204" pitchFamily="34" charset="0"/>
              </a:rPr>
              <a:t>iniciativa registra un avance del 100% </a:t>
            </a:r>
            <a:r>
              <a:rPr lang="es-CO" sz="900" dirty="0" smtClean="0">
                <a:latin typeface="Verdana" panose="020B0604030504040204" pitchFamily="34" charset="0"/>
                <a:ea typeface="Verdana" panose="020B0604030504040204" pitchFamily="34" charset="0"/>
                <a:cs typeface="Verdana" panose="020B0604030504040204" pitchFamily="34" charset="0"/>
              </a:rPr>
              <a:t>debido a que  </a:t>
            </a:r>
            <a:r>
              <a:rPr lang="es-CO" sz="900" dirty="0">
                <a:latin typeface="Verdana" panose="020B0604030504040204" pitchFamily="34" charset="0"/>
                <a:ea typeface="Verdana" panose="020B0604030504040204" pitchFamily="34" charset="0"/>
                <a:cs typeface="Verdana" panose="020B0604030504040204" pitchFamily="34" charset="0"/>
              </a:rPr>
              <a:t>para el año 2017 </a:t>
            </a:r>
            <a:r>
              <a:rPr lang="es-CO" sz="900" dirty="0" smtClean="0">
                <a:latin typeface="Verdana" panose="020B0604030504040204" pitchFamily="34" charset="0"/>
                <a:ea typeface="Verdana" panose="020B0604030504040204" pitchFamily="34" charset="0"/>
                <a:cs typeface="Verdana" panose="020B0604030504040204" pitchFamily="34" charset="0"/>
              </a:rPr>
              <a:t>se </a:t>
            </a:r>
            <a:r>
              <a:rPr lang="es-CO" sz="900" dirty="0">
                <a:latin typeface="Verdana" panose="020B0604030504040204" pitchFamily="34" charset="0"/>
                <a:ea typeface="Verdana" panose="020B0604030504040204" pitchFamily="34" charset="0"/>
                <a:cs typeface="Verdana" panose="020B0604030504040204" pitchFamily="34" charset="0"/>
              </a:rPr>
              <a:t>actualizó y publicó en la página WEB la matriz con el inventario de información de las áreas del Ministerio, adicionalmente se cuenta con 14 data set en la plataforma de datos abiertos del gobierno (www.datos.gov.co) </a:t>
            </a:r>
            <a:r>
              <a:rPr lang="es-CO" sz="900" dirty="0" smtClean="0">
                <a:latin typeface="Verdana" panose="020B0604030504040204" pitchFamily="34" charset="0"/>
                <a:ea typeface="Verdana" panose="020B0604030504040204" pitchFamily="34" charset="0"/>
                <a:cs typeface="Verdana" panose="020B0604030504040204" pitchFamily="34" charset="0"/>
              </a:rPr>
              <a:t>puesto a </a:t>
            </a:r>
            <a:r>
              <a:rPr lang="es-CO" sz="900" dirty="0">
                <a:latin typeface="Verdana" panose="020B0604030504040204" pitchFamily="34" charset="0"/>
                <a:ea typeface="Verdana" panose="020B0604030504040204" pitchFamily="34" charset="0"/>
                <a:cs typeface="Verdana" panose="020B0604030504040204" pitchFamily="34" charset="0"/>
              </a:rPr>
              <a:t>disposición de la ciudadanía. Para seguir mejorando la calidad y oportunidad de la información para datos abiertos, se elaboró una guía interna sobre el tema. Cabe resaltar que en el último trimestre se generó un data set del Viceministerio de Vivienda donde se relacionan los programas subsidiados, al ser uno de los primeros Ministerios que ha puesto a disposición de la ciudadanía los data set, en septiembre el Ministerio recibió un reconocimiento de excelencia por parte de MinTic.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b="1" dirty="0" smtClean="0">
                <a:latin typeface="Verdana" panose="020B0604030504040204" pitchFamily="34" charset="0"/>
                <a:ea typeface="Verdana" panose="020B0604030504040204" pitchFamily="34" charset="0"/>
                <a:cs typeface="Verdana" panose="020B0604030504040204" pitchFamily="34" charset="0"/>
              </a:rPr>
              <a:t>4</a:t>
            </a:r>
            <a:r>
              <a:rPr lang="es-CO" sz="900" b="1" dirty="0">
                <a:latin typeface="Verdana" panose="020B0604030504040204" pitchFamily="34" charset="0"/>
                <a:ea typeface="Verdana" panose="020B0604030504040204" pitchFamily="34" charset="0"/>
                <a:cs typeface="Verdana" panose="020B0604030504040204" pitchFamily="34" charset="0"/>
              </a:rPr>
              <a:t>. Fortalecimiento del componente de Rendición de Cuentas:</a:t>
            </a:r>
            <a:r>
              <a:rPr lang="es-CO" sz="900" dirty="0">
                <a:latin typeface="Verdana" panose="020B0604030504040204" pitchFamily="34" charset="0"/>
                <a:ea typeface="Verdana" panose="020B0604030504040204" pitchFamily="34" charset="0"/>
                <a:cs typeface="Verdana" panose="020B0604030504040204" pitchFamily="34" charset="0"/>
              </a:rPr>
              <a:t> </a:t>
            </a:r>
            <a:r>
              <a:rPr lang="es-CO" sz="900" dirty="0" smtClean="0">
                <a:latin typeface="Verdana" panose="020B0604030504040204" pitchFamily="34" charset="0"/>
                <a:ea typeface="Verdana" panose="020B0604030504040204" pitchFamily="34" charset="0"/>
                <a:cs typeface="Verdana" panose="020B0604030504040204" pitchFamily="34" charset="0"/>
              </a:rPr>
              <a:t>La iniciativa reporta un avance del 100%, Durante </a:t>
            </a:r>
            <a:r>
              <a:rPr lang="es-CO" sz="900" dirty="0">
                <a:latin typeface="Verdana" panose="020B0604030504040204" pitchFamily="34" charset="0"/>
                <a:ea typeface="Verdana" panose="020B0604030504040204" pitchFamily="34" charset="0"/>
                <a:cs typeface="Verdana" panose="020B0604030504040204" pitchFamily="34" charset="0"/>
              </a:rPr>
              <a:t>lo corrido del año se realizaron reuniones con Urna de Cristal y con el Sector Vivienda, donde se definieron las tareas para poder realizar un Foro Sectorial a través de la herramienta Facebook Live con el apoyo de MinTic. Este Foro fue realizado el día jueves 28 de septiembre entre las 3:00 p.m. y las 4:00 p.m., donde se contó con la participación del señor Ministro, el Presidente del FNA y el Subdirector de Regulación de la CRA, dando cumplimiento así con parte de la estrategia de Rendición de Cuentas y dejando  esta iniciativa con el 100% de cumplimiento. Con esto,  el Ministerio ha venido ampliando los canales de rendición de cuentas acercando cada vez más a la ciudadanía, y siendo pionero en la utilización de medios virtuales para rendición de cuentas</a:t>
            </a:r>
            <a:r>
              <a:rPr lang="es-CO" sz="900" dirty="0" smtClean="0">
                <a:latin typeface="Verdana" panose="020B0604030504040204" pitchFamily="34" charset="0"/>
                <a:ea typeface="Verdana" panose="020B0604030504040204" pitchFamily="34" charset="0"/>
                <a:cs typeface="Verdana" panose="020B0604030504040204" pitchFamily="34" charset="0"/>
              </a:rPr>
              <a:t>.</a:t>
            </a:r>
            <a:r>
              <a:rPr lang="es-CO" sz="900" dirty="0">
                <a:latin typeface="Verdana" panose="020B0604030504040204" pitchFamily="34" charset="0"/>
                <a:ea typeface="Verdana" panose="020B0604030504040204" pitchFamily="34" charset="0"/>
                <a:cs typeface="Verdana" panose="020B0604030504040204" pitchFamily="34" charset="0"/>
              </a:rPr>
              <a:t>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810" y="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88640"/>
            <a:ext cx="5611274" cy="255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736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56494" y="3158569"/>
            <a:ext cx="6858002" cy="54086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5 OFICINA DE TECNOLOGÍAS DE LA INFORMACIÓN Y LAS COMUNICACIONES</a:t>
            </a:r>
          </a:p>
        </p:txBody>
      </p:sp>
      <p:sp>
        <p:nvSpPr>
          <p:cNvPr id="6" name="5 CuadroTexto"/>
          <p:cNvSpPr txBox="1"/>
          <p:nvPr/>
        </p:nvSpPr>
        <p:spPr>
          <a:xfrm>
            <a:off x="1916111" y="3789040"/>
            <a:ext cx="495649" cy="461665"/>
          </a:xfrm>
          <a:prstGeom prst="rect">
            <a:avLst/>
          </a:prstGeom>
          <a:noFill/>
        </p:spPr>
        <p:txBody>
          <a:bodyPr wrap="none" rtlCol="0">
            <a:spAutoFit/>
          </a:bodyPr>
          <a:lstStyle/>
          <a:p>
            <a:r>
              <a:rPr lang="es-CO" sz="2400" b="1" dirty="0" smtClean="0">
                <a:solidFill>
                  <a:schemeClr val="bg1"/>
                </a:solidFill>
              </a:rPr>
              <a:t>10</a:t>
            </a:r>
            <a:endParaRPr lang="es-CO" sz="2400" b="1" dirty="0">
              <a:solidFill>
                <a:schemeClr val="bg1"/>
              </a:solidFill>
            </a:endParaRPr>
          </a:p>
        </p:txBody>
      </p:sp>
      <p:sp>
        <p:nvSpPr>
          <p:cNvPr id="10" name="9 CuadroTexto"/>
          <p:cNvSpPr txBox="1"/>
          <p:nvPr/>
        </p:nvSpPr>
        <p:spPr>
          <a:xfrm>
            <a:off x="3707904" y="5157192"/>
            <a:ext cx="704039" cy="369332"/>
          </a:xfrm>
          <a:prstGeom prst="rect">
            <a:avLst/>
          </a:prstGeom>
          <a:noFill/>
        </p:spPr>
        <p:txBody>
          <a:bodyPr wrap="none" rtlCol="0">
            <a:spAutoFit/>
          </a:bodyPr>
          <a:lstStyle/>
          <a:p>
            <a:r>
              <a:rPr lang="es-CO" b="1" dirty="0" smtClean="0">
                <a:solidFill>
                  <a:schemeClr val="bg1"/>
                </a:solidFill>
              </a:rPr>
              <a:t>100%</a:t>
            </a:r>
            <a:endParaRPr lang="es-CO" b="1" dirty="0">
              <a:solidFill>
                <a:schemeClr val="bg1"/>
              </a:solidFill>
            </a:endParaRPr>
          </a:p>
        </p:txBody>
      </p:sp>
      <p:sp>
        <p:nvSpPr>
          <p:cNvPr id="11" name="10 Rectángulo"/>
          <p:cNvSpPr/>
          <p:nvPr/>
        </p:nvSpPr>
        <p:spPr>
          <a:xfrm>
            <a:off x="592146" y="731565"/>
            <a:ext cx="1621000" cy="5663089"/>
          </a:xfrm>
          <a:prstGeom prst="rect">
            <a:avLst/>
          </a:prstGeom>
        </p:spPr>
        <p:txBody>
          <a:bodyPr wrap="square">
            <a:spAutoFit/>
          </a:bodyPr>
          <a:lstStyle/>
          <a:p>
            <a:endParaRPr lang="es-CO" sz="1000" dirty="0">
              <a:latin typeface="Verdana" panose="020B0604030504040204" pitchFamily="34" charset="0"/>
              <a:ea typeface="Verdana" panose="020B0604030504040204" pitchFamily="34" charset="0"/>
              <a:cs typeface="Verdana" panose="020B0604030504040204" pitchFamily="34" charset="0"/>
            </a:endParaRPr>
          </a:p>
          <a:p>
            <a:r>
              <a:rPr lang="es-CO" sz="1000" b="1" dirty="0">
                <a:latin typeface="Verdana" panose="020B0604030504040204" pitchFamily="34" charset="0"/>
                <a:ea typeface="Verdana" panose="020B0604030504040204" pitchFamily="34" charset="0"/>
                <a:cs typeface="Verdana" panose="020B0604030504040204" pitchFamily="34" charset="0"/>
              </a:rPr>
              <a:t>5. Sensibilizar sobre gestión de conocimiento en el MVCT: </a:t>
            </a:r>
            <a:r>
              <a:rPr lang="es-CO" sz="1000" dirty="0">
                <a:latin typeface="Verdana" panose="020B0604030504040204" pitchFamily="34" charset="0"/>
                <a:ea typeface="Verdana" panose="020B0604030504040204" pitchFamily="34" charset="0"/>
                <a:cs typeface="Verdana" panose="020B0604030504040204" pitchFamily="34" charset="0"/>
              </a:rPr>
              <a:t>Durante lo corrido del año se realizó un análisis de las experiencias en gestión del conocimiento del Departamento Nacional de Planeación, de MinTic y del Departamento Administrativo de la Función Pública.  </a:t>
            </a:r>
          </a:p>
          <a:p>
            <a:r>
              <a:rPr lang="es-CO" sz="1000" dirty="0">
                <a:latin typeface="Verdana" panose="020B0604030504040204" pitchFamily="34" charset="0"/>
                <a:ea typeface="Verdana" panose="020B0604030504040204" pitchFamily="34" charset="0"/>
                <a:cs typeface="Verdana" panose="020B0604030504040204" pitchFamily="34" charset="0"/>
              </a:rPr>
              <a:t> </a:t>
            </a:r>
          </a:p>
          <a:p>
            <a:r>
              <a:rPr lang="es-CO" sz="1000" dirty="0">
                <a:latin typeface="Verdana" panose="020B0604030504040204" pitchFamily="34" charset="0"/>
                <a:ea typeface="Verdana" panose="020B0604030504040204" pitchFamily="34" charset="0"/>
                <a:cs typeface="Verdana" panose="020B0604030504040204" pitchFamily="34" charset="0"/>
              </a:rPr>
              <a:t>Se definió y diseñó en el aplicativo Chamilo la plataforma de aprendizaje virtual para el Ministerio, la cual ya quedó lista para ser utilizada. Para complementar se realizaron talleres en el transcurso del año con la participación de las diferentes áreas del Ministerio en temas de gestión de conocimiento.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endParaRPr lang="es-CO" sz="1000" dirty="0">
              <a:latin typeface="Verdana" panose="020B0604030504040204" pitchFamily="34" charset="0"/>
              <a:ea typeface="Verdana" panose="020B0604030504040204" pitchFamily="34" charset="0"/>
              <a:cs typeface="Verdana" panose="020B0604030504040204" pitchFamily="34" charset="0"/>
            </a:endParaRPr>
          </a:p>
          <a:p>
            <a:r>
              <a:rPr lang="es-CO" sz="1000" dirty="0" smtClean="0">
                <a:latin typeface="Verdana" panose="020B0604030504040204" pitchFamily="34" charset="0"/>
                <a:ea typeface="Verdana" panose="020B0604030504040204" pitchFamily="34" charset="0"/>
                <a:cs typeface="Verdana" panose="020B0604030504040204" pitchFamily="34" charset="0"/>
              </a:rPr>
              <a:t>Por lo anterior, esta iniciativa registra un avance del 100%.</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92984"/>
            <a:ext cx="6583941" cy="5698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543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49858" y="731565"/>
            <a:ext cx="4201918" cy="3631763"/>
          </a:xfrm>
          <a:prstGeom prst="rect">
            <a:avLst/>
          </a:prstGeom>
        </p:spPr>
        <p:txBody>
          <a:bodyPr wrap="square">
            <a:spAutoFit/>
          </a:bodyPr>
          <a:lstStyle/>
          <a:p>
            <a:pPr algn="just"/>
            <a:r>
              <a:rPr lang="es-CO" sz="1000" b="1" dirty="0">
                <a:latin typeface="Verdana" panose="020B0604030504040204" pitchFamily="34" charset="0"/>
                <a:ea typeface="Verdana" panose="020B0604030504040204" pitchFamily="34" charset="0"/>
                <a:cs typeface="Verdana" panose="020B0604030504040204" pitchFamily="34" charset="0"/>
              </a:rPr>
              <a:t>6. Actualización del PETIC</a:t>
            </a:r>
            <a:r>
              <a:rPr lang="es-CO" sz="1000" b="1" i="1"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La iniciativa reporta un avance del 100%</a:t>
            </a:r>
            <a:r>
              <a:rPr lang="es-CO" sz="1000" b="1" i="1"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ya que se </a:t>
            </a:r>
            <a:r>
              <a:rPr lang="es-CO" sz="1000" dirty="0">
                <a:latin typeface="Verdana" panose="020B0604030504040204" pitchFamily="34" charset="0"/>
                <a:ea typeface="Verdana" panose="020B0604030504040204" pitchFamily="34" charset="0"/>
                <a:cs typeface="Verdana" panose="020B0604030504040204" pitchFamily="34" charset="0"/>
              </a:rPr>
              <a:t>actualizaron los siguientes documentos: Anexo – Topología Red de Minvivienda 2017, Anexo – Inventario Centro de Computo 2017, Anexo – Inventario Equipos IPV6 2017, Anexo – Inventario HW-SW-IPV4-IPV6 2017, Anexo  MVCT – Roadmap – PETIC-GEL </a:t>
            </a:r>
            <a:r>
              <a:rPr lang="es-CO" sz="1000" dirty="0" smtClean="0">
                <a:latin typeface="Verdana" panose="020B0604030504040204" pitchFamily="34" charset="0"/>
                <a:ea typeface="Verdana" panose="020B0604030504040204" pitchFamily="34" charset="0"/>
                <a:cs typeface="Verdana" panose="020B0604030504040204" pitchFamily="34" charset="0"/>
              </a:rPr>
              <a:t>2017.  </a:t>
            </a:r>
            <a:r>
              <a:rPr lang="es-CO" sz="1000" dirty="0">
                <a:latin typeface="Verdana" panose="020B0604030504040204" pitchFamily="34" charset="0"/>
                <a:ea typeface="Verdana" panose="020B0604030504040204" pitchFamily="34" charset="0"/>
                <a:cs typeface="Verdana" panose="020B0604030504040204" pitchFamily="34" charset="0"/>
              </a:rPr>
              <a:t>El  Plan   Estratégico de Tecnologías   de   la   Información  y las Comunicaciones (PETIC) fue avalado en el mes de octubre por el Comité Institucional de Desarrollo Administrativo del Ministerio. Este documento es la guía principal para el desarrollo e implementación de los proyectos TIC dentro del Ministerio.</a:t>
            </a:r>
          </a:p>
          <a:p>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7</a:t>
            </a:r>
            <a:r>
              <a:rPr lang="es-CO" sz="1000" b="1" dirty="0">
                <a:latin typeface="Verdana" panose="020B0604030504040204" pitchFamily="34" charset="0"/>
                <a:ea typeface="Verdana" panose="020B0604030504040204" pitchFamily="34" charset="0"/>
                <a:cs typeface="Verdana" panose="020B0604030504040204" pitchFamily="34" charset="0"/>
              </a:rPr>
              <a:t>. Promover la implementación de la estrategia “cero papel”: </a:t>
            </a:r>
            <a:r>
              <a:rPr lang="es-CO" sz="1000" dirty="0">
                <a:latin typeface="Verdana" panose="020B0604030504040204" pitchFamily="34" charset="0"/>
                <a:ea typeface="Verdana" panose="020B0604030504040204" pitchFamily="34" charset="0"/>
                <a:cs typeface="Verdana" panose="020B0604030504040204" pitchFamily="34" charset="0"/>
              </a:rPr>
              <a:t>Es importante resaltar el compromiso del Ministerio con esta estrategia, para la cual en el 2017 se realizaron dos campañas de comunicación y sensibilización, y se generaron los reportes de impresiones y fotocopias por áreas, logrando que estas cada vez tomen más conciencia ambiental para disminuir el consumo de papel, llegando a tener un ahorro del </a:t>
            </a:r>
            <a:r>
              <a:rPr lang="es-CO" sz="1000" dirty="0" smtClean="0">
                <a:latin typeface="Verdana" panose="020B0604030504040204" pitchFamily="34" charset="0"/>
                <a:ea typeface="Verdana" panose="020B0604030504040204" pitchFamily="34" charset="0"/>
                <a:cs typeface="Verdana" panose="020B0604030504040204" pitchFamily="34" charset="0"/>
              </a:rPr>
              <a:t>6,8% </a:t>
            </a:r>
            <a:r>
              <a:rPr lang="es-CO" sz="1000" dirty="0">
                <a:latin typeface="Verdana" panose="020B0604030504040204" pitchFamily="34" charset="0"/>
                <a:ea typeface="Verdana" panose="020B0604030504040204" pitchFamily="34" charset="0"/>
                <a:cs typeface="Verdana" panose="020B0604030504040204" pitchFamily="34" charset="0"/>
              </a:rPr>
              <a:t>frente al 2016. </a:t>
            </a:r>
            <a:r>
              <a:rPr lang="es-CO" sz="1000" dirty="0" smtClean="0">
                <a:latin typeface="Verdana" panose="020B0604030504040204" pitchFamily="34" charset="0"/>
                <a:ea typeface="Verdana" panose="020B0604030504040204" pitchFamily="34" charset="0"/>
                <a:cs typeface="Verdana" panose="020B0604030504040204" pitchFamily="34" charset="0"/>
              </a:rPr>
              <a:t>Lo anterior permite registrar un avance de la iniciativa del 100%.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p:txBody>
      </p:sp>
      <p:sp>
        <p:nvSpPr>
          <p:cNvPr id="6" name="5 CuadroTexto"/>
          <p:cNvSpPr txBox="1"/>
          <p:nvPr/>
        </p:nvSpPr>
        <p:spPr>
          <a:xfrm>
            <a:off x="1916111" y="3789040"/>
            <a:ext cx="495649" cy="461665"/>
          </a:xfrm>
          <a:prstGeom prst="rect">
            <a:avLst/>
          </a:prstGeom>
          <a:noFill/>
        </p:spPr>
        <p:txBody>
          <a:bodyPr wrap="none" rtlCol="0">
            <a:spAutoFit/>
          </a:bodyPr>
          <a:lstStyle/>
          <a:p>
            <a:r>
              <a:rPr lang="es-CO" sz="2400" b="1" dirty="0" smtClean="0">
                <a:solidFill>
                  <a:schemeClr val="bg1"/>
                </a:solidFill>
              </a:rPr>
              <a:t>10</a:t>
            </a:r>
            <a:endParaRPr lang="es-CO" sz="2400" b="1" dirty="0">
              <a:solidFill>
                <a:schemeClr val="bg1"/>
              </a:solidFill>
            </a:endParaRPr>
          </a:p>
        </p:txBody>
      </p:sp>
      <p:sp>
        <p:nvSpPr>
          <p:cNvPr id="10" name="9 CuadroTexto"/>
          <p:cNvSpPr txBox="1"/>
          <p:nvPr/>
        </p:nvSpPr>
        <p:spPr>
          <a:xfrm>
            <a:off x="3707904" y="5157192"/>
            <a:ext cx="704039" cy="369332"/>
          </a:xfrm>
          <a:prstGeom prst="rect">
            <a:avLst/>
          </a:prstGeom>
          <a:noFill/>
        </p:spPr>
        <p:txBody>
          <a:bodyPr wrap="none" rtlCol="0">
            <a:spAutoFit/>
          </a:bodyPr>
          <a:lstStyle/>
          <a:p>
            <a:r>
              <a:rPr lang="es-CO" b="1" dirty="0" smtClean="0">
                <a:solidFill>
                  <a:schemeClr val="bg1"/>
                </a:solidFill>
              </a:rPr>
              <a:t>100%</a:t>
            </a:r>
            <a:endParaRPr lang="es-CO" b="1" dirty="0">
              <a:solidFill>
                <a:schemeClr val="bg1"/>
              </a:solidFill>
            </a:endParaRPr>
          </a:p>
        </p:txBody>
      </p:sp>
      <p:sp>
        <p:nvSpPr>
          <p:cNvPr id="14" name="13 Rectángulo"/>
          <p:cNvSpPr/>
          <p:nvPr/>
        </p:nvSpPr>
        <p:spPr>
          <a:xfrm>
            <a:off x="727462" y="4218473"/>
            <a:ext cx="8092247" cy="2246769"/>
          </a:xfrm>
          <a:prstGeom prst="rect">
            <a:avLst/>
          </a:prstGeom>
        </p:spPr>
        <p:txBody>
          <a:bodyPr wrap="square">
            <a:spAutoFit/>
          </a:bodyPr>
          <a:lstStyle/>
          <a:p>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9. Planear la gestión de servicios de TI: </a:t>
            </a:r>
            <a:r>
              <a:rPr lang="es-CO" sz="1000" dirty="0">
                <a:latin typeface="Verdana" panose="020B0604030504040204" pitchFamily="34" charset="0"/>
                <a:ea typeface="Verdana" panose="020B0604030504040204" pitchFamily="34" charset="0"/>
                <a:cs typeface="Verdana" panose="020B0604030504040204" pitchFamily="34" charset="0"/>
              </a:rPr>
              <a:t>Se realizó un trabajo de seguimiento y control a la plataforma tecnológica que tiene el Ministerio para dar continuidad a los servicios de TI y las operaciones a nivel de infraestructura, redes, sistemas de información y el soporte de mesa de servicio. Se validó el catálogo de los servicios que tiene la entidad y se realizaron mejoras a los procedimientos de mesa de servicio y de sistemas de información para ser  actualizados a las mejoras prácticas</a:t>
            </a:r>
            <a:r>
              <a:rPr lang="es-CO" sz="1000" dirty="0" smtClean="0">
                <a:latin typeface="Verdana" panose="020B0604030504040204" pitchFamily="34" charset="0"/>
                <a:ea typeface="Verdana" panose="020B0604030504040204" pitchFamily="34" charset="0"/>
                <a:cs typeface="Verdana" panose="020B0604030504040204" pitchFamily="34" charset="0"/>
              </a:rPr>
              <a:t>. Teniendo en cuenta estas acciones, esta iniciativa se cumplió en un 100%. </a:t>
            </a:r>
            <a:endParaRPr lang="es-CO" sz="1000" dirty="0">
              <a:latin typeface="Verdana" panose="020B0604030504040204" pitchFamily="34" charset="0"/>
              <a:ea typeface="Verdana" panose="020B0604030504040204" pitchFamily="34" charset="0"/>
              <a:cs typeface="Verdana" panose="020B0604030504040204" pitchFamily="34" charset="0"/>
            </a:endParaRPr>
          </a:p>
          <a:p>
            <a:r>
              <a:rPr lang="es-CO" sz="1000" b="1"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10. Planeación, diseño, gestión, mantenimiento y su debida implementación para puesta en producción de los sistemas de información de acuerdo a los lineamientos estratégicos de la arquitectura de información y sistemas de información del MVCT: </a:t>
            </a:r>
            <a:r>
              <a:rPr lang="es-CO" sz="1000" dirty="0" smtClean="0">
                <a:latin typeface="Verdana" panose="020B0604030504040204" pitchFamily="34" charset="0"/>
                <a:ea typeface="Verdana" panose="020B0604030504040204" pitchFamily="34" charset="0"/>
                <a:cs typeface="Verdana" panose="020B0604030504040204" pitchFamily="34" charset="0"/>
              </a:rPr>
              <a:t>La </a:t>
            </a:r>
            <a:r>
              <a:rPr lang="es-CO" sz="1000" dirty="0">
                <a:latin typeface="Verdana" panose="020B0604030504040204" pitchFamily="34" charset="0"/>
                <a:ea typeface="Verdana" panose="020B0604030504040204" pitchFamily="34" charset="0"/>
                <a:cs typeface="Verdana" panose="020B0604030504040204" pitchFamily="34" charset="0"/>
              </a:rPr>
              <a:t>ejecución de la presente iniciativa </a:t>
            </a:r>
            <a:r>
              <a:rPr lang="es-CO" sz="1000" dirty="0" smtClean="0">
                <a:latin typeface="Verdana" panose="020B0604030504040204" pitchFamily="34" charset="0"/>
                <a:ea typeface="Verdana" panose="020B0604030504040204" pitchFamily="34" charset="0"/>
                <a:cs typeface="Verdana" panose="020B0604030504040204" pitchFamily="34" charset="0"/>
              </a:rPr>
              <a:t>se </a:t>
            </a:r>
            <a:r>
              <a:rPr lang="es-CO" sz="1000" dirty="0">
                <a:latin typeface="Verdana" panose="020B0604030504040204" pitchFamily="34" charset="0"/>
                <a:ea typeface="Verdana" panose="020B0604030504040204" pitchFamily="34" charset="0"/>
                <a:cs typeface="Verdana" panose="020B0604030504040204" pitchFamily="34" charset="0"/>
              </a:rPr>
              <a:t>encuentra </a:t>
            </a:r>
            <a:r>
              <a:rPr lang="es-CO" sz="1000" dirty="0" smtClean="0">
                <a:latin typeface="Verdana" panose="020B0604030504040204" pitchFamily="34" charset="0"/>
                <a:ea typeface="Verdana" panose="020B0604030504040204" pitchFamily="34" charset="0"/>
                <a:cs typeface="Verdana" panose="020B0604030504040204" pitchFamily="34" charset="0"/>
              </a:rPr>
              <a:t>al </a:t>
            </a:r>
            <a:r>
              <a:rPr lang="es-CO" sz="1000" dirty="0">
                <a:latin typeface="Verdana" panose="020B0604030504040204" pitchFamily="34" charset="0"/>
                <a:ea typeface="Verdana" panose="020B0604030504040204" pitchFamily="34" charset="0"/>
                <a:cs typeface="Verdana" panose="020B0604030504040204" pitchFamily="34" charset="0"/>
              </a:rPr>
              <a:t>100%. De los desarrollos implementados en el Ministerio se realizó un trabajo con el área usuaria para realizar mejoras al sistema de ICT-INURBE, de acuerdo con  los requerimientos formales realizados por el área desarrollándose las mejoras que requería el sistema, dicha actividad finalizó en el mes de octubre con  la capacitación respectiva al usuario final y responsable de la administración del sistema</a:t>
            </a:r>
            <a:r>
              <a:rPr lang="es-CO" sz="1000" dirty="0" smtClean="0">
                <a:latin typeface="Verdana" panose="020B0604030504040204" pitchFamily="34" charset="0"/>
                <a:ea typeface="Verdana" panose="020B0604030504040204" pitchFamily="34" charset="0"/>
                <a:cs typeface="Verdana" panose="020B0604030504040204" pitchFamily="34" charset="0"/>
              </a:rPr>
              <a:t>.</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96" y="745542"/>
            <a:ext cx="4038961" cy="3130292"/>
          </a:xfrm>
          <a:prstGeom prst="ellipse">
            <a:avLst/>
          </a:prstGeom>
          <a:ln>
            <a:noFill/>
          </a:ln>
          <a:effectLst>
            <a:softEdge rad="112500"/>
          </a:effec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rot="16200000">
            <a:off x="-3156494" y="3158569"/>
            <a:ext cx="6858002" cy="54086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5 OFICINA DE TECNOLOGÍAS DE LA INFORMACIÓN Y LAS COMUNICACIONES</a:t>
            </a:r>
          </a:p>
        </p:txBody>
      </p:sp>
    </p:spTree>
    <p:extLst>
      <p:ext uri="{BB962C8B-B14F-4D97-AF65-F5344CB8AC3E}">
        <p14:creationId xmlns:p14="http://schemas.microsoft.com/office/powerpoint/2010/main" val="788719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413301" y="1415372"/>
            <a:ext cx="3440233" cy="609488"/>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6 OFICINA CONTROL INTERNO DISCIPLINARIO</a:t>
            </a:r>
          </a:p>
        </p:txBody>
      </p:sp>
      <p:sp>
        <p:nvSpPr>
          <p:cNvPr id="10" name="9 Rectángulo"/>
          <p:cNvSpPr/>
          <p:nvPr/>
        </p:nvSpPr>
        <p:spPr>
          <a:xfrm>
            <a:off x="639466" y="668066"/>
            <a:ext cx="4864852" cy="2708434"/>
          </a:xfrm>
          <a:prstGeom prst="rect">
            <a:avLst/>
          </a:prstGeom>
        </p:spPr>
        <p:txBody>
          <a:bodyPr wrap="square">
            <a:spAutoFit/>
          </a:bodyPr>
          <a:lstStyle/>
          <a:p>
            <a:r>
              <a:rPr lang="es-CO" sz="1000" dirty="0">
                <a:latin typeface="Verdana" panose="020B0604030504040204" pitchFamily="34" charset="0"/>
                <a:ea typeface="Verdana" panose="020B0604030504040204" pitchFamily="34" charset="0"/>
                <a:cs typeface="Verdana" panose="020B0604030504040204" pitchFamily="34" charset="0"/>
              </a:rPr>
              <a:t>En cumplimiento de los mencionados objetivos y en consideración a lo establecido en el Código Disciplinario Único, el Grupo de Control Interno Disciplinario, para la vigencia 2017, formuló dentro de su plan estratégico, las siguientes iniciativas estratégicas, las cuales, con corte al cuarto trimestre, reflejan el siguiente comportamiento:</a:t>
            </a:r>
          </a:p>
          <a:p>
            <a:r>
              <a:rPr lang="es-ES" sz="1000" dirty="0" smtClean="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rabicPeriod"/>
            </a:pPr>
            <a:r>
              <a:rPr lang="es-CO" sz="1000" b="1" dirty="0" smtClean="0">
                <a:latin typeface="Verdana" panose="020B0604030504040204" pitchFamily="34" charset="0"/>
                <a:ea typeface="Verdana" panose="020B0604030504040204" pitchFamily="34" charset="0"/>
                <a:cs typeface="Verdana" panose="020B0604030504040204" pitchFamily="34" charset="0"/>
              </a:rPr>
              <a:t>Investigar </a:t>
            </a:r>
            <a:r>
              <a:rPr lang="es-CO" sz="1000" b="1" dirty="0">
                <a:latin typeface="Verdana" panose="020B0604030504040204" pitchFamily="34" charset="0"/>
                <a:ea typeface="Verdana" panose="020B0604030504040204" pitchFamily="34" charset="0"/>
                <a:cs typeface="Verdana" panose="020B0604030504040204" pitchFamily="34" charset="0"/>
              </a:rPr>
              <a:t>y fallar en primera instancia las conductas constitutivas de faltas disciplinarias realizadas por funcionarios y exfuncionarios del Ministerio de Vivienda, Ciudad y Territorio, y Fonvivienda</a:t>
            </a:r>
            <a:r>
              <a:rPr lang="es-CO" sz="1000" dirty="0">
                <a:latin typeface="Verdana" panose="020B0604030504040204" pitchFamily="34" charset="0"/>
                <a:ea typeface="Verdana" panose="020B0604030504040204" pitchFamily="34" charset="0"/>
                <a:cs typeface="Verdana" panose="020B0604030504040204" pitchFamily="34" charset="0"/>
              </a:rPr>
              <a:t>. Se viene adelantado actuaciones procesales, evaluando ciento </a:t>
            </a:r>
            <a:r>
              <a:rPr lang="es-CO" sz="1000" dirty="0" smtClean="0">
                <a:latin typeface="Verdana" panose="020B0604030504040204" pitchFamily="34" charset="0"/>
                <a:ea typeface="Verdana" panose="020B0604030504040204" pitchFamily="34" charset="0"/>
                <a:cs typeface="Verdana" panose="020B0604030504040204" pitchFamily="34" charset="0"/>
              </a:rPr>
              <a:t>sesenta </a:t>
            </a:r>
            <a:r>
              <a:rPr lang="es-CO" sz="1000" dirty="0">
                <a:latin typeface="Verdana" panose="020B0604030504040204" pitchFamily="34" charset="0"/>
                <a:ea typeface="Verdana" panose="020B0604030504040204" pitchFamily="34" charset="0"/>
                <a:cs typeface="Verdana" panose="020B0604030504040204" pitchFamily="34" charset="0"/>
              </a:rPr>
              <a:t>y </a:t>
            </a:r>
            <a:r>
              <a:rPr lang="es-CO" sz="1000" dirty="0" smtClean="0">
                <a:latin typeface="Verdana" panose="020B0604030504040204" pitchFamily="34" charset="0"/>
                <a:ea typeface="Verdana" panose="020B0604030504040204" pitchFamily="34" charset="0"/>
                <a:cs typeface="Verdana" panose="020B0604030504040204" pitchFamily="34" charset="0"/>
              </a:rPr>
              <a:t>dos </a:t>
            </a:r>
            <a:r>
              <a:rPr lang="es-CO" sz="1000" dirty="0">
                <a:latin typeface="Verdana" panose="020B0604030504040204" pitchFamily="34" charset="0"/>
                <a:ea typeface="Verdana" panose="020B0604030504040204" pitchFamily="34" charset="0"/>
                <a:cs typeface="Verdana" panose="020B0604030504040204" pitchFamily="34" charset="0"/>
              </a:rPr>
              <a:t>(</a:t>
            </a:r>
            <a:r>
              <a:rPr lang="es-CO" sz="1000" dirty="0" smtClean="0">
                <a:latin typeface="Verdana" panose="020B0604030504040204" pitchFamily="34" charset="0"/>
                <a:ea typeface="Verdana" panose="020B0604030504040204" pitchFamily="34" charset="0"/>
                <a:cs typeface="Verdana" panose="020B0604030504040204" pitchFamily="34" charset="0"/>
              </a:rPr>
              <a:t>162) </a:t>
            </a:r>
            <a:r>
              <a:rPr lang="es-CO" sz="1000" dirty="0">
                <a:latin typeface="Verdana" panose="020B0604030504040204" pitchFamily="34" charset="0"/>
                <a:ea typeface="Verdana" panose="020B0604030504040204" pitchFamily="34" charset="0"/>
                <a:cs typeface="Verdana" panose="020B0604030504040204" pitchFamily="34" charset="0"/>
              </a:rPr>
              <a:t>informes y </a:t>
            </a:r>
            <a:r>
              <a:rPr lang="es-CO" sz="1000" dirty="0" smtClean="0">
                <a:latin typeface="Verdana" panose="020B0604030504040204" pitchFamily="34" charset="0"/>
                <a:ea typeface="Verdana" panose="020B0604030504040204" pitchFamily="34" charset="0"/>
                <a:cs typeface="Verdana" panose="020B0604030504040204" pitchFamily="34" charset="0"/>
              </a:rPr>
              <a:t>diecinueve </a:t>
            </a:r>
            <a:r>
              <a:rPr lang="es-CO" sz="1000" dirty="0">
                <a:latin typeface="Verdana" panose="020B0604030504040204" pitchFamily="34" charset="0"/>
                <a:ea typeface="Verdana" panose="020B0604030504040204" pitchFamily="34" charset="0"/>
                <a:cs typeface="Verdana" panose="020B0604030504040204" pitchFamily="34" charset="0"/>
              </a:rPr>
              <a:t>(</a:t>
            </a:r>
            <a:r>
              <a:rPr lang="es-CO" sz="1000" dirty="0" smtClean="0">
                <a:latin typeface="Verdana" panose="020B0604030504040204" pitchFamily="34" charset="0"/>
                <a:ea typeface="Verdana" panose="020B0604030504040204" pitchFamily="34" charset="0"/>
                <a:cs typeface="Verdana" panose="020B0604030504040204" pitchFamily="34" charset="0"/>
              </a:rPr>
              <a:t>19) </a:t>
            </a:r>
            <a:r>
              <a:rPr lang="es-CO" sz="1000" dirty="0">
                <a:latin typeface="Verdana" panose="020B0604030504040204" pitchFamily="34" charset="0"/>
                <a:ea typeface="Verdana" panose="020B0604030504040204" pitchFamily="34" charset="0"/>
                <a:cs typeface="Verdana" panose="020B0604030504040204" pitchFamily="34" charset="0"/>
              </a:rPr>
              <a:t>quejas disciplinarias, para un total de ciento </a:t>
            </a:r>
            <a:r>
              <a:rPr lang="es-CO" sz="1000" dirty="0" smtClean="0">
                <a:latin typeface="Verdana" panose="020B0604030504040204" pitchFamily="34" charset="0"/>
                <a:ea typeface="Verdana" panose="020B0604030504040204" pitchFamily="34" charset="0"/>
                <a:cs typeface="Verdana" panose="020B0604030504040204" pitchFamily="34" charset="0"/>
              </a:rPr>
              <a:t>ochenta y uno </a:t>
            </a:r>
            <a:r>
              <a:rPr lang="es-CO" sz="1000" dirty="0">
                <a:latin typeface="Verdana" panose="020B0604030504040204" pitchFamily="34" charset="0"/>
                <a:ea typeface="Verdana" panose="020B0604030504040204" pitchFamily="34" charset="0"/>
                <a:cs typeface="Verdana" panose="020B0604030504040204" pitchFamily="34" charset="0"/>
              </a:rPr>
              <a:t>(</a:t>
            </a:r>
            <a:r>
              <a:rPr lang="es-CO" sz="1000" dirty="0" smtClean="0">
                <a:latin typeface="Verdana" panose="020B0604030504040204" pitchFamily="34" charset="0"/>
                <a:ea typeface="Verdana" panose="020B0604030504040204" pitchFamily="34" charset="0"/>
                <a:cs typeface="Verdana" panose="020B0604030504040204" pitchFamily="34" charset="0"/>
              </a:rPr>
              <a:t>181) </a:t>
            </a:r>
            <a:r>
              <a:rPr lang="es-CO" sz="1000" dirty="0">
                <a:latin typeface="Verdana" panose="020B0604030504040204" pitchFamily="34" charset="0"/>
                <a:ea typeface="Verdana" panose="020B0604030504040204" pitchFamily="34" charset="0"/>
                <a:cs typeface="Verdana" panose="020B0604030504040204" pitchFamily="34" charset="0"/>
              </a:rPr>
              <a:t>hasta el 31 de diciembre de 2017, teniendo en cuenta que este mismo número es el total de quejas e informes recibidos, la iniciativa estratégica se reporta con un avance del 100</a:t>
            </a:r>
            <a:r>
              <a:rPr lang="es-CO" sz="1000" dirty="0" smtClean="0">
                <a:latin typeface="Verdana" panose="020B0604030504040204" pitchFamily="34" charset="0"/>
                <a:ea typeface="Verdana" panose="020B0604030504040204" pitchFamily="34" charset="0"/>
                <a:cs typeface="Verdana" panose="020B0604030504040204" pitchFamily="34" charset="0"/>
              </a:rPr>
              <a:t>%. Cabe </a:t>
            </a:r>
            <a:r>
              <a:rPr lang="es-CO" sz="1000" dirty="0">
                <a:latin typeface="Verdana" panose="020B0604030504040204" pitchFamily="34" charset="0"/>
                <a:ea typeface="Verdana" panose="020B0604030504040204" pitchFamily="34" charset="0"/>
                <a:cs typeface="Verdana" panose="020B0604030504040204" pitchFamily="34" charset="0"/>
              </a:rPr>
              <a:t>señalar que se adelantaron los impulsos procesales y se tomaron las decisiones de fondo.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192" y="668066"/>
            <a:ext cx="3160347" cy="218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5748942" y="2993843"/>
            <a:ext cx="3215546" cy="3462486"/>
          </a:xfrm>
          <a:prstGeom prst="rect">
            <a:avLst/>
          </a:prstGeom>
        </p:spPr>
        <p:txBody>
          <a:bodyPr wrap="square">
            <a:spAutoFit/>
          </a:bodyPr>
          <a:lstStyle/>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2. Fortalecer </a:t>
            </a:r>
            <a:r>
              <a:rPr lang="es-CO" sz="1000" b="1" dirty="0">
                <a:latin typeface="Verdana" panose="020B0604030504040204" pitchFamily="34" charset="0"/>
                <a:ea typeface="Verdana" panose="020B0604030504040204" pitchFamily="34" charset="0"/>
                <a:cs typeface="Verdana" panose="020B0604030504040204" pitchFamily="34" charset="0"/>
              </a:rPr>
              <a:t>las capacidades de los servidores públicos en derecho disciplinario</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900" dirty="0">
                <a:latin typeface="Verdana" panose="020B0604030504040204" pitchFamily="34" charset="0"/>
                <a:ea typeface="Verdana" panose="020B0604030504040204" pitchFamily="34" charset="0"/>
                <a:cs typeface="Verdana" panose="020B0604030504040204" pitchFamily="34" charset="0"/>
              </a:rPr>
              <a:t>Para fortalecer las capacidades y conocimiento de los servidores públicos en Derecho disciplinario para la vigencia 2017, se estableció la realización de 4 </a:t>
            </a:r>
            <a:r>
              <a:rPr lang="es-CO" sz="900" dirty="0" smtClean="0">
                <a:latin typeface="Verdana" panose="020B0604030504040204" pitchFamily="34" charset="0"/>
                <a:ea typeface="Verdana" panose="020B0604030504040204" pitchFamily="34" charset="0"/>
                <a:cs typeface="Verdana" panose="020B0604030504040204" pitchFamily="34" charset="0"/>
              </a:rPr>
              <a:t>concursos </a:t>
            </a:r>
            <a:r>
              <a:rPr lang="es-CO" sz="900" dirty="0">
                <a:latin typeface="Verdana" panose="020B0604030504040204" pitchFamily="34" charset="0"/>
                <a:ea typeface="Verdana" panose="020B0604030504040204" pitchFamily="34" charset="0"/>
                <a:cs typeface="Verdana" panose="020B0604030504040204" pitchFamily="34" charset="0"/>
              </a:rPr>
              <a:t>de los cuales se procedió a Definir las áreas a participar por grupos. Se precisó el cronograma de jornadas de sensibilización, las preguntas y se establecieron las condiciones y requisitos. Hasta el 31 de diciembre de 2017, se han realizado el I, II, III y IV GRAN CONCURSO EN CONOCIMIENTOS EN DERECHO DISCIPLINARIO – 2017 “¿QUIÉN QUIERE SER DISCIPLINADO?”, por lo anterior, esta segunda iniciativa presenta una ejecución del 100.00%.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Se designó por parte de la Oficina de Control Interno para </a:t>
            </a:r>
            <a:r>
              <a:rPr lang="es-CO" sz="900" dirty="0" smtClean="0">
                <a:latin typeface="Verdana" panose="020B0604030504040204" pitchFamily="34" charset="0"/>
                <a:ea typeface="Verdana" panose="020B0604030504040204" pitchFamily="34" charset="0"/>
                <a:cs typeface="Verdana" panose="020B0604030504040204" pitchFamily="34" charset="0"/>
              </a:rPr>
              <a:t>el desarrollo de los Concursos  </a:t>
            </a:r>
            <a:r>
              <a:rPr lang="es-CO" sz="900" dirty="0">
                <a:latin typeface="Verdana" panose="020B0604030504040204" pitchFamily="34" charset="0"/>
                <a:ea typeface="Verdana" panose="020B0604030504040204" pitchFamily="34" charset="0"/>
                <a:cs typeface="Verdana" panose="020B0604030504040204" pitchFamily="34" charset="0"/>
              </a:rPr>
              <a:t>de Prevención y Sensibilización en Derecho Disciplinario a la señora RITA CONSUELO PEREZ OTERO, como Veedora del mismo, y se concedieron por parte de CAFAM los premios, para el grupo ganador, con el fin de incentivar la participación de los funcionarios y contratistas</a:t>
            </a:r>
            <a:r>
              <a:rPr lang="es-CO" sz="900" dirty="0" smtClean="0">
                <a:latin typeface="Verdana" panose="020B0604030504040204" pitchFamily="34" charset="0"/>
                <a:ea typeface="Verdana" panose="020B0604030504040204" pitchFamily="34" charset="0"/>
                <a:cs typeface="Verdana" panose="020B0604030504040204" pitchFamily="34" charset="0"/>
              </a:rPr>
              <a:t>.</a:t>
            </a:r>
            <a:r>
              <a:rPr lang="es-CO" sz="900" dirty="0">
                <a:latin typeface="Verdana" panose="020B0604030504040204" pitchFamily="34" charset="0"/>
                <a:ea typeface="Verdana" panose="020B0604030504040204" pitchFamily="34" charset="0"/>
                <a:cs typeface="Verdana" panose="020B0604030504040204" pitchFamily="34" charset="0"/>
              </a:rPr>
              <a:t> </a:t>
            </a:r>
          </a:p>
        </p:txBody>
      </p:sp>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15" y="3376500"/>
            <a:ext cx="5417830" cy="30798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808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639793" y="1641865"/>
            <a:ext cx="3893221" cy="609488"/>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7. SUBDIRECCIÓN DE FINANZAS Y PRESUPUESTO</a:t>
            </a:r>
          </a:p>
        </p:txBody>
      </p:sp>
      <p:sp>
        <p:nvSpPr>
          <p:cNvPr id="4" name="3 Rectángulo"/>
          <p:cNvSpPr/>
          <p:nvPr/>
        </p:nvSpPr>
        <p:spPr>
          <a:xfrm>
            <a:off x="899592" y="852681"/>
            <a:ext cx="7700804" cy="400110"/>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a:t>
            </a:r>
            <a:r>
              <a:rPr lang="es-CO" sz="1000" dirty="0" smtClean="0">
                <a:latin typeface="Verdana" panose="020B0604030504040204" pitchFamily="34" charset="0"/>
                <a:ea typeface="Verdana" panose="020B0604030504040204" pitchFamily="34" charset="0"/>
                <a:cs typeface="Verdana" panose="020B0604030504040204" pitchFamily="34" charset="0"/>
              </a:rPr>
              <a:t>Subdirección </a:t>
            </a:r>
            <a:r>
              <a:rPr lang="es-CO" sz="1000" dirty="0">
                <a:latin typeface="Verdana" panose="020B0604030504040204" pitchFamily="34" charset="0"/>
                <a:ea typeface="Verdana" panose="020B0604030504040204" pitchFamily="34" charset="0"/>
                <a:cs typeface="Verdana" panose="020B0604030504040204" pitchFamily="34" charset="0"/>
              </a:rPr>
              <a:t>optimiza  su ejecución  presupuestal mediante la </a:t>
            </a:r>
            <a:r>
              <a:rPr lang="es-CO" sz="1000" dirty="0" smtClean="0">
                <a:latin typeface="Verdana" panose="020B0604030504040204" pitchFamily="34" charset="0"/>
                <a:ea typeface="Verdana" panose="020B0604030504040204" pitchFamily="34" charset="0"/>
                <a:cs typeface="Verdana" panose="020B0604030504040204" pitchFamily="34" charset="0"/>
              </a:rPr>
              <a:t>implementación </a:t>
            </a:r>
            <a:r>
              <a:rPr lang="es-CO" sz="1000" dirty="0">
                <a:latin typeface="Verdana" panose="020B0604030504040204" pitchFamily="34" charset="0"/>
                <a:ea typeface="Verdana" panose="020B0604030504040204" pitchFamily="34" charset="0"/>
                <a:cs typeface="Verdana" panose="020B0604030504040204" pitchFamily="34" charset="0"/>
              </a:rPr>
              <a:t>de </a:t>
            </a:r>
            <a:r>
              <a:rPr lang="es-CO" sz="1000" dirty="0" smtClean="0">
                <a:latin typeface="Verdana" panose="020B0604030504040204" pitchFamily="34" charset="0"/>
                <a:ea typeface="Verdana" panose="020B0604030504040204" pitchFamily="34" charset="0"/>
                <a:cs typeface="Verdana" panose="020B0604030504040204" pitchFamily="34" charset="0"/>
              </a:rPr>
              <a:t>tres iniciativas estratégicas, que </a:t>
            </a:r>
            <a:r>
              <a:rPr lang="es-CO" sz="1000" dirty="0">
                <a:latin typeface="Verdana" panose="020B0604030504040204" pitchFamily="34" charset="0"/>
                <a:ea typeface="Verdana" panose="020B0604030504040204" pitchFamily="34" charset="0"/>
                <a:cs typeface="Verdana" panose="020B0604030504040204" pitchFamily="34" charset="0"/>
              </a:rPr>
              <a:t>le permite lograr un </a:t>
            </a:r>
            <a:r>
              <a:rPr lang="es-CO" sz="1000" dirty="0" smtClean="0">
                <a:latin typeface="Verdana" panose="020B0604030504040204" pitchFamily="34" charset="0"/>
                <a:ea typeface="Verdana" panose="020B0604030504040204" pitchFamily="34" charset="0"/>
                <a:cs typeface="Verdana" panose="020B0604030504040204" pitchFamily="34" charset="0"/>
              </a:rPr>
              <a:t>avance </a:t>
            </a:r>
            <a:r>
              <a:rPr lang="es-CO" sz="1000" dirty="0">
                <a:latin typeface="Verdana" panose="020B0604030504040204" pitchFamily="34" charset="0"/>
                <a:ea typeface="Verdana" panose="020B0604030504040204" pitchFamily="34" charset="0"/>
                <a:cs typeface="Verdana" panose="020B0604030504040204" pitchFamily="34" charset="0"/>
              </a:rPr>
              <a:t>del </a:t>
            </a:r>
            <a:r>
              <a:rPr lang="es-CO" sz="1000" dirty="0" smtClean="0">
                <a:latin typeface="Verdana" panose="020B0604030504040204" pitchFamily="34" charset="0"/>
                <a:ea typeface="Verdana" panose="020B0604030504040204" pitchFamily="34" charset="0"/>
                <a:cs typeface="Verdana" panose="020B0604030504040204" pitchFamily="34" charset="0"/>
              </a:rPr>
              <a:t>100% para el año 2017.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767" y="1412776"/>
            <a:ext cx="7489629" cy="4689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88640"/>
            <a:ext cx="44926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991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31689" y="3190965"/>
            <a:ext cx="6796588" cy="53748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7 SUBDIRECCIÓN DE FINANZAS Y PRESUPUESTO</a:t>
            </a:r>
          </a:p>
        </p:txBody>
      </p:sp>
      <p:sp>
        <p:nvSpPr>
          <p:cNvPr id="2" name="1 Rectángulo"/>
          <p:cNvSpPr/>
          <p:nvPr/>
        </p:nvSpPr>
        <p:spPr>
          <a:xfrm>
            <a:off x="670716" y="595709"/>
            <a:ext cx="4045300" cy="5786199"/>
          </a:xfrm>
          <a:prstGeom prst="rect">
            <a:avLst/>
          </a:prstGeom>
        </p:spPr>
        <p:txBody>
          <a:bodyPr wrap="square">
            <a:spAutoFit/>
          </a:bodyPr>
          <a:lstStyle/>
          <a:p>
            <a:pPr algn="just"/>
            <a:r>
              <a:rPr lang="es-ES" sz="1000" b="1"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b="1" dirty="0">
                <a:latin typeface="Verdana" panose="020B0604030504040204" pitchFamily="34" charset="0"/>
                <a:ea typeface="Verdana" panose="020B0604030504040204" pitchFamily="34" charset="0"/>
                <a:cs typeface="Verdana" panose="020B0604030504040204" pitchFamily="34" charset="0"/>
              </a:rPr>
              <a:t>1. Optimizar la ejecución presupuestal de los </a:t>
            </a:r>
            <a:r>
              <a:rPr lang="es-ES" sz="1000" b="1" dirty="0" smtClean="0">
                <a:latin typeface="Verdana" panose="020B0604030504040204" pitchFamily="34" charset="0"/>
                <a:ea typeface="Verdana" panose="020B0604030504040204" pitchFamily="34" charset="0"/>
                <a:cs typeface="Verdana" panose="020B0604030504040204" pitchFamily="34" charset="0"/>
              </a:rPr>
              <a:t>recursos: </a:t>
            </a:r>
            <a:r>
              <a:rPr lang="es-ES" sz="1000" dirty="0" smtClean="0">
                <a:latin typeface="Verdana" panose="020B0604030504040204" pitchFamily="34" charset="0"/>
                <a:ea typeface="Verdana" panose="020B0604030504040204" pitchFamily="34" charset="0"/>
                <a:cs typeface="Verdana" panose="020B0604030504040204" pitchFamily="34" charset="0"/>
              </a:rPr>
              <a:t>Durante </a:t>
            </a:r>
            <a:r>
              <a:rPr lang="es-ES" sz="1000" dirty="0">
                <a:latin typeface="Verdana" panose="020B0604030504040204" pitchFamily="34" charset="0"/>
                <a:ea typeface="Verdana" panose="020B0604030504040204" pitchFamily="34" charset="0"/>
                <a:cs typeface="Verdana" panose="020B0604030504040204" pitchFamily="34" charset="0"/>
              </a:rPr>
              <a:t>el periodo comprendido entre el 1 de Enero al 31 de Diciembre de 2017, se registraron en los sistemas de información un total de 2254 CDP´S y 3228  RP´S, distribuidos de la siguiente manera: MVCT 1992  (88.4%)  y 262 FONVIVIENDA  (11.6%)  y 2995 RP MVCT (92,8 %)  y 233 FONVIVIENDA  (7,2%).</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Los CDP y RP expedidos por la Subdirección de Finanzas y Presupuesto, se pueden evidenciar en el aplicativo SIIF NACION II, del Ministerio de Hacienda y Crédito Público, en donde reposa el detalle de cada uno de los registros realizados durante este período, los cuales se pueden solicitar a esta Subdirección en caso necesario.</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La Subdirección de Finanzas y Presupuesto realizó durante el año 2017, el control de los recursos ejecutados usando como herramienta una matriz denominada: “ejecución presupuestal” </a:t>
            </a:r>
            <a:r>
              <a:rPr lang="es-ES" sz="1000" dirty="0" smtClean="0">
                <a:latin typeface="Verdana" panose="020B0604030504040204" pitchFamily="34" charset="0"/>
                <a:ea typeface="Verdana" panose="020B0604030504040204" pitchFamily="34" charset="0"/>
                <a:cs typeface="Verdana" panose="020B0604030504040204" pitchFamily="34" charset="0"/>
              </a:rPr>
              <a:t>. Teniendo en cuenta lo anterior, esta iniciativa reporta una avance del 100%.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2. Fortalecer los procesos de entrega oportuna y confiable de la información </a:t>
            </a:r>
            <a:r>
              <a:rPr lang="es-CO" sz="1000" b="1" dirty="0" smtClean="0">
                <a:latin typeface="Verdana" panose="020B0604030504040204" pitchFamily="34" charset="0"/>
                <a:ea typeface="Verdana" panose="020B0604030504040204" pitchFamily="34" charset="0"/>
                <a:cs typeface="Verdana" panose="020B0604030504040204" pitchFamily="34" charset="0"/>
              </a:rPr>
              <a:t>contable. </a:t>
            </a:r>
            <a:r>
              <a:rPr lang="es-ES" sz="1000" dirty="0" smtClean="0">
                <a:latin typeface="Verdana" panose="020B0604030504040204" pitchFamily="34" charset="0"/>
                <a:ea typeface="Verdana" panose="020B0604030504040204" pitchFamily="34" charset="0"/>
                <a:cs typeface="Verdana" panose="020B0604030504040204" pitchFamily="34" charset="0"/>
              </a:rPr>
              <a:t>En </a:t>
            </a:r>
            <a:r>
              <a:rPr lang="es-ES" sz="1000" dirty="0">
                <a:latin typeface="Verdana" panose="020B0604030504040204" pitchFamily="34" charset="0"/>
                <a:ea typeface="Verdana" panose="020B0604030504040204" pitchFamily="34" charset="0"/>
                <a:cs typeface="Verdana" panose="020B0604030504040204" pitchFamily="34" charset="0"/>
              </a:rPr>
              <a:t>los meses de Marzo y Mayo, la Subdirección de Finanzas y presupuesto, realizó dos sensibilizaciones mediante el envío de dos comunicaciones dirigidas a todos los colaboradores del Ministerio, a través de la intranet mediante las cuales se impartieron instrucciones relacionadas con el proceso contable de la vigencia 2017 y reporte de conciliación de operaciones reciprocas. </a:t>
            </a:r>
            <a:endParaRPr lang="es-ES"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Durante el mes de Octubre de 2017, se realizó una campaña de sensibilización con el apoyo del grupo de comunicaciones, sobre la etapa de preparación para la implementación obligatoria del nuevo marco normativo de contabilidad bajo normas internacionales</a:t>
            </a:r>
            <a:r>
              <a:rPr lang="es-ES" sz="1000"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9" name="8 Rectángulo"/>
          <p:cNvSpPr/>
          <p:nvPr/>
        </p:nvSpPr>
        <p:spPr>
          <a:xfrm>
            <a:off x="4860032" y="731565"/>
            <a:ext cx="4104456" cy="6078587"/>
          </a:xfrm>
          <a:prstGeom prst="rect">
            <a:avLst/>
          </a:prstGeom>
        </p:spPr>
        <p:txBody>
          <a:bodyPr wrap="square">
            <a:spAutoFit/>
          </a:bodyPr>
          <a:lstStyle/>
          <a:p>
            <a:r>
              <a:rPr lang="es-CO" sz="900" dirty="0">
                <a:latin typeface="Verdana" panose="020B0604030504040204" pitchFamily="34" charset="0"/>
                <a:ea typeface="Verdana" panose="020B0604030504040204" pitchFamily="34" charset="0"/>
                <a:cs typeface="Verdana" panose="020B0604030504040204" pitchFamily="34" charset="0"/>
              </a:rPr>
              <a:t>El día 29 de Noviembre 2017, se publicó por el correo institucional, memorando circular dirigida a todo el personal sobre los Aspectos a tener en cuenta por las áreas del Ministerio para la preparación y publicación mensual de Estados Financieros.</a:t>
            </a:r>
          </a:p>
          <a:p>
            <a:endParaRPr lang="es-CO" sz="900" dirty="0" smtClean="0">
              <a:latin typeface="Verdana" panose="020B0604030504040204" pitchFamily="34" charset="0"/>
              <a:ea typeface="Verdana" panose="020B0604030504040204" pitchFamily="34" charset="0"/>
              <a:cs typeface="Verdana" panose="020B0604030504040204" pitchFamily="34" charset="0"/>
            </a:endParaRPr>
          </a:p>
          <a:p>
            <a:r>
              <a:rPr lang="es-CO" sz="900" dirty="0" smtClean="0">
                <a:latin typeface="Verdana" panose="020B0604030504040204" pitchFamily="34" charset="0"/>
                <a:ea typeface="Verdana" panose="020B0604030504040204" pitchFamily="34" charset="0"/>
                <a:cs typeface="Verdana" panose="020B0604030504040204" pitchFamily="34" charset="0"/>
              </a:rPr>
              <a:t>Por </a:t>
            </a:r>
            <a:r>
              <a:rPr lang="es-CO" sz="900" dirty="0">
                <a:latin typeface="Verdana" panose="020B0604030504040204" pitchFamily="34" charset="0"/>
                <a:ea typeface="Verdana" panose="020B0604030504040204" pitchFamily="34" charset="0"/>
                <a:cs typeface="Verdana" panose="020B0604030504040204" pitchFamily="34" charset="0"/>
              </a:rPr>
              <a:t>otra parte, la Subdirección de Finanzas y presupuesto, realizó el primer comité técnico de sostenibilidad contable, el día 13 de Junio de 2017 y el segundo comité se desarrolló el día 27 de Noviembre de 2017.</a:t>
            </a:r>
          </a:p>
          <a:p>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En cuanto a las trasmisiones de los Estados Financieros a la Contaduría General de la Nación, Durante el periodo comprendido entre el 01 de Enero al 31 de Diciembre del 2017, se realizaron </a:t>
            </a:r>
            <a:r>
              <a:rPr lang="es-ES" sz="900" dirty="0">
                <a:latin typeface="Verdana" panose="020B0604030504040204" pitchFamily="34" charset="0"/>
                <a:ea typeface="Verdana" panose="020B0604030504040204" pitchFamily="34" charset="0"/>
                <a:cs typeface="Verdana" panose="020B0604030504040204" pitchFamily="34" charset="0"/>
              </a:rPr>
              <a:t>las cuatro (4) transmisiones</a:t>
            </a:r>
            <a:r>
              <a:rPr lang="es-CO" sz="900" dirty="0" smtClean="0">
                <a:latin typeface="Verdana" panose="020B0604030504040204" pitchFamily="34" charset="0"/>
                <a:ea typeface="Verdana" panose="020B0604030504040204" pitchFamily="34" charset="0"/>
                <a:cs typeface="Verdana" panose="020B0604030504040204" pitchFamily="34" charset="0"/>
              </a:rPr>
              <a:t> </a:t>
            </a:r>
            <a:r>
              <a:rPr lang="es-CO" sz="900" dirty="0">
                <a:latin typeface="Verdana" panose="020B0604030504040204" pitchFamily="34" charset="0"/>
                <a:ea typeface="Verdana" panose="020B0604030504040204" pitchFamily="34" charset="0"/>
                <a:cs typeface="Verdana" panose="020B0604030504040204" pitchFamily="34" charset="0"/>
              </a:rPr>
              <a:t>programadas de manera oportuna </a:t>
            </a:r>
            <a:r>
              <a:rPr lang="es-CO" sz="900" dirty="0" smtClean="0">
                <a:latin typeface="Verdana" panose="020B0604030504040204" pitchFamily="34" charset="0"/>
                <a:ea typeface="Verdana" panose="020B0604030504040204" pitchFamily="34" charset="0"/>
                <a:cs typeface="Verdana" panose="020B0604030504040204" pitchFamily="34" charset="0"/>
              </a:rPr>
              <a:t>.</a:t>
            </a:r>
          </a:p>
          <a:p>
            <a:pPr algn="just"/>
            <a:r>
              <a:rPr lang="es-ES" sz="900" dirty="0">
                <a:latin typeface="Verdana" panose="020B0604030504040204" pitchFamily="34" charset="0"/>
                <a:ea typeface="Verdana" panose="020B0604030504040204" pitchFamily="34" charset="0"/>
                <a:cs typeface="Verdana" panose="020B0604030504040204" pitchFamily="34" charset="0"/>
              </a:rPr>
              <a:t> </a:t>
            </a:r>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ES" sz="900" dirty="0">
                <a:latin typeface="Verdana" panose="020B0604030504040204" pitchFamily="34" charset="0"/>
                <a:ea typeface="Verdana" panose="020B0604030504040204" pitchFamily="34" charset="0"/>
                <a:cs typeface="Verdana" panose="020B0604030504040204" pitchFamily="34" charset="0"/>
              </a:rPr>
              <a:t>Igualmente Durante el periodo entre 01 de Enero a 31 Diciembre 2017, se realizó la depuración, análisis y conciliación de información bancaria, procesos jurídicos y operaciones reciprocas con la DTN, correspondiente a cada  mes del año 2017.</a:t>
            </a:r>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endParaRPr lang="es-ES" sz="900" dirty="0" smtClean="0">
              <a:latin typeface="Verdana" panose="020B0604030504040204" pitchFamily="34" charset="0"/>
              <a:ea typeface="Verdana" panose="020B0604030504040204" pitchFamily="34" charset="0"/>
              <a:cs typeface="Verdana" panose="020B0604030504040204" pitchFamily="34" charset="0"/>
            </a:endParaRPr>
          </a:p>
          <a:p>
            <a:pPr algn="just"/>
            <a:r>
              <a:rPr lang="es-ES" sz="900" dirty="0" smtClean="0">
                <a:latin typeface="Verdana" panose="020B0604030504040204" pitchFamily="34" charset="0"/>
                <a:ea typeface="Verdana" panose="020B0604030504040204" pitchFamily="34" charset="0"/>
                <a:cs typeface="Verdana" panose="020B0604030504040204" pitchFamily="34" charset="0"/>
              </a:rPr>
              <a:t>Por lo anterior, </a:t>
            </a:r>
            <a:r>
              <a:rPr lang="es-ES" sz="900" dirty="0">
                <a:latin typeface="Verdana" panose="020B0604030504040204" pitchFamily="34" charset="0"/>
                <a:ea typeface="Verdana" panose="020B0604030504040204" pitchFamily="34" charset="0"/>
                <a:cs typeface="Verdana" panose="020B0604030504040204" pitchFamily="34" charset="0"/>
              </a:rPr>
              <a:t> esta iniciativa reporta una avance del 100%. </a:t>
            </a:r>
            <a:endParaRPr lang="es-ES"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ES" sz="1000" b="1" dirty="0">
                <a:latin typeface="Verdana" panose="020B0604030504040204" pitchFamily="34" charset="0"/>
                <a:ea typeface="Verdana" panose="020B0604030504040204" pitchFamily="34" charset="0"/>
                <a:cs typeface="Verdana" panose="020B0604030504040204" pitchFamily="34" charset="0"/>
              </a:rPr>
              <a:t>3. Cumplir oportunamente con la programación de las solicitudes de recursos al MHCP</a:t>
            </a:r>
            <a:r>
              <a:rPr lang="es-ES" sz="1000" dirty="0">
                <a:latin typeface="Verdana" panose="020B0604030504040204" pitchFamily="34" charset="0"/>
                <a:ea typeface="Verdana" panose="020B0604030504040204" pitchFamily="34" charset="0"/>
                <a:cs typeface="Verdana" panose="020B0604030504040204" pitchFamily="34" charset="0"/>
              </a:rPr>
              <a:t>. </a:t>
            </a:r>
            <a:r>
              <a:rPr lang="es-ES" sz="1000" dirty="0" smtClean="0">
                <a:latin typeface="Verdana" panose="020B0604030504040204" pitchFamily="34" charset="0"/>
                <a:ea typeface="Verdana" panose="020B0604030504040204" pitchFamily="34" charset="0"/>
                <a:cs typeface="Verdana" panose="020B0604030504040204" pitchFamily="34" charset="0"/>
              </a:rPr>
              <a:t> </a:t>
            </a:r>
            <a:r>
              <a:rPr lang="es-CO" sz="900" dirty="0" smtClean="0">
                <a:latin typeface="Verdana" panose="020B0604030504040204" pitchFamily="34" charset="0"/>
                <a:ea typeface="Verdana" panose="020B0604030504040204" pitchFamily="34" charset="0"/>
                <a:cs typeface="Verdana" panose="020B0604030504040204" pitchFamily="34" charset="0"/>
              </a:rPr>
              <a:t>Esta </a:t>
            </a:r>
            <a:r>
              <a:rPr lang="es-CO" sz="900" dirty="0">
                <a:latin typeface="Verdana" panose="020B0604030504040204" pitchFamily="34" charset="0"/>
                <a:ea typeface="Verdana" panose="020B0604030504040204" pitchFamily="34" charset="0"/>
                <a:cs typeface="Verdana" panose="020B0604030504040204" pitchFamily="34" charset="0"/>
              </a:rPr>
              <a:t>iniciativa cuenta con una ejecución del </a:t>
            </a:r>
            <a:r>
              <a:rPr lang="es-CO" sz="900" dirty="0" smtClean="0">
                <a:latin typeface="Verdana" panose="020B0604030504040204" pitchFamily="34" charset="0"/>
                <a:ea typeface="Verdana" panose="020B0604030504040204" pitchFamily="34" charset="0"/>
                <a:cs typeface="Verdana" panose="020B0604030504040204" pitchFamily="34" charset="0"/>
              </a:rPr>
              <a:t>100% </a:t>
            </a:r>
            <a:r>
              <a:rPr lang="es-CO" sz="900" dirty="0">
                <a:latin typeface="Verdana" panose="020B0604030504040204" pitchFamily="34" charset="0"/>
                <a:ea typeface="Verdana" panose="020B0604030504040204" pitchFamily="34" charset="0"/>
                <a:cs typeface="Verdana" panose="020B0604030504040204" pitchFamily="34" charset="0"/>
              </a:rPr>
              <a:t>frente a la meta establecida para el año 2017. La Subdirección de Finanzas y Presupuesto, emitió los memorandos 2017IE0000027 de fecha 4 de Enero de 2017 y 2017IE0006063 de fecha 8 de Junio de 2017, mediante los cuales se estableció el cronograma de programación del PAC para el primer y segundo semestre del año respectivamente, es de anotar que dicha comunicación fue divulgada por el correo institucional con destino a todo el personal del Ministerio en la fecha señalada. Adicionalmente, Se solicitaron al Ministerio de Hacienda y Crédito público las modificaciones al PAC requeridas para el periodo de enero a Diciembre de 2017, de acuerdo a las solicitudes presentadas por cada una de las áreas de la entidad. Y seguidamente, Se realizó el seguimiento correspondiente al PAC del periodo 01 de </a:t>
            </a:r>
            <a:r>
              <a:rPr lang="es-CO" sz="900" dirty="0" smtClean="0">
                <a:latin typeface="Verdana" panose="020B0604030504040204" pitchFamily="34" charset="0"/>
                <a:ea typeface="Verdana" panose="020B0604030504040204" pitchFamily="34" charset="0"/>
                <a:cs typeface="Verdana" panose="020B0604030504040204" pitchFamily="34" charset="0"/>
              </a:rPr>
              <a:t> Enero </a:t>
            </a:r>
            <a:r>
              <a:rPr lang="es-CO" sz="900" dirty="0">
                <a:latin typeface="Verdana" panose="020B0604030504040204" pitchFamily="34" charset="0"/>
                <a:ea typeface="Verdana" panose="020B0604030504040204" pitchFamily="34" charset="0"/>
                <a:cs typeface="Verdana" panose="020B0604030504040204" pitchFamily="34" charset="0"/>
              </a:rPr>
              <a:t>a 31 de Diciembre de 2017 mediante el Indicador de PAC No Utilizado INANUT. </a:t>
            </a:r>
          </a:p>
          <a:p>
            <a:pPr algn="just"/>
            <a:r>
              <a:rPr lang="es-CO" sz="900" dirty="0">
                <a:latin typeface="Verdana" panose="020B0604030504040204" pitchFamily="34" charset="0"/>
                <a:ea typeface="Verdana" panose="020B0604030504040204" pitchFamily="34" charset="0"/>
                <a:cs typeface="Verdana" panose="020B0604030504040204" pitchFamily="34" charset="0"/>
              </a:rPr>
              <a:t> </a:t>
            </a:r>
          </a:p>
          <a:p>
            <a:pPr algn="just"/>
            <a:r>
              <a:rPr lang="es-CO" sz="900" dirty="0">
                <a:latin typeface="Verdana" panose="020B0604030504040204" pitchFamily="34" charset="0"/>
                <a:ea typeface="Verdana" panose="020B0604030504040204" pitchFamily="34" charset="0"/>
                <a:cs typeface="Verdana" panose="020B0604030504040204" pitchFamily="34" charset="0"/>
              </a:rPr>
              <a:t>Por otra parte, el PAC ejecutando desde enero a Diciembre es de $1.954.254.913.042,72  y el solicitado de $ 2.028.135.195.012,72, presentando un promedio acumulado de ejecución del 96.36</a:t>
            </a:r>
            <a:r>
              <a:rPr lang="es-CO" sz="900" dirty="0" smtClean="0">
                <a:latin typeface="Verdana" panose="020B0604030504040204" pitchFamily="34" charset="0"/>
                <a:ea typeface="Verdana" panose="020B0604030504040204" pitchFamily="34" charset="0"/>
                <a:cs typeface="Verdana" panose="020B0604030504040204" pitchFamily="34" charset="0"/>
              </a:rPr>
              <a:t>%. </a:t>
            </a:r>
            <a:endParaRPr lang="es-CO" sz="9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78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485253" y="1487320"/>
            <a:ext cx="3429000" cy="45436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INSTITUCIONALIDAD</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Marcador de contenido"/>
          <p:cNvSpPr>
            <a:spLocks noGrp="1"/>
          </p:cNvSpPr>
          <p:nvPr>
            <p:ph idx="1"/>
          </p:nvPr>
        </p:nvSpPr>
        <p:spPr>
          <a:xfrm>
            <a:off x="539552" y="716697"/>
            <a:ext cx="4093890" cy="3079124"/>
          </a:xfrm>
        </p:spPr>
        <p:txBody>
          <a:bodyPr>
            <a:noAutofit/>
          </a:bodyPr>
          <a:lstStyle/>
          <a:p>
            <a:pPr marL="228600" indent="-228600" algn="just">
              <a:buAutoNum type="arabicPeriod" startAt="3"/>
            </a:pPr>
            <a:r>
              <a:rPr lang="es-CO" sz="1000" dirty="0" smtClean="0">
                <a:latin typeface="Verdana" panose="020B0604030504040204" pitchFamily="34" charset="0"/>
                <a:ea typeface="Verdana" panose="020B0604030504040204" pitchFamily="34" charset="0"/>
                <a:cs typeface="Verdana" panose="020B0604030504040204" pitchFamily="34" charset="0"/>
              </a:rPr>
              <a:t>Formular </a:t>
            </a:r>
            <a:r>
              <a:rPr lang="es-CO" sz="1000" dirty="0">
                <a:latin typeface="Verdana" panose="020B0604030504040204" pitchFamily="34" charset="0"/>
                <a:ea typeface="Verdana" panose="020B0604030504040204" pitchFamily="34" charset="0"/>
                <a:cs typeface="Verdana" panose="020B0604030504040204" pitchFamily="34" charset="0"/>
              </a:rPr>
              <a:t>la política pública de vivienda, agua potable, saneamiento básico y desarrollo urbano y territorial, así como los instrumentos normativos que la desarrollen, de acuerdo con las necesidades contempladas en el PND, los compromisos internacionales suscritos y la normatividad vigente, con el propósito de consolidar el sistema de ciudades, con patrones de uso eficiente y sostenible del suelo, para contribuir al mejoramiento de la calidad de vida de la población </a:t>
            </a:r>
            <a:r>
              <a:rPr lang="es-CO" sz="1000" dirty="0" smtClean="0">
                <a:latin typeface="Verdana" panose="020B0604030504040204" pitchFamily="34" charset="0"/>
                <a:ea typeface="Verdana" panose="020B0604030504040204" pitchFamily="34" charset="0"/>
                <a:cs typeface="Verdana" panose="020B0604030504040204" pitchFamily="34" charset="0"/>
              </a:rPr>
              <a:t>colombiana.</a:t>
            </a:r>
          </a:p>
          <a:p>
            <a:pPr marL="228600" indent="-228600" algn="just">
              <a:buAutoNum type="arabicPeriod" startAt="3"/>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rabicPeriod" startAt="3"/>
            </a:pPr>
            <a:r>
              <a:rPr lang="es-CO" sz="1000" dirty="0" smtClean="0">
                <a:latin typeface="Verdana" panose="020B0604030504040204" pitchFamily="34" charset="0"/>
                <a:ea typeface="Verdana" panose="020B0604030504040204" pitchFamily="34" charset="0"/>
                <a:cs typeface="Verdana" panose="020B0604030504040204" pitchFamily="34" charset="0"/>
              </a:rPr>
              <a:t>Brindar </a:t>
            </a:r>
            <a:r>
              <a:rPr lang="es-CO" sz="1000" dirty="0">
                <a:latin typeface="Verdana" panose="020B0604030504040204" pitchFamily="34" charset="0"/>
                <a:ea typeface="Verdana" panose="020B0604030504040204" pitchFamily="34" charset="0"/>
                <a:cs typeface="Verdana" panose="020B0604030504040204" pitchFamily="34" charset="0"/>
              </a:rPr>
              <a:t>información, orientación y asistencia, por medio de actividades de promoción y acompañamiento, para la implementación de políticas, normativa, planes, programas y proyectos, en materia de vivienda, APSB, desarrollo urbano y territorial a los públicos de interés, de manera oportuna y </a:t>
            </a:r>
            <a:r>
              <a:rPr lang="es-CO" sz="1000" dirty="0" smtClean="0">
                <a:latin typeface="Verdana" panose="020B0604030504040204" pitchFamily="34" charset="0"/>
                <a:ea typeface="Verdana" panose="020B0604030504040204" pitchFamily="34" charset="0"/>
                <a:cs typeface="Verdana" panose="020B0604030504040204" pitchFamily="34" charset="0"/>
              </a:rPr>
              <a:t>pertinente.</a:t>
            </a:r>
          </a:p>
          <a:p>
            <a:pPr marL="228600" indent="-228600" algn="just">
              <a:buAutoNum type="arabicPeriod" startAt="3"/>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rabicPeriod" startAt="3"/>
            </a:pPr>
            <a:r>
              <a:rPr lang="es-CO" sz="1000" dirty="0" smtClean="0">
                <a:latin typeface="Verdana" panose="020B0604030504040204" pitchFamily="34" charset="0"/>
                <a:ea typeface="Verdana" panose="020B0604030504040204" pitchFamily="34" charset="0"/>
                <a:cs typeface="Verdana" panose="020B0604030504040204" pitchFamily="34" charset="0"/>
              </a:rPr>
              <a:t>Fortalecer </a:t>
            </a:r>
            <a:r>
              <a:rPr lang="es-CO" sz="1000" dirty="0">
                <a:latin typeface="Verdana" panose="020B0604030504040204" pitchFamily="34" charset="0"/>
                <a:ea typeface="Verdana" panose="020B0604030504040204" pitchFamily="34" charset="0"/>
                <a:cs typeface="Verdana" panose="020B0604030504040204" pitchFamily="34" charset="0"/>
              </a:rPr>
              <a:t>los estándares de transparencia de la entidad mediante la implementación del Plan Anticorrupción y de Atención al Ciudadano (PAAC), así como procesos contractuales transparentes, que permitan mejorar la participación y percepción de la </a:t>
            </a:r>
            <a:r>
              <a:rPr lang="es-CO" sz="1000" dirty="0" smtClean="0">
                <a:latin typeface="Verdana" panose="020B0604030504040204" pitchFamily="34" charset="0"/>
                <a:ea typeface="Verdana" panose="020B0604030504040204" pitchFamily="34" charset="0"/>
                <a:cs typeface="Verdana" panose="020B0604030504040204" pitchFamily="34" charset="0"/>
              </a:rPr>
              <a:t>ciudadanía.</a:t>
            </a:r>
          </a:p>
          <a:p>
            <a:pPr marL="228600" indent="-228600" algn="just">
              <a:buAutoNum type="arabicPeriod" startAt="3"/>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rabicPeriod" startAt="3"/>
            </a:pPr>
            <a:r>
              <a:rPr lang="es-CO" sz="1000" dirty="0" smtClean="0">
                <a:latin typeface="Verdana" panose="020B0604030504040204" pitchFamily="34" charset="0"/>
                <a:ea typeface="Verdana" panose="020B0604030504040204" pitchFamily="34" charset="0"/>
                <a:cs typeface="Verdana" panose="020B0604030504040204" pitchFamily="34" charset="0"/>
              </a:rPr>
              <a:t>Fortalecer </a:t>
            </a:r>
            <a:r>
              <a:rPr lang="es-CO" sz="1000" dirty="0">
                <a:latin typeface="Verdana" panose="020B0604030504040204" pitchFamily="34" charset="0"/>
                <a:ea typeface="Verdana" panose="020B0604030504040204" pitchFamily="34" charset="0"/>
                <a:cs typeface="Verdana" panose="020B0604030504040204" pitchFamily="34" charset="0"/>
              </a:rPr>
              <a:t>la planeación presupuestal de la Entidad, bajo la metodología de presupuesto orientado a resultados, mediante la implementación de herramientas de programación, formulación y seguimiento de los proyectos de inversión, de tal forma que se pueda contar con los recursos necesarios, mejorar la eficiencia en su manejo y facilitar la toma de </a:t>
            </a:r>
            <a:r>
              <a:rPr lang="es-CO" sz="1000" dirty="0" smtClean="0">
                <a:latin typeface="Verdana" panose="020B0604030504040204" pitchFamily="34" charset="0"/>
                <a:ea typeface="Verdana" panose="020B0604030504040204" pitchFamily="34" charset="0"/>
                <a:cs typeface="Verdana" panose="020B0604030504040204" pitchFamily="34" charset="0"/>
              </a:rPr>
              <a:t>decisiones.</a:t>
            </a:r>
          </a:p>
          <a:p>
            <a:pPr marL="228600" indent="-228600" algn="just">
              <a:buAutoNum type="arabicPeriod" startAt="3"/>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rabicPeriod" startAt="3"/>
            </a:pPr>
            <a:r>
              <a:rPr lang="es-CO" sz="1000" dirty="0" smtClean="0">
                <a:latin typeface="Verdana" panose="020B0604030504040204" pitchFamily="34" charset="0"/>
                <a:ea typeface="Verdana" panose="020B0604030504040204" pitchFamily="34" charset="0"/>
                <a:cs typeface="Verdana" panose="020B0604030504040204" pitchFamily="34" charset="0"/>
              </a:rPr>
              <a:t>Dar </a:t>
            </a:r>
            <a:r>
              <a:rPr lang="es-CO" sz="1000" dirty="0">
                <a:latin typeface="Verdana" panose="020B0604030504040204" pitchFamily="34" charset="0"/>
                <a:ea typeface="Verdana" panose="020B0604030504040204" pitchFamily="34" charset="0"/>
                <a:cs typeface="Verdana" panose="020B0604030504040204" pitchFamily="34" charset="0"/>
              </a:rPr>
              <a:t>a conocer a la ciudadanía, a las partes interesadas y a los servidores públicos, mediante canales y procedimientos efectivos, las políticas, programas, </a:t>
            </a:r>
          </a:p>
        </p:txBody>
      </p:sp>
      <p:sp>
        <p:nvSpPr>
          <p:cNvPr id="6" name="2 Marcador de contenido"/>
          <p:cNvSpPr txBox="1">
            <a:spLocks/>
          </p:cNvSpPr>
          <p:nvPr/>
        </p:nvSpPr>
        <p:spPr>
          <a:xfrm>
            <a:off x="4822744" y="1889438"/>
            <a:ext cx="4135760" cy="30791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CO" sz="1000" dirty="0">
                <a:latin typeface="Verdana" panose="020B0604030504040204" pitchFamily="34" charset="0"/>
                <a:ea typeface="Verdana" panose="020B0604030504040204" pitchFamily="34" charset="0"/>
                <a:cs typeface="Verdana" panose="020B0604030504040204" pitchFamily="34" charset="0"/>
              </a:rPr>
              <a:t>proyectos, planes y actuaciones del Ministerio, para </a:t>
            </a:r>
            <a:r>
              <a:rPr lang="es-CO" sz="1000" dirty="0" smtClean="0">
                <a:latin typeface="Verdana" panose="020B0604030504040204" pitchFamily="34" charset="0"/>
                <a:ea typeface="Verdana" panose="020B0604030504040204" pitchFamily="34" charset="0"/>
                <a:cs typeface="Verdana" panose="020B0604030504040204" pitchFamily="34" charset="0"/>
              </a:rPr>
              <a:t>lograr una </a:t>
            </a:r>
            <a:r>
              <a:rPr lang="es-CO" sz="1000" dirty="0">
                <a:latin typeface="Verdana" panose="020B0604030504040204" pitchFamily="34" charset="0"/>
                <a:ea typeface="Verdana" panose="020B0604030504040204" pitchFamily="34" charset="0"/>
                <a:cs typeface="Verdana" panose="020B0604030504040204" pitchFamily="34" charset="0"/>
              </a:rPr>
              <a:t>divulgación de información suficiente y atención oportuna y pertinente.</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354013" indent="-354013"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8.  Articular </a:t>
            </a:r>
            <a:r>
              <a:rPr lang="es-CO" sz="1000" dirty="0">
                <a:latin typeface="Verdana" panose="020B0604030504040204" pitchFamily="34" charset="0"/>
                <a:ea typeface="Verdana" panose="020B0604030504040204" pitchFamily="34" charset="0"/>
                <a:cs typeface="Verdana" panose="020B0604030504040204" pitchFamily="34" charset="0"/>
              </a:rPr>
              <a:t>los modelos de gestión dentro del sistema Integrado </a:t>
            </a:r>
            <a:r>
              <a:rPr lang="es-CO" sz="1000" dirty="0" smtClean="0">
                <a:latin typeface="Verdana" panose="020B0604030504040204" pitchFamily="34" charset="0"/>
                <a:ea typeface="Verdana" panose="020B0604030504040204" pitchFamily="34" charset="0"/>
                <a:cs typeface="Verdana" panose="020B0604030504040204" pitchFamily="34" charset="0"/>
              </a:rPr>
              <a:t>      de </a:t>
            </a:r>
            <a:r>
              <a:rPr lang="es-CO" sz="1000" dirty="0">
                <a:latin typeface="Verdana" panose="020B0604030504040204" pitchFamily="34" charset="0"/>
                <a:ea typeface="Verdana" panose="020B0604030504040204" pitchFamily="34" charset="0"/>
                <a:cs typeface="Verdana" panose="020B0604030504040204" pitchFamily="34" charset="0"/>
              </a:rPr>
              <a:t>la entidad mediante estandarización de los procesos para cumplir los requisitos establecidos en la normatividad </a:t>
            </a:r>
            <a:r>
              <a:rPr lang="es-CO" sz="1000" dirty="0" smtClean="0">
                <a:latin typeface="Verdana" panose="020B0604030504040204" pitchFamily="34" charset="0"/>
                <a:ea typeface="Verdana" panose="020B0604030504040204" pitchFamily="34" charset="0"/>
                <a:cs typeface="Verdana" panose="020B0604030504040204" pitchFamily="34" charset="0"/>
              </a:rPr>
              <a:t>vigente.</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354013" indent="-354013" algn="just">
              <a:buAutoNum type="arabicPeriod" startAt="9"/>
            </a:pPr>
            <a:r>
              <a:rPr lang="es-CO" sz="1000" dirty="0" smtClean="0">
                <a:latin typeface="Verdana" panose="020B0604030504040204" pitchFamily="34" charset="0"/>
                <a:ea typeface="Verdana" panose="020B0604030504040204" pitchFamily="34" charset="0"/>
                <a:cs typeface="Verdana" panose="020B0604030504040204" pitchFamily="34" charset="0"/>
              </a:rPr>
              <a:t>Mejorar </a:t>
            </a:r>
            <a:r>
              <a:rPr lang="es-CO" sz="1000" dirty="0">
                <a:latin typeface="Verdana" panose="020B0604030504040204" pitchFamily="34" charset="0"/>
                <a:ea typeface="Verdana" panose="020B0604030504040204" pitchFamily="34" charset="0"/>
                <a:cs typeface="Verdana" panose="020B0604030504040204" pitchFamily="34" charset="0"/>
              </a:rPr>
              <a:t>los procesos y la tecnología que usa la Entidad, mediante proyectos de modernización y mantenimiento tecnológico y administrativo, de tal forma que se reduzcan los trámites y el consumo de papel, y se atienda oportunamente a funcionarios y públicos de </a:t>
            </a:r>
            <a:r>
              <a:rPr lang="es-CO" sz="1000" dirty="0" smtClean="0">
                <a:latin typeface="Verdana" panose="020B0604030504040204" pitchFamily="34" charset="0"/>
                <a:ea typeface="Verdana" panose="020B0604030504040204" pitchFamily="34" charset="0"/>
                <a:cs typeface="Verdana" panose="020B0604030504040204" pitchFamily="34" charset="0"/>
              </a:rPr>
              <a:t>interés.</a:t>
            </a:r>
          </a:p>
          <a:p>
            <a:pPr marL="354013" indent="-354013" algn="just">
              <a:buAutoNum type="arabicPeriod" startAt="9"/>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354013" indent="-354013" algn="just">
              <a:buAutoNum type="arabicPeriod" startAt="9"/>
            </a:pPr>
            <a:r>
              <a:rPr lang="es-CO" sz="1000" dirty="0" smtClean="0">
                <a:latin typeface="Verdana" panose="020B0604030504040204" pitchFamily="34" charset="0"/>
                <a:ea typeface="Verdana" panose="020B0604030504040204" pitchFamily="34" charset="0"/>
                <a:cs typeface="Verdana" panose="020B0604030504040204" pitchFamily="34" charset="0"/>
              </a:rPr>
              <a:t>Asesorar</a:t>
            </a:r>
            <a:r>
              <a:rPr lang="es-CO" sz="1000" dirty="0">
                <a:latin typeface="Verdana" panose="020B0604030504040204" pitchFamily="34" charset="0"/>
                <a:ea typeface="Verdana" panose="020B0604030504040204" pitchFamily="34" charset="0"/>
                <a:cs typeface="Verdana" panose="020B0604030504040204" pitchFamily="34" charset="0"/>
              </a:rPr>
              <a:t>, acompañar, evaluar y verificar la conformidad del Sistema de Control Interno del Ministerio de Vivienda de Ciudad y Territorio y FONVIVIENDA, de forma Independiente, Objetiva y </a:t>
            </a:r>
            <a:r>
              <a:rPr lang="es-CO" sz="1000" dirty="0" smtClean="0">
                <a:latin typeface="Verdana" panose="020B0604030504040204" pitchFamily="34" charset="0"/>
                <a:ea typeface="Verdana" panose="020B0604030504040204" pitchFamily="34" charset="0"/>
                <a:cs typeface="Verdana" panose="020B0604030504040204" pitchFamily="34" charset="0"/>
              </a:rPr>
              <a:t>Oportuna.</a:t>
            </a:r>
          </a:p>
          <a:p>
            <a:pPr marL="354013" indent="-354013" algn="just">
              <a:buAutoNum type="arabicPeriod" startAt="9"/>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354013" indent="-354013" algn="just">
              <a:buAutoNum type="arabicPeriod" startAt="9"/>
            </a:pPr>
            <a:r>
              <a:rPr lang="es-CO" sz="1000" dirty="0" smtClean="0">
                <a:latin typeface="Verdana" panose="020B0604030504040204" pitchFamily="34" charset="0"/>
                <a:ea typeface="Verdana" panose="020B0604030504040204" pitchFamily="34" charset="0"/>
                <a:cs typeface="Verdana" panose="020B0604030504040204" pitchFamily="34" charset="0"/>
              </a:rPr>
              <a:t>Mejorar </a:t>
            </a:r>
            <a:r>
              <a:rPr lang="es-CO" sz="1000" dirty="0">
                <a:latin typeface="Verdana" panose="020B0604030504040204" pitchFamily="34" charset="0"/>
                <a:ea typeface="Verdana" panose="020B0604030504040204" pitchFamily="34" charset="0"/>
                <a:cs typeface="Verdana" panose="020B0604030504040204" pitchFamily="34" charset="0"/>
              </a:rPr>
              <a:t>el desempeño de los servidores públicos de la Entidad, mediante estrategias administrativas y operativas de selección, vinculación, capacitación, seguridad y salud en el trabajo, para garantizar la competencia y el bienestar del personal.</a:t>
            </a:r>
          </a:p>
          <a:p>
            <a:pPr marL="0" indent="0" algn="just">
              <a:buFont typeface="Arial" panose="020B0604020202020204" pitchFamily="34" charset="0"/>
              <a:buNone/>
            </a:pPr>
            <a:endParaRPr lang="es-CO" sz="1050" dirty="0">
              <a:latin typeface="Verdana" panose="020B0604030504040204" pitchFamily="34" charset="0"/>
              <a:ea typeface="Verdana" panose="020B0604030504040204" pitchFamily="34" charset="0"/>
              <a:cs typeface="Verdana" panose="020B0604030504040204" pitchFamily="34" charset="0"/>
            </a:endParaRPr>
          </a:p>
        </p:txBody>
      </p:sp>
      <p:sp>
        <p:nvSpPr>
          <p:cNvPr id="3" name="2 CuadroTexto"/>
          <p:cNvSpPr txBox="1"/>
          <p:nvPr/>
        </p:nvSpPr>
        <p:spPr>
          <a:xfrm>
            <a:off x="4440961" y="460102"/>
            <a:ext cx="2666764" cy="1569660"/>
          </a:xfrm>
          <a:prstGeom prst="rect">
            <a:avLst/>
          </a:prstGeom>
          <a:noFill/>
        </p:spPr>
        <p:txBody>
          <a:bodyPr wrap="square" rtlCol="0">
            <a:spAutoFit/>
          </a:bodyPr>
          <a:lstStyle/>
          <a:p>
            <a:pPr algn="ctr"/>
            <a:r>
              <a:rPr lang="es-CO" sz="9600"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11</a:t>
            </a:r>
            <a:endParaRPr lang="es-CO" sz="96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3 CuadroTexto"/>
          <p:cNvSpPr txBox="1"/>
          <p:nvPr/>
        </p:nvSpPr>
        <p:spPr>
          <a:xfrm>
            <a:off x="6557462" y="840487"/>
            <a:ext cx="2432076" cy="707886"/>
          </a:xfrm>
          <a:prstGeom prst="rect">
            <a:avLst/>
          </a:prstGeom>
          <a:noFill/>
        </p:spPr>
        <p:txBody>
          <a:bodyPr wrap="none" rtlCol="0">
            <a:spAutoFit/>
          </a:bodyPr>
          <a:lstStyle/>
          <a:p>
            <a:r>
              <a:rPr lang="es-CO" sz="2000"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Objetivos </a:t>
            </a:r>
          </a:p>
          <a:p>
            <a:r>
              <a:rPr lang="es-CO" sz="2000"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Institucionales </a:t>
            </a:r>
            <a:endParaRPr lang="es-CO" sz="20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9908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rot="16200000">
            <a:off x="-1445761" y="1445762"/>
            <a:ext cx="3645024" cy="753501"/>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8 SUBDIRECCIÓN DE SERVICIOS ADMINISTRATIVOS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158896"/>
            <a:ext cx="7128792" cy="53664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786880" y="732097"/>
            <a:ext cx="8064896" cy="400110"/>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oficina cuenta con 8 iniciativas estratégicas, de las </a:t>
            </a:r>
            <a:r>
              <a:rPr lang="es-CO" sz="1000" dirty="0" smtClean="0">
                <a:latin typeface="Verdana" panose="020B0604030504040204" pitchFamily="34" charset="0"/>
                <a:ea typeface="Verdana" panose="020B0604030504040204" pitchFamily="34" charset="0"/>
                <a:cs typeface="Verdana" panose="020B0604030504040204" pitchFamily="34" charset="0"/>
              </a:rPr>
              <a:t>cuales, dos  se encuentra con índice de cumplimiento parcial, lo </a:t>
            </a:r>
            <a:r>
              <a:rPr lang="es-CO" sz="1000" dirty="0">
                <a:latin typeface="Verdana" panose="020B0604030504040204" pitchFamily="34" charset="0"/>
                <a:ea typeface="Verdana" panose="020B0604030504040204" pitchFamily="34" charset="0"/>
                <a:cs typeface="Verdana" panose="020B0604030504040204" pitchFamily="34" charset="0"/>
              </a:rPr>
              <a:t>que los lleva a </a:t>
            </a:r>
            <a:r>
              <a:rPr lang="es-CO" sz="1000" dirty="0" smtClean="0">
                <a:latin typeface="Verdana" panose="020B0604030504040204" pitchFamily="34" charset="0"/>
                <a:ea typeface="Verdana" panose="020B0604030504040204" pitchFamily="34" charset="0"/>
                <a:cs typeface="Verdana" panose="020B0604030504040204" pitchFamily="34" charset="0"/>
              </a:rPr>
              <a:t>un cumplimiento del 97,77%.</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9063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122183" y="3124256"/>
            <a:ext cx="6858002" cy="609488"/>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8 SUBDIRECCIÓN DE SERVICIOS ADMINISTRATIVOS </a:t>
            </a:r>
          </a:p>
        </p:txBody>
      </p:sp>
      <p:sp>
        <p:nvSpPr>
          <p:cNvPr id="2" name="1 Rectángulo"/>
          <p:cNvSpPr/>
          <p:nvPr/>
        </p:nvSpPr>
        <p:spPr>
          <a:xfrm>
            <a:off x="971600" y="775654"/>
            <a:ext cx="7632848" cy="5793894"/>
          </a:xfrm>
          <a:prstGeom prst="rect">
            <a:avLst/>
          </a:prstGeom>
        </p:spPr>
        <p:txBody>
          <a:bodyPr wrap="square">
            <a:spAutoFit/>
          </a:bodyPr>
          <a:lstStyle/>
          <a:p>
            <a:pPr marL="228600" indent="-228600" algn="just">
              <a:buAutoNum type="arabicPeriod"/>
            </a:pPr>
            <a:r>
              <a:rPr lang="es-CO" sz="1000" b="1" dirty="0" smtClean="0">
                <a:latin typeface="Verdana" panose="020B0604030504040204" pitchFamily="34" charset="0"/>
                <a:ea typeface="Verdana" panose="020B0604030504040204" pitchFamily="34" charset="0"/>
                <a:cs typeface="Verdana" panose="020B0604030504040204" pitchFamily="34" charset="0"/>
              </a:rPr>
              <a:t>Implementar </a:t>
            </a:r>
            <a:r>
              <a:rPr lang="es-CO" sz="1000" b="1" dirty="0">
                <a:latin typeface="Verdana" panose="020B0604030504040204" pitchFamily="34" charset="0"/>
                <a:ea typeface="Verdana" panose="020B0604030504040204" pitchFamily="34" charset="0"/>
                <a:cs typeface="Verdana" panose="020B0604030504040204" pitchFamily="34" charset="0"/>
              </a:rPr>
              <a:t>aspectos que propendan por la transparencia en los procesos de contratación, sometidos a convocatoria pública: </a:t>
            </a:r>
            <a:r>
              <a:rPr lang="es-CO" sz="1000" dirty="0" smtClean="0">
                <a:latin typeface="Verdana" panose="020B0604030504040204" pitchFamily="34" charset="0"/>
                <a:ea typeface="Verdana" panose="020B0604030504040204" pitchFamily="34" charset="0"/>
                <a:cs typeface="Verdana" panose="020B0604030504040204" pitchFamily="34" charset="0"/>
              </a:rPr>
              <a:t>Esta iniciativa  se encuentra implementada al 92,73% y es medida por las siguientes tres (3) actividades: </a:t>
            </a:r>
          </a:p>
          <a:p>
            <a:pPr marL="228600" indent="-228600" algn="just">
              <a:buAutoNum type="arabicPeriod"/>
            </a:pPr>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marL="171450" lvl="0" indent="-171450" algn="just">
              <a:buFont typeface="Arial" panose="020B0604020202020204" pitchFamily="34" charset="0"/>
              <a:buChar char="•"/>
            </a:pPr>
            <a:r>
              <a:rPr lang="es-CO" sz="1000" b="1" dirty="0" smtClean="0">
                <a:latin typeface="Verdana" panose="020B0604030504040204" pitchFamily="34" charset="0"/>
                <a:ea typeface="Verdana" panose="020B0604030504040204" pitchFamily="34" charset="0"/>
                <a:cs typeface="Verdana" panose="020B0604030504040204" pitchFamily="34" charset="0"/>
              </a:rPr>
              <a:t>Crear </a:t>
            </a:r>
            <a:r>
              <a:rPr lang="es-CO" sz="1000" b="1" dirty="0">
                <a:latin typeface="Verdana" panose="020B0604030504040204" pitchFamily="34" charset="0"/>
                <a:ea typeface="Verdana" panose="020B0604030504040204" pitchFamily="34" charset="0"/>
                <a:cs typeface="Verdana" panose="020B0604030504040204" pitchFamily="34" charset="0"/>
              </a:rPr>
              <a:t>un link para que los usuarios </a:t>
            </a:r>
            <a:r>
              <a:rPr lang="es-CO" sz="1000" b="1" dirty="0" smtClean="0">
                <a:latin typeface="Verdana" panose="020B0604030504040204" pitchFamily="34" charset="0"/>
                <a:ea typeface="Verdana" panose="020B0604030504040204" pitchFamily="34" charset="0"/>
                <a:cs typeface="Verdana" panose="020B0604030504040204" pitchFamily="34" charset="0"/>
              </a:rPr>
              <a:t>manifiesten </a:t>
            </a:r>
            <a:r>
              <a:rPr lang="es-CO" sz="1000" b="1" dirty="0">
                <a:latin typeface="Verdana" panose="020B0604030504040204" pitchFamily="34" charset="0"/>
                <a:ea typeface="Verdana" panose="020B0604030504040204" pitchFamily="34" charset="0"/>
                <a:cs typeface="Verdana" panose="020B0604030504040204" pitchFamily="34" charset="0"/>
              </a:rPr>
              <a:t>interés en la participación de los procesos de selección abreviada de menor cuantía</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este link fue creado en </a:t>
            </a:r>
            <a:r>
              <a:rPr lang="es-CO" sz="1000" dirty="0">
                <a:latin typeface="Verdana" panose="020B0604030504040204" pitchFamily="34" charset="0"/>
                <a:ea typeface="Verdana" panose="020B0604030504040204" pitchFamily="34" charset="0"/>
                <a:cs typeface="Verdana" panose="020B0604030504040204" pitchFamily="34" charset="0"/>
              </a:rPr>
              <a:t>la página web del </a:t>
            </a:r>
            <a:r>
              <a:rPr lang="es-CO" sz="1000" dirty="0" smtClean="0">
                <a:latin typeface="Verdana" panose="020B0604030504040204" pitchFamily="34" charset="0"/>
                <a:ea typeface="Verdana" panose="020B0604030504040204" pitchFamily="34" charset="0"/>
                <a:cs typeface="Verdana" panose="020B0604030504040204" pitchFamily="34" charset="0"/>
              </a:rPr>
              <a:t>MVCT: </a:t>
            </a:r>
            <a:r>
              <a:rPr lang="es-CO" sz="1000" u="sng" dirty="0" smtClean="0">
                <a:latin typeface="Verdana" panose="020B0604030504040204" pitchFamily="34" charset="0"/>
                <a:ea typeface="Verdana" panose="020B0604030504040204" pitchFamily="34" charset="0"/>
                <a:cs typeface="Verdana" panose="020B0604030504040204" pitchFamily="34" charset="0"/>
                <a:hlinkClick r:id="rId2"/>
              </a:rPr>
              <a:t>www.sicofi.minvivienda.gov.co</a:t>
            </a:r>
            <a:r>
              <a:rPr lang="es-CO" sz="1000" dirty="0">
                <a:latin typeface="Verdana" panose="020B0604030504040204" pitchFamily="34" charset="0"/>
                <a:ea typeface="Verdana" panose="020B0604030504040204" pitchFamily="34" charset="0"/>
                <a:cs typeface="Verdana" panose="020B0604030504040204" pitchFamily="34" charset="0"/>
              </a:rPr>
              <a:t>. </a:t>
            </a:r>
          </a:p>
          <a:p>
            <a:pPr marL="171450" lvl="0" indent="-171450"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Publicación del manual de contratación actualizado</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Con la </a:t>
            </a:r>
            <a:r>
              <a:rPr lang="es-CO" sz="1000" dirty="0">
                <a:latin typeface="Verdana" panose="020B0604030504040204" pitchFamily="34" charset="0"/>
                <a:ea typeface="Verdana" panose="020B0604030504040204" pitchFamily="34" charset="0"/>
                <a:cs typeface="Verdana" panose="020B0604030504040204" pitchFamily="34" charset="0"/>
              </a:rPr>
              <a:t>publicación del manual de contratación actualizado el 27 de enero de 2017 se envió por correo electrónico masivo a todos los funcionarios y contratistas del Ministerio el cronograma para la asistencia de las áreas y representantes designados por cada grupo los cuales plantearon las observaciones, sugerencias y comentarios puntuales al Manual de Contratación, las cuales fueron socializadas.  </a:t>
            </a:r>
          </a:p>
          <a:p>
            <a:pPr marL="171450" lvl="0" indent="-171450"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Porcentaje de procesos de contratación desiertos: </a:t>
            </a:r>
            <a:r>
              <a:rPr lang="es-CO" sz="1000" dirty="0" smtClean="0">
                <a:latin typeface="Verdana" panose="020B0604030504040204" pitchFamily="34" charset="0"/>
                <a:ea typeface="Verdana" panose="020B0604030504040204" pitchFamily="34" charset="0"/>
                <a:cs typeface="Verdana" panose="020B0604030504040204" pitchFamily="34" charset="0"/>
              </a:rPr>
              <a:t>Durante el periodo de evaluación de esta actividad, se pudo constatar que el porcentaje  de procesos de contratación desiertos superaba el 4% ya que de 22 procesos en total, 2 se declararon desiertos. Frente a este aspecto, cabe señalar que si bien la entidad propende por la transparencia de sus procesos de selección, no depende exclusivamente de este factor, que el resultado de un proceso arroje un adjudicatario. Por lo anterior, se replanteará para el año 2018, la posibilidad de cambiar esta actividad en el Plan de Acción. </a:t>
            </a:r>
            <a:endParaRPr lang="es-CO" sz="10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2</a:t>
            </a:r>
            <a:r>
              <a:rPr lang="es-CO" sz="1000" b="1" dirty="0">
                <a:latin typeface="Verdana" panose="020B0604030504040204" pitchFamily="34" charset="0"/>
                <a:ea typeface="Verdana" panose="020B0604030504040204" pitchFamily="34" charset="0"/>
                <a:cs typeface="Verdana" panose="020B0604030504040204" pitchFamily="34" charset="0"/>
              </a:rPr>
              <a:t>. Sensibilizar el buen desarrollo de la actividad de la supervisión contractual:</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Esta iniciativa que se encuentra ejecutada al 100% se desarrolló a través tres </a:t>
            </a:r>
            <a:r>
              <a:rPr lang="es-CO" sz="1000" dirty="0">
                <a:latin typeface="Verdana" panose="020B0604030504040204" pitchFamily="34" charset="0"/>
                <a:ea typeface="Verdana" panose="020B0604030504040204" pitchFamily="34" charset="0"/>
                <a:cs typeface="Verdana" panose="020B0604030504040204" pitchFamily="34" charset="0"/>
              </a:rPr>
              <a:t>actividades </a:t>
            </a:r>
            <a:r>
              <a:rPr lang="es-CO" sz="1000" dirty="0" smtClean="0">
                <a:latin typeface="Verdana" panose="020B0604030504040204" pitchFamily="34" charset="0"/>
                <a:ea typeface="Verdana" panose="020B0604030504040204" pitchFamily="34" charset="0"/>
                <a:cs typeface="Verdana" panose="020B0604030504040204" pitchFamily="34" charset="0"/>
              </a:rPr>
              <a:t>la Preparación </a:t>
            </a:r>
            <a:r>
              <a:rPr lang="es-CO" sz="1000" dirty="0">
                <a:latin typeface="Verdana" panose="020B0604030504040204" pitchFamily="34" charset="0"/>
                <a:ea typeface="Verdana" panose="020B0604030504040204" pitchFamily="34" charset="0"/>
                <a:cs typeface="Verdana" panose="020B0604030504040204" pitchFamily="34" charset="0"/>
              </a:rPr>
              <a:t>de 6 talleres de sensibilización en temas de contratación, </a:t>
            </a:r>
            <a:r>
              <a:rPr lang="es-CO" sz="1000" dirty="0" smtClean="0">
                <a:latin typeface="Verdana" panose="020B0604030504040204" pitchFamily="34" charset="0"/>
                <a:ea typeface="Verdana" panose="020B0604030504040204" pitchFamily="34" charset="0"/>
                <a:cs typeface="Verdana" panose="020B0604030504040204" pitchFamily="34" charset="0"/>
              </a:rPr>
              <a:t>la realización de </a:t>
            </a:r>
            <a:r>
              <a:rPr lang="es-CO" sz="1000" dirty="0">
                <a:latin typeface="Verdana" panose="020B0604030504040204" pitchFamily="34" charset="0"/>
                <a:ea typeface="Verdana" panose="020B0604030504040204" pitchFamily="34" charset="0"/>
                <a:cs typeface="Verdana" panose="020B0604030504040204" pitchFamily="34" charset="0"/>
              </a:rPr>
              <a:t>las convocatorias para la asistencia de funcionarios y contratistas  y su respectiva ejecución.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r>
              <a:rPr lang="es-CO" sz="1000" b="1" dirty="0">
                <a:latin typeface="Verdana" panose="020B0604030504040204" pitchFamily="34" charset="0"/>
                <a:ea typeface="Verdana" panose="020B0604030504040204" pitchFamily="34" charset="0"/>
                <a:cs typeface="Verdana" panose="020B0604030504040204" pitchFamily="34" charset="0"/>
              </a:rPr>
              <a:t>3. Programación presupuestal de gastos generales: </a:t>
            </a:r>
            <a:r>
              <a:rPr lang="es-CO" sz="1000" dirty="0" smtClean="0">
                <a:latin typeface="Verdana" panose="020B0604030504040204" pitchFamily="34" charset="0"/>
                <a:ea typeface="Verdana" panose="020B0604030504040204" pitchFamily="34" charset="0"/>
                <a:cs typeface="Verdana" panose="020B0604030504040204" pitchFamily="34" charset="0"/>
              </a:rPr>
              <a:t>esta iniciativa se encuentra ejecutada al 100%, ya </a:t>
            </a:r>
            <a:r>
              <a:rPr lang="es-CO" sz="1000" dirty="0">
                <a:latin typeface="Verdana" panose="020B0604030504040204" pitchFamily="34" charset="0"/>
                <a:ea typeface="Verdana" panose="020B0604030504040204" pitchFamily="34" charset="0"/>
                <a:cs typeface="Verdana" panose="020B0604030504040204" pitchFamily="34" charset="0"/>
              </a:rPr>
              <a:t>que en el mes de enero la subdirección administrativa realizó la programación presupuestal de gastos generales</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r>
              <a:rPr lang="es-CO" sz="1000" i="1" dirty="0">
                <a:latin typeface="Verdana" panose="020B0604030504040204" pitchFamily="34" charset="0"/>
                <a:ea typeface="Verdana" panose="020B0604030504040204" pitchFamily="34" charset="0"/>
                <a:cs typeface="Verdana" panose="020B0604030504040204" pitchFamily="34" charset="0"/>
              </a:rPr>
              <a:t> </a:t>
            </a:r>
            <a:endParaRPr lang="es-CO" sz="1000" i="1"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50" b="1" dirty="0">
                <a:latin typeface="Verdana" panose="020B0604030504040204" pitchFamily="34" charset="0"/>
                <a:ea typeface="Verdana" panose="020B0604030504040204" pitchFamily="34" charset="0"/>
                <a:cs typeface="Verdana" panose="020B0604030504040204" pitchFamily="34" charset="0"/>
              </a:rPr>
              <a:t>4. Plan de adquisiciones de gastos generales del MVCT: </a:t>
            </a:r>
            <a:r>
              <a:rPr lang="es-ES" sz="1000" dirty="0">
                <a:latin typeface="Verdana" panose="020B0604030504040204" pitchFamily="34" charset="0"/>
                <a:ea typeface="Verdana" panose="020B0604030504040204" pitchFamily="34" charset="0"/>
                <a:cs typeface="Verdana" panose="020B0604030504040204" pitchFamily="34" charset="0"/>
              </a:rPr>
              <a:t>La ejecución acumulada presupuestal de gastos generales en términos de compromiso es de $9.499.274.891,72 equivalente al 99.14%. </a:t>
            </a:r>
          </a:p>
          <a:p>
            <a:pPr algn="just"/>
            <a:endParaRPr lang="es-ES"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Las obligaciones acumuladas al cierre del mes es </a:t>
            </a:r>
            <a:r>
              <a:rPr lang="es-ES" sz="1000" dirty="0" smtClean="0">
                <a:latin typeface="Verdana" panose="020B0604030504040204" pitchFamily="34" charset="0"/>
                <a:ea typeface="Verdana" panose="020B0604030504040204" pitchFamily="34" charset="0"/>
                <a:cs typeface="Verdana" panose="020B0604030504040204" pitchFamily="34" charset="0"/>
              </a:rPr>
              <a:t>de  $ </a:t>
            </a:r>
            <a:r>
              <a:rPr lang="es-ES" sz="1000" dirty="0">
                <a:latin typeface="Verdana" panose="020B0604030504040204" pitchFamily="34" charset="0"/>
                <a:ea typeface="Verdana" panose="020B0604030504040204" pitchFamily="34" charset="0"/>
                <a:cs typeface="Verdana" panose="020B0604030504040204" pitchFamily="34" charset="0"/>
              </a:rPr>
              <a:t>9.114.202.950,36 que corresponden al 95.14%.</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La apropiación disponible al 31 de diciembre 2017 es </a:t>
            </a:r>
            <a:r>
              <a:rPr lang="es-ES" sz="1000" dirty="0" smtClean="0">
                <a:latin typeface="Verdana" panose="020B0604030504040204" pitchFamily="34" charset="0"/>
                <a:ea typeface="Verdana" panose="020B0604030504040204" pitchFamily="34" charset="0"/>
                <a:cs typeface="Verdana" panose="020B0604030504040204" pitchFamily="34" charset="0"/>
              </a:rPr>
              <a:t> $  </a:t>
            </a:r>
            <a:r>
              <a:rPr lang="es-ES" sz="1000" dirty="0">
                <a:latin typeface="Verdana" panose="020B0604030504040204" pitchFamily="34" charset="0"/>
                <a:ea typeface="Verdana" panose="020B0604030504040204" pitchFamily="34" charset="0"/>
                <a:cs typeface="Verdana" panose="020B0604030504040204" pitchFamily="34" charset="0"/>
              </a:rPr>
              <a:t>33.162.218,82</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Los CDP expedidos y que no se comprometieron al cierre del mes es de $ 49.451.739,46.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668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628285" y="821025"/>
            <a:ext cx="4032448" cy="5632311"/>
          </a:xfrm>
          <a:prstGeom prst="rect">
            <a:avLst/>
          </a:prstGeom>
        </p:spPr>
        <p:txBody>
          <a:bodyPr wrap="square">
            <a:spAutoFit/>
          </a:bodyPr>
          <a:lstStyle/>
          <a:p>
            <a:pPr algn="just"/>
            <a:r>
              <a:rPr lang="es-ES" sz="1000" dirty="0" smtClean="0">
                <a:latin typeface="Verdana" panose="020B0604030504040204" pitchFamily="34" charset="0"/>
                <a:ea typeface="Verdana" panose="020B0604030504040204" pitchFamily="34" charset="0"/>
                <a:cs typeface="Verdana" panose="020B0604030504040204" pitchFamily="34" charset="0"/>
              </a:rPr>
              <a:t>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ES" sz="1000" dirty="0" smtClean="0">
                <a:latin typeface="Verdana" panose="020B0604030504040204" pitchFamily="34" charset="0"/>
                <a:ea typeface="Verdana" panose="020B0604030504040204" pitchFamily="34" charset="0"/>
                <a:cs typeface="Verdana" panose="020B0604030504040204" pitchFamily="34" charset="0"/>
              </a:rPr>
              <a:t>El saldo de los compromisos por obligar de las reservas de gastos generales al cierre del mes de noviembre 2017 es de $ 498.140.000,   mantenimiento de bienes inmuebles.</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5. Diagnosticar las condiciones de la infraestructura del MVCT: </a:t>
            </a:r>
            <a:r>
              <a:rPr lang="es-CO" sz="1000" dirty="0" smtClean="0">
                <a:latin typeface="Verdana" panose="020B0604030504040204" pitchFamily="34" charset="0"/>
                <a:ea typeface="Verdana" panose="020B0604030504040204" pitchFamily="34" charset="0"/>
                <a:cs typeface="Verdana" panose="020B0604030504040204" pitchFamily="34" charset="0"/>
              </a:rPr>
              <a:t>Durante el primer semestre del 2017 se realizó el diagnóstico de las condiciones de infraestructura del MVCT, el cual se tomó como insumo para realizar las mejoras en el Ministerio. Por lo anterior esta iniciativa reporta una ejecución del 100%.</a:t>
            </a:r>
          </a:p>
          <a:p>
            <a:pPr algn="just"/>
            <a:endParaRPr lang="es-CO" sz="1000" b="1"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6</a:t>
            </a:r>
            <a:r>
              <a:rPr lang="es-CO" sz="1000" b="1" dirty="0">
                <a:latin typeface="Verdana" panose="020B0604030504040204" pitchFamily="34" charset="0"/>
                <a:ea typeface="Verdana" panose="020B0604030504040204" pitchFamily="34" charset="0"/>
                <a:cs typeface="Verdana" panose="020B0604030504040204" pitchFamily="34" charset="0"/>
              </a:rPr>
              <a:t>. Mejorar las condiciones de infraestructura del MVCT: </a:t>
            </a:r>
            <a:r>
              <a:rPr lang="es-CO" sz="1000" dirty="0">
                <a:latin typeface="Verdana" panose="020B0604030504040204" pitchFamily="34" charset="0"/>
                <a:ea typeface="Verdana" panose="020B0604030504040204" pitchFamily="34" charset="0"/>
                <a:cs typeface="Verdana" panose="020B0604030504040204" pitchFamily="34" charset="0"/>
              </a:rPr>
              <a:t>Para el periodo de evaluación, la presente iniciativa reporta </a:t>
            </a:r>
            <a:r>
              <a:rPr lang="es-CO" sz="1000" dirty="0" smtClean="0">
                <a:latin typeface="Verdana" panose="020B0604030504040204" pitchFamily="34" charset="0"/>
                <a:ea typeface="Verdana" panose="020B0604030504040204" pitchFamily="34" charset="0"/>
                <a:cs typeface="Verdana" panose="020B0604030504040204" pitchFamily="34" charset="0"/>
              </a:rPr>
              <a:t>un </a:t>
            </a:r>
            <a:r>
              <a:rPr lang="es-CO" sz="1000" dirty="0">
                <a:latin typeface="Verdana" panose="020B0604030504040204" pitchFamily="34" charset="0"/>
                <a:ea typeface="Verdana" panose="020B0604030504040204" pitchFamily="34" charset="0"/>
                <a:cs typeface="Verdana" panose="020B0604030504040204" pitchFamily="34" charset="0"/>
              </a:rPr>
              <a:t>cumplimiento del 90,10%. </a:t>
            </a:r>
            <a:r>
              <a:rPr lang="es-CO" sz="1000" dirty="0" smtClean="0">
                <a:latin typeface="Verdana" panose="020B0604030504040204" pitchFamily="34" charset="0"/>
                <a:ea typeface="Verdana" panose="020B0604030504040204" pitchFamily="34" charset="0"/>
                <a:cs typeface="Verdana" panose="020B0604030504040204" pitchFamily="34" charset="0"/>
              </a:rPr>
              <a:t>Lo anterior contempla el avance </a:t>
            </a:r>
            <a:r>
              <a:rPr lang="es-CO" sz="1000" dirty="0">
                <a:latin typeface="Verdana" panose="020B0604030504040204" pitchFamily="34" charset="0"/>
                <a:ea typeface="Verdana" panose="020B0604030504040204" pitchFamily="34" charset="0"/>
                <a:cs typeface="Verdana" panose="020B0604030504040204" pitchFamily="34" charset="0"/>
              </a:rPr>
              <a:t>del </a:t>
            </a:r>
            <a:r>
              <a:rPr lang="es-CO" sz="1000" dirty="0" smtClean="0">
                <a:latin typeface="Verdana" panose="020B0604030504040204" pitchFamily="34" charset="0"/>
                <a:ea typeface="Verdana" panose="020B0604030504040204" pitchFamily="34" charset="0"/>
                <a:cs typeface="Verdana" panose="020B0604030504040204" pitchFamily="34" charset="0"/>
              </a:rPr>
              <a:t>95%, del </a:t>
            </a:r>
            <a:r>
              <a:rPr lang="es-CO" sz="1000" dirty="0">
                <a:latin typeface="Verdana" panose="020B0604030504040204" pitchFamily="34" charset="0"/>
                <a:ea typeface="Verdana" panose="020B0604030504040204" pitchFamily="34" charset="0"/>
                <a:cs typeface="Verdana" panose="020B0604030504040204" pitchFamily="34" charset="0"/>
              </a:rPr>
              <a:t>contrato de obra No. 585 de 2017 con objeto “CONTRATAR OBRAS DE ADECUACIÓN PARA LA SEDE DEL MINISTERIO DE VIVIENDA, CIUDAD Y TERRITORIO DENOMINADA HOTEL DANN COLONIAL UBICADA EN LA CIUDAD DE BOGOTÁ D.C.”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El porcentaje de avance de la iniciativa se explica en que se </a:t>
            </a:r>
            <a:r>
              <a:rPr lang="es-CO" sz="1000" dirty="0">
                <a:latin typeface="Verdana" panose="020B0604030504040204" pitchFamily="34" charset="0"/>
                <a:ea typeface="Verdana" panose="020B0604030504040204" pitchFamily="34" charset="0"/>
                <a:cs typeface="Verdana" panose="020B0604030504040204" pitchFamily="34" charset="0"/>
              </a:rPr>
              <a:t>realizaron obras no previstas indispensables para el cumplimiento del objeto contractual, las cuales, no fueron contempladas dentro del contrato y que se requerían  para el avance de las obras a cargo del Consorcio Eco 2017.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Por lo anterior, se describen las obras  pendientes: instalación de puertas principales, cortinas de protección acceso principal, puertas de seguridad en séptimo piso, cerramiento ductos en mampostería de cubierta,  barandas y pasamanos escalera de emergencia norte, cielo raso en baños primer piso, sótano y techo central segundo piso, cielo raso cocina, impermeabilización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b="1"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rot="16200000">
            <a:off x="-3220548" y="3222622"/>
            <a:ext cx="6858000" cy="41275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8 SUBDIRECCIÓN DE SERVICIOS ADMINISTRATIVOS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860032" y="997287"/>
            <a:ext cx="3999305" cy="5170646"/>
          </a:xfrm>
          <a:prstGeom prst="rect">
            <a:avLst/>
          </a:prstGeom>
        </p:spPr>
        <p:txBody>
          <a:bodyPr wrap="square">
            <a:spAutoFit/>
          </a:body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de </a:t>
            </a:r>
            <a:r>
              <a:rPr lang="es-CO" sz="1000" dirty="0">
                <a:latin typeface="Verdana" panose="020B0604030504040204" pitchFamily="34" charset="0"/>
                <a:ea typeface="Verdana" panose="020B0604030504040204" pitchFamily="34" charset="0"/>
                <a:cs typeface="Verdana" panose="020B0604030504040204" pitchFamily="34" charset="0"/>
              </a:rPr>
              <a:t>materas, mueble en madera recepción, pintura exterior cerramiento escalera norte</a:t>
            </a:r>
            <a:r>
              <a:rPr lang="es-CO" sz="1000" dirty="0" smtClean="0">
                <a:latin typeface="Verdana" panose="020B0604030504040204" pitchFamily="34" charset="0"/>
                <a:ea typeface="Verdana" panose="020B0604030504040204" pitchFamily="34" charset="0"/>
                <a:cs typeface="Verdana" panose="020B0604030504040204" pitchFamily="34" charset="0"/>
              </a:rPr>
              <a:t>. Por </a:t>
            </a:r>
            <a:r>
              <a:rPr lang="es-CO" sz="1000" dirty="0">
                <a:latin typeface="Verdana" panose="020B0604030504040204" pitchFamily="34" charset="0"/>
                <a:ea typeface="Verdana" panose="020B0604030504040204" pitchFamily="34" charset="0"/>
                <a:cs typeface="Verdana" panose="020B0604030504040204" pitchFamily="34" charset="0"/>
              </a:rPr>
              <a:t>otra parte, </a:t>
            </a:r>
            <a:r>
              <a:rPr lang="es-CO" sz="1000" dirty="0" smtClean="0">
                <a:latin typeface="Verdana" panose="020B0604030504040204" pitchFamily="34" charset="0"/>
                <a:ea typeface="Verdana" panose="020B0604030504040204" pitchFamily="34" charset="0"/>
                <a:cs typeface="Verdana" panose="020B0604030504040204" pitchFamily="34" charset="0"/>
              </a:rPr>
              <a:t>el seguimiento </a:t>
            </a:r>
            <a:r>
              <a:rPr lang="es-CO" sz="1000" dirty="0">
                <a:latin typeface="Verdana" panose="020B0604030504040204" pitchFamily="34" charset="0"/>
                <a:ea typeface="Verdana" panose="020B0604030504040204" pitchFamily="34" charset="0"/>
                <a:cs typeface="Verdana" panose="020B0604030504040204" pitchFamily="34" charset="0"/>
              </a:rPr>
              <a:t>a la instalación de los sistemas de </a:t>
            </a:r>
            <a:r>
              <a:rPr lang="es-CO" sz="1000" dirty="0" smtClean="0">
                <a:latin typeface="Verdana" panose="020B0604030504040204" pitchFamily="34" charset="0"/>
                <a:ea typeface="Verdana" panose="020B0604030504040204" pitchFamily="34" charset="0"/>
                <a:cs typeface="Verdana" panose="020B0604030504040204" pitchFamily="34" charset="0"/>
              </a:rPr>
              <a:t>ventilación</a:t>
            </a:r>
            <a:r>
              <a:rPr lang="es-CO" sz="1000" dirty="0">
                <a:latin typeface="Verdana" panose="020B0604030504040204" pitchFamily="34" charset="0"/>
                <a:ea typeface="Verdana" panose="020B0604030504040204" pitchFamily="34" charset="0"/>
                <a:cs typeface="Verdana" panose="020B0604030504040204" pitchFamily="34" charset="0"/>
              </a:rPr>
              <a:t>, de emergencia e </a:t>
            </a:r>
            <a:r>
              <a:rPr lang="es-CO" sz="1000" dirty="0" smtClean="0">
                <a:latin typeface="Verdana" panose="020B0604030504040204" pitchFamily="34" charset="0"/>
                <a:ea typeface="Verdana" panose="020B0604030504040204" pitchFamily="34" charset="0"/>
                <a:cs typeface="Verdana" panose="020B0604030504040204" pitchFamily="34" charset="0"/>
              </a:rPr>
              <a:t>hidráulicos se viene ejecutando al 88%. </a:t>
            </a:r>
          </a:p>
          <a:p>
            <a:pPr algn="just"/>
            <a:endParaRPr lang="es-CO" sz="1000" b="1"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7</a:t>
            </a:r>
            <a:r>
              <a:rPr lang="es-CO" sz="1000" b="1" dirty="0">
                <a:latin typeface="Verdana" panose="020B0604030504040204" pitchFamily="34" charset="0"/>
                <a:ea typeface="Verdana" panose="020B0604030504040204" pitchFamily="34" charset="0"/>
                <a:cs typeface="Verdana" panose="020B0604030504040204" pitchFamily="34" charset="0"/>
              </a:rPr>
              <a:t>. Implementar plan de mantenimiento de los bienes del MVCT:  </a:t>
            </a:r>
            <a:r>
              <a:rPr lang="es-CO" sz="1000" dirty="0">
                <a:latin typeface="Verdana" panose="020B0604030504040204" pitchFamily="34" charset="0"/>
                <a:ea typeface="Verdana" panose="020B0604030504040204" pitchFamily="34" charset="0"/>
                <a:cs typeface="Verdana" panose="020B0604030504040204" pitchFamily="34" charset="0"/>
              </a:rPr>
              <a:t>El avance de la ejecución del plan de mantenimiento para el mes de diciembre </a:t>
            </a:r>
            <a:r>
              <a:rPr lang="es-CO" sz="1000" dirty="0" smtClean="0">
                <a:latin typeface="Verdana" panose="020B0604030504040204" pitchFamily="34" charset="0"/>
                <a:ea typeface="Verdana" panose="020B0604030504040204" pitchFamily="34" charset="0"/>
                <a:cs typeface="Verdana" panose="020B0604030504040204" pitchFamily="34" charset="0"/>
              </a:rPr>
              <a:t>fue del </a:t>
            </a:r>
            <a:r>
              <a:rPr lang="es-CO" sz="1000" dirty="0">
                <a:latin typeface="Verdana" panose="020B0604030504040204" pitchFamily="34" charset="0"/>
                <a:ea typeface="Verdana" panose="020B0604030504040204" pitchFamily="34" charset="0"/>
                <a:cs typeface="Verdana" panose="020B0604030504040204" pitchFamily="34" charset="0"/>
              </a:rPr>
              <a:t>8.70% correspondiente a 24 actividades y en lo corrido del año es de 100% ya que de las 276 acciones a implementar en el año, se han realizado 276. </a:t>
            </a:r>
          </a:p>
          <a:p>
            <a:pPr algn="just"/>
            <a:r>
              <a:rPr lang="es-CO" sz="1000" dirty="0">
                <a:latin typeface="Verdana" panose="020B0604030504040204" pitchFamily="34" charset="0"/>
                <a:ea typeface="Verdana" panose="020B0604030504040204" pitchFamily="34" charset="0"/>
                <a:cs typeface="Verdana" panose="020B0604030504040204" pitchFamily="34" charset="0"/>
              </a:rPr>
              <a:t>Se han atendido la totalidad de solicitudes de mantenimiento correctivo durante la vigencia </a:t>
            </a:r>
            <a:r>
              <a:rPr lang="es-CO" sz="1000" dirty="0" smtClean="0">
                <a:latin typeface="Verdana" panose="020B0604030504040204" pitchFamily="34" charset="0"/>
                <a:ea typeface="Verdana" panose="020B0604030504040204" pitchFamily="34" charset="0"/>
                <a:cs typeface="Verdana" panose="020B0604030504040204" pitchFamily="34" charset="0"/>
              </a:rPr>
              <a:t>2017 las cuales suman 122,</a:t>
            </a:r>
            <a:endParaRPr lang="es-CO" sz="1000" dirty="0">
              <a:latin typeface="Verdana" panose="020B0604030504040204" pitchFamily="34" charset="0"/>
              <a:ea typeface="Verdana" panose="020B0604030504040204" pitchFamily="34" charset="0"/>
              <a:cs typeface="Verdana" panose="020B0604030504040204" pitchFamily="34" charset="0"/>
            </a:endParaRPr>
          </a:p>
          <a:p>
            <a:endParaRPr lang="es-CO" sz="1000" dirty="0" smtClean="0">
              <a:latin typeface="Verdana" panose="020B0604030504040204" pitchFamily="34" charset="0"/>
              <a:ea typeface="Verdana" panose="020B0604030504040204" pitchFamily="34" charset="0"/>
              <a:cs typeface="Verdana" panose="020B0604030504040204" pitchFamily="34" charset="0"/>
            </a:endParaRPr>
          </a:p>
          <a:p>
            <a:r>
              <a:rPr lang="es-CO" sz="1000" dirty="0" smtClean="0">
                <a:latin typeface="Verdana" panose="020B0604030504040204" pitchFamily="34" charset="0"/>
                <a:ea typeface="Verdana" panose="020B0604030504040204" pitchFamily="34" charset="0"/>
                <a:cs typeface="Verdana" panose="020B0604030504040204" pitchFamily="34" charset="0"/>
              </a:rPr>
              <a:t>Dado lo anterior, </a:t>
            </a:r>
            <a:r>
              <a:rPr lang="es-CO" sz="1000" dirty="0">
                <a:latin typeface="Verdana" panose="020B0604030504040204" pitchFamily="34" charset="0"/>
                <a:ea typeface="Verdana" panose="020B0604030504040204" pitchFamily="34" charset="0"/>
                <a:cs typeface="Verdana" panose="020B0604030504040204" pitchFamily="34" charset="0"/>
              </a:rPr>
              <a:t>esta iniciativa reporta una ejecución del 100</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8</a:t>
            </a:r>
            <a:r>
              <a:rPr lang="es-CO" sz="1000" b="1" dirty="0">
                <a:latin typeface="Verdana" panose="020B0604030504040204" pitchFamily="34" charset="0"/>
                <a:ea typeface="Verdana" panose="020B0604030504040204" pitchFamily="34" charset="0"/>
                <a:cs typeface="Verdana" panose="020B0604030504040204" pitchFamily="34" charset="0"/>
              </a:rPr>
              <a:t>. Prestar los servicios administrativos para el adecuado desarrollo de las actividades en el MVCT</a:t>
            </a:r>
            <a:r>
              <a:rPr lang="es-CO" sz="1000" b="1" dirty="0" smtClean="0">
                <a:latin typeface="Verdana" panose="020B0604030504040204" pitchFamily="34" charset="0"/>
                <a:ea typeface="Verdana" panose="020B0604030504040204" pitchFamily="34" charset="0"/>
                <a:cs typeface="Verdana" panose="020B0604030504040204" pitchFamily="34" charset="0"/>
              </a:rPr>
              <a:t>:</a:t>
            </a:r>
          </a:p>
          <a:p>
            <a:pPr algn="just"/>
            <a:r>
              <a:rPr lang="es-CO" sz="1000" dirty="0">
                <a:latin typeface="Verdana" panose="020B0604030504040204" pitchFamily="34" charset="0"/>
                <a:ea typeface="Verdana" panose="020B0604030504040204" pitchFamily="34" charset="0"/>
                <a:cs typeface="Verdana" panose="020B0604030504040204" pitchFamily="34" charset="0"/>
              </a:rPr>
              <a:t>Durante lo corrido de la presente vigencia, se han </a:t>
            </a:r>
            <a:r>
              <a:rPr lang="es-CO" sz="1000" dirty="0" smtClean="0">
                <a:latin typeface="Verdana" panose="020B0604030504040204" pitchFamily="34" charset="0"/>
                <a:ea typeface="Verdana" panose="020B0604030504040204" pitchFamily="34" charset="0"/>
                <a:cs typeface="Verdana" panose="020B0604030504040204" pitchFamily="34" charset="0"/>
              </a:rPr>
              <a:t>atendido el 100% de </a:t>
            </a:r>
            <a:r>
              <a:rPr lang="es-CO" sz="1000" dirty="0">
                <a:latin typeface="Verdana" panose="020B0604030504040204" pitchFamily="34" charset="0"/>
                <a:ea typeface="Verdana" panose="020B0604030504040204" pitchFamily="34" charset="0"/>
                <a:cs typeface="Verdana" panose="020B0604030504040204" pitchFamily="34" charset="0"/>
              </a:rPr>
              <a:t>los </a:t>
            </a:r>
            <a:r>
              <a:rPr lang="es-CO" sz="1000" dirty="0" smtClean="0">
                <a:latin typeface="Verdana" panose="020B0604030504040204" pitchFamily="34" charset="0"/>
                <a:ea typeface="Verdana" panose="020B0604030504040204" pitchFamily="34" charset="0"/>
                <a:cs typeface="Verdana" panose="020B0604030504040204" pitchFamily="34" charset="0"/>
              </a:rPr>
              <a:t>1,354 requerimientos </a:t>
            </a:r>
            <a:r>
              <a:rPr lang="es-CO" sz="1000" dirty="0">
                <a:latin typeface="Verdana" panose="020B0604030504040204" pitchFamily="34" charset="0"/>
                <a:ea typeface="Verdana" panose="020B0604030504040204" pitchFamily="34" charset="0"/>
                <a:cs typeface="Verdana" panose="020B0604030504040204" pitchFamily="34" charset="0"/>
              </a:rPr>
              <a:t>solicitados por las diferentes dependencias. Estos requerimientos comprenden Elementos de papelería, credenciales, Servicios Públicos, Mantenimientos preventivos y mantenimientos correctivos, igualmente, se ha hecho seguimiento a la adecuada prestación de los servicios de vigilancia, seguridad, aseo y cafetería, entre otros; y el respectivo análisis de viabilidad de gestionar los requerimientos administrativos recibidos de las dependencias. Por lo anterior esta iniciativa al corte del mes de diciembre reporta una ejecución del 100%. </a:t>
            </a:r>
          </a:p>
          <a:p>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4665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515699" y="1517766"/>
            <a:ext cx="3645026"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9 GRUPO DE ATENCION AL USUARIO Y ARCHIVO</a:t>
            </a:r>
          </a:p>
        </p:txBody>
      </p:sp>
      <p:sp>
        <p:nvSpPr>
          <p:cNvPr id="3" name="2 Rectángulo"/>
          <p:cNvSpPr/>
          <p:nvPr/>
        </p:nvSpPr>
        <p:spPr>
          <a:xfrm>
            <a:off x="914471" y="857617"/>
            <a:ext cx="7560840" cy="276999"/>
          </a:xfrm>
          <a:prstGeom prst="rect">
            <a:avLst/>
          </a:prstGeom>
        </p:spPr>
        <p:txBody>
          <a:bodyPr wrap="square">
            <a:spAutoFit/>
          </a:bodyPr>
          <a:lstStyle/>
          <a:p>
            <a:pPr algn="just"/>
            <a:r>
              <a:rPr lang="es-CO" sz="1200" dirty="0">
                <a:latin typeface="Verdana" panose="020B0604030504040204" pitchFamily="34" charset="0"/>
                <a:ea typeface="Verdana" panose="020B0604030504040204" pitchFamily="34" charset="0"/>
                <a:cs typeface="Verdana" panose="020B0604030504040204" pitchFamily="34" charset="0"/>
              </a:rPr>
              <a:t>La oficina cuenta con 5 iniciativas estratégicas, cuya gestión se detalla a continuación: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34616"/>
            <a:ext cx="6762366" cy="5526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701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76672"/>
            <a:ext cx="4032448" cy="6021288"/>
          </a:xfrm>
        </p:spPr>
        <p:txBody>
          <a:bodyPr>
            <a:noAutofit/>
          </a:bodyPr>
          <a:lstStyle/>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b="1" dirty="0">
                <a:latin typeface="Verdana" panose="020B0604030504040204" pitchFamily="34" charset="0"/>
                <a:ea typeface="Verdana" panose="020B0604030504040204" pitchFamily="34" charset="0"/>
                <a:cs typeface="Verdana" panose="020B0604030504040204" pitchFamily="34" charset="0"/>
              </a:rPr>
              <a:t>1. Desarrollar el componente de servicio al ciudadano del Plan Anticorrupción y de Atención al Ciudadano: </a:t>
            </a:r>
            <a:r>
              <a:rPr lang="es-CO" sz="900" dirty="0" smtClean="0">
                <a:latin typeface="Verdana" panose="020B0604030504040204" pitchFamily="34" charset="0"/>
                <a:ea typeface="Verdana" panose="020B0604030504040204" pitchFamily="34" charset="0"/>
                <a:cs typeface="Verdana" panose="020B0604030504040204" pitchFamily="34" charset="0"/>
              </a:rPr>
              <a:t>se </a:t>
            </a:r>
            <a:r>
              <a:rPr lang="es-CO" sz="900" dirty="0">
                <a:latin typeface="Verdana" panose="020B0604030504040204" pitchFamily="34" charset="0"/>
                <a:ea typeface="Verdana" panose="020B0604030504040204" pitchFamily="34" charset="0"/>
                <a:cs typeface="Verdana" panose="020B0604030504040204" pitchFamily="34" charset="0"/>
              </a:rPr>
              <a:t>elaboró el cronograma de actividades para el desarrollo del componente. La implementación  de las actividades del componente se encuentra en ejecución y a la fecha la iniciativa presenta un avance del </a:t>
            </a:r>
            <a:r>
              <a:rPr lang="es-CO" sz="900" dirty="0" smtClean="0">
                <a:latin typeface="Verdana" panose="020B0604030504040204" pitchFamily="34" charset="0"/>
                <a:ea typeface="Verdana" panose="020B0604030504040204" pitchFamily="34" charset="0"/>
                <a:cs typeface="Verdana" panose="020B0604030504040204" pitchFamily="34" charset="0"/>
              </a:rPr>
              <a:t>81,33</a:t>
            </a:r>
            <a:r>
              <a:rPr lang="es-CO" sz="900" dirty="0">
                <a:latin typeface="Verdana" panose="020B0604030504040204" pitchFamily="34" charset="0"/>
                <a:ea typeface="Verdana" panose="020B0604030504040204" pitchFamily="34" charset="0"/>
                <a:cs typeface="Verdana" panose="020B0604030504040204" pitchFamily="34" charset="0"/>
              </a:rPr>
              <a:t>% ya que de las 30 actividades contempladas, se han ejecutado a la fecha </a:t>
            </a:r>
            <a:r>
              <a:rPr lang="es-CO" sz="900" dirty="0" smtClean="0">
                <a:latin typeface="Verdana" panose="020B0604030504040204" pitchFamily="34" charset="0"/>
                <a:ea typeface="Verdana" panose="020B0604030504040204" pitchFamily="34" charset="0"/>
                <a:cs typeface="Verdana" panose="020B0604030504040204" pitchFamily="34" charset="0"/>
              </a:rPr>
              <a:t>23 parcialmente cumplidas, por motivos de vigencia  6 y solo incumplida 1, por depender de otras áreas.</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b="1" dirty="0" smtClean="0">
                <a:latin typeface="Verdana" panose="020B0604030504040204" pitchFamily="34" charset="0"/>
                <a:ea typeface="Verdana" panose="020B0604030504040204" pitchFamily="34" charset="0"/>
                <a:cs typeface="Verdana" panose="020B0604030504040204" pitchFamily="34" charset="0"/>
              </a:rPr>
              <a:t>2. Continuar con la implementación del Programa de Gestión Documental: </a:t>
            </a:r>
            <a:r>
              <a:rPr lang="es-CO" sz="900" dirty="0" smtClean="0">
                <a:latin typeface="Verdana" panose="020B0604030504040204" pitchFamily="34" charset="0"/>
                <a:ea typeface="Verdana" panose="020B0604030504040204" pitchFamily="34" charset="0"/>
                <a:cs typeface="Verdana" panose="020B0604030504040204" pitchFamily="34" charset="0"/>
              </a:rPr>
              <a:t>Esta iniciativa registra un cumplimiento del 100%, durante </a:t>
            </a:r>
            <a:r>
              <a:rPr lang="es-CO" sz="900" dirty="0">
                <a:latin typeface="Verdana" panose="020B0604030504040204" pitchFamily="34" charset="0"/>
                <a:ea typeface="Verdana" panose="020B0604030504040204" pitchFamily="34" charset="0"/>
                <a:cs typeface="Verdana" panose="020B0604030504040204" pitchFamily="34" charset="0"/>
              </a:rPr>
              <a:t>el tercer trimestre  se realizaron mesas de trabajo en las que se definieron las pautas para el manejo de documentos electrónicos al interior del MVCT. </a:t>
            </a:r>
            <a:r>
              <a:rPr lang="es-CO" sz="900" dirty="0" smtClean="0">
                <a:latin typeface="Verdana" panose="020B0604030504040204" pitchFamily="34" charset="0"/>
                <a:ea typeface="Verdana" panose="020B0604030504040204" pitchFamily="34" charset="0"/>
                <a:cs typeface="Verdana" panose="020B0604030504040204" pitchFamily="34" charset="0"/>
              </a:rPr>
              <a:t>Se trabajó </a:t>
            </a:r>
            <a:r>
              <a:rPr lang="es-CO" sz="900" dirty="0">
                <a:latin typeface="Verdana" panose="020B0604030504040204" pitchFamily="34" charset="0"/>
                <a:ea typeface="Verdana" panose="020B0604030504040204" pitchFamily="34" charset="0"/>
                <a:cs typeface="Verdana" panose="020B0604030504040204" pitchFamily="34" charset="0"/>
              </a:rPr>
              <a:t>en la elaboración de un documento con los lineamientos para el manejo de los archivos </a:t>
            </a:r>
            <a:r>
              <a:rPr lang="es-CO" sz="900" dirty="0" smtClean="0">
                <a:latin typeface="Verdana" panose="020B0604030504040204" pitchFamily="34" charset="0"/>
                <a:ea typeface="Verdana" panose="020B0604030504040204" pitchFamily="34" charset="0"/>
                <a:cs typeface="Verdana" panose="020B0604030504040204" pitchFamily="34" charset="0"/>
              </a:rPr>
              <a:t>electrónicos, el cual </a:t>
            </a:r>
            <a:r>
              <a:rPr lang="es-CO" sz="900" dirty="0">
                <a:latin typeface="Verdana" panose="020B0604030504040204" pitchFamily="34" charset="0"/>
                <a:ea typeface="Verdana" panose="020B0604030504040204" pitchFamily="34" charset="0"/>
                <a:cs typeface="Verdana" panose="020B0604030504040204" pitchFamily="34" charset="0"/>
              </a:rPr>
              <a:t>se encuentra </a:t>
            </a:r>
            <a:r>
              <a:rPr lang="es-CO" sz="900" dirty="0" smtClean="0">
                <a:latin typeface="Verdana" panose="020B0604030504040204" pitchFamily="34" charset="0"/>
                <a:ea typeface="Verdana" panose="020B0604030504040204" pitchFamily="34" charset="0"/>
                <a:cs typeface="Verdana" panose="020B0604030504040204" pitchFamily="34" charset="0"/>
              </a:rPr>
              <a:t>publicado la pagina web del ministerio. </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900" dirty="0">
                <a:latin typeface="Verdana" panose="020B0604030504040204" pitchFamily="34" charset="0"/>
                <a:ea typeface="Verdana" panose="020B0604030504040204" pitchFamily="34" charset="0"/>
                <a:cs typeface="Verdana" panose="020B0604030504040204" pitchFamily="34" charset="0"/>
              </a:rPr>
              <a:t>En cuanto a la búsqueda de la información contenida en las carpetas de archivo se tiene que la herramienta de gestión documental dispone de un módulo el cual cumple las funciones de búsqueda y recuperación, tanto de documentos como de carpetas; adicionalmente se tiene a disposición reportes, el cual se pueden hacer diferentes tipos de consultas</a:t>
            </a:r>
            <a:r>
              <a:rPr lang="es-CO" sz="900" dirty="0" smtClean="0">
                <a:latin typeface="Verdana" panose="020B0604030504040204" pitchFamily="34" charset="0"/>
                <a:ea typeface="Verdana" panose="020B0604030504040204" pitchFamily="34" charset="0"/>
                <a:cs typeface="Verdana" panose="020B0604030504040204" pitchFamily="34" charset="0"/>
              </a:rPr>
              <a:t>.</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b="1" dirty="0" smtClean="0">
                <a:latin typeface="Verdana" panose="020B0604030504040204" pitchFamily="34" charset="0"/>
                <a:ea typeface="Verdana" panose="020B0604030504040204" pitchFamily="34" charset="0"/>
                <a:cs typeface="Verdana" panose="020B0604030504040204" pitchFamily="34" charset="0"/>
              </a:rPr>
              <a:t>3</a:t>
            </a:r>
            <a:r>
              <a:rPr lang="es-CO" sz="1000" b="1" dirty="0">
                <a:latin typeface="Verdana" panose="020B0604030504040204" pitchFamily="34" charset="0"/>
                <a:ea typeface="Verdana" panose="020B0604030504040204" pitchFamily="34" charset="0"/>
                <a:cs typeface="Verdana" panose="020B0604030504040204" pitchFamily="34" charset="0"/>
              </a:rPr>
              <a:t>. Intervención del archivo ICT –INURBE: </a:t>
            </a:r>
            <a:r>
              <a:rPr lang="es-CO" sz="900" dirty="0" smtClean="0">
                <a:latin typeface="Verdana" panose="020B0604030504040204" pitchFamily="34" charset="0"/>
                <a:ea typeface="Verdana" panose="020B0604030504040204" pitchFamily="34" charset="0"/>
                <a:cs typeface="Verdana" panose="020B0604030504040204" pitchFamily="34" charset="0"/>
              </a:rPr>
              <a:t>el </a:t>
            </a:r>
            <a:r>
              <a:rPr lang="es-CO" sz="900" dirty="0">
                <a:latin typeface="Verdana" panose="020B0604030504040204" pitchFamily="34" charset="0"/>
                <a:ea typeface="Verdana" panose="020B0604030504040204" pitchFamily="34" charset="0"/>
                <a:cs typeface="Verdana" panose="020B0604030504040204" pitchFamily="34" charset="0"/>
              </a:rPr>
              <a:t>grupo de archivo priorizó todos los documentos a intervenir del </a:t>
            </a:r>
            <a:r>
              <a:rPr lang="es-CO" sz="900" dirty="0" smtClean="0">
                <a:latin typeface="Verdana" panose="020B0604030504040204" pitchFamily="34" charset="0"/>
                <a:ea typeface="Verdana" panose="020B0604030504040204" pitchFamily="34" charset="0"/>
                <a:cs typeface="Verdana" panose="020B0604030504040204" pitchFamily="34" charset="0"/>
              </a:rPr>
              <a:t>archivo se adelantó </a:t>
            </a:r>
            <a:r>
              <a:rPr lang="es-CO" sz="900" dirty="0">
                <a:latin typeface="Verdana" panose="020B0604030504040204" pitchFamily="34" charset="0"/>
                <a:ea typeface="Verdana" panose="020B0604030504040204" pitchFamily="34" charset="0"/>
                <a:cs typeface="Verdana" panose="020B0604030504040204" pitchFamily="34" charset="0"/>
              </a:rPr>
              <a:t>la intervención del archivo del ICT – INURBE, </a:t>
            </a:r>
            <a:r>
              <a:rPr lang="es-CO" sz="900" dirty="0" smtClean="0">
                <a:latin typeface="Verdana" panose="020B0604030504040204" pitchFamily="34" charset="0"/>
                <a:ea typeface="Verdana" panose="020B0604030504040204" pitchFamily="34" charset="0"/>
                <a:cs typeface="Verdana" panose="020B0604030504040204" pitchFamily="34" charset="0"/>
              </a:rPr>
              <a:t>presentando </a:t>
            </a:r>
            <a:r>
              <a:rPr lang="es-CO" sz="900" dirty="0">
                <a:latin typeface="Verdana" panose="020B0604030504040204" pitchFamily="34" charset="0"/>
                <a:ea typeface="Verdana" panose="020B0604030504040204" pitchFamily="34" charset="0"/>
                <a:cs typeface="Verdana" panose="020B0604030504040204" pitchFamily="34" charset="0"/>
              </a:rPr>
              <a:t>un avance </a:t>
            </a:r>
            <a:r>
              <a:rPr lang="es-CO" sz="900" dirty="0" smtClean="0">
                <a:latin typeface="Verdana" panose="020B0604030504040204" pitchFamily="34" charset="0"/>
                <a:ea typeface="Verdana" panose="020B0604030504040204" pitchFamily="34" charset="0"/>
                <a:cs typeface="Verdana" panose="020B0604030504040204" pitchFamily="34" charset="0"/>
              </a:rPr>
              <a:t> de 744 ML. La </a:t>
            </a:r>
            <a:r>
              <a:rPr lang="es-CO" sz="900" dirty="0">
                <a:latin typeface="Verdana" panose="020B0604030504040204" pitchFamily="34" charset="0"/>
                <a:ea typeface="Verdana" panose="020B0604030504040204" pitchFamily="34" charset="0"/>
                <a:cs typeface="Verdana" panose="020B0604030504040204" pitchFamily="34" charset="0"/>
              </a:rPr>
              <a:t>iniciativa presenta un cumplimiento del </a:t>
            </a:r>
            <a:r>
              <a:rPr lang="es-CO" sz="900" dirty="0" smtClean="0">
                <a:latin typeface="Verdana" panose="020B0604030504040204" pitchFamily="34" charset="0"/>
                <a:ea typeface="Verdana" panose="020B0604030504040204" pitchFamily="34" charset="0"/>
                <a:cs typeface="Verdana" panose="020B0604030504040204" pitchFamily="34" charset="0"/>
              </a:rPr>
              <a:t>100% ya que la meta para el año 2017 se planteó en 730ML. </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a:latin typeface="Verdana" panose="020B0604030504040204" pitchFamily="34" charset="0"/>
                <a:ea typeface="Verdana" panose="020B0604030504040204" pitchFamily="34" charset="0"/>
                <a:cs typeface="Verdana" panose="020B0604030504040204" pitchFamily="34" charset="0"/>
              </a:rPr>
              <a:t>4. </a:t>
            </a:r>
            <a:r>
              <a:rPr lang="es-CO" sz="1000" b="1" dirty="0" smtClean="0">
                <a:latin typeface="Verdana" panose="020B0604030504040204" pitchFamily="34" charset="0"/>
                <a:ea typeface="Verdana" panose="020B0604030504040204" pitchFamily="34" charset="0"/>
                <a:cs typeface="Verdana" panose="020B0604030504040204" pitchFamily="34" charset="0"/>
              </a:rPr>
              <a:t>Agilizar los tiempos de consulta y préstamo de documentos del archivo central: </a:t>
            </a:r>
            <a:r>
              <a:rPr lang="es-CO" sz="900" dirty="0">
                <a:latin typeface="Verdana" panose="020B0604030504040204" pitchFamily="34" charset="0"/>
                <a:ea typeface="Verdana" panose="020B0604030504040204" pitchFamily="34" charset="0"/>
                <a:cs typeface="Verdana" panose="020B0604030504040204" pitchFamily="34" charset="0"/>
              </a:rPr>
              <a:t>Durante la vigencia se actualizó el formato de consulta y préstamo y se creó la hoja de vida del indicador de tiempos de consulta y préstamo en el Sistema Integrado de Gestión. Esta iniciativa registra un cumplimiento de 68% ya que el tiempo promedio de </a:t>
            </a:r>
            <a:r>
              <a:rPr lang="es-CO" sz="900" dirty="0" smtClean="0">
                <a:latin typeface="Verdana" panose="020B0604030504040204" pitchFamily="34" charset="0"/>
                <a:ea typeface="Verdana" panose="020B0604030504040204" pitchFamily="34" charset="0"/>
                <a:cs typeface="Verdana" panose="020B0604030504040204" pitchFamily="34" charset="0"/>
              </a:rPr>
              <a:t>respuesta</a:t>
            </a:r>
            <a:endParaRPr lang="es-CO" sz="900" dirty="0">
              <a:latin typeface="Verdana" panose="020B0604030504040204" pitchFamily="34" charset="0"/>
              <a:ea typeface="Verdana" panose="020B0604030504040204" pitchFamily="34" charset="0"/>
              <a:cs typeface="Verdana" panose="020B0604030504040204" pitchFamily="34" charset="0"/>
            </a:endParaRPr>
          </a:p>
        </p:txBody>
      </p:sp>
      <p:sp>
        <p:nvSpPr>
          <p:cNvPr id="4" name="3 Rectángulo"/>
          <p:cNvSpPr/>
          <p:nvPr/>
        </p:nvSpPr>
        <p:spPr>
          <a:xfrm>
            <a:off x="4861766" y="2996952"/>
            <a:ext cx="3991744" cy="3739485"/>
          </a:xfrm>
          <a:prstGeom prst="rect">
            <a:avLst/>
          </a:prstGeom>
        </p:spPr>
        <p:txBody>
          <a:bodyPr wrap="square">
            <a:spAutoFit/>
          </a:bodyPr>
          <a:lstStyle/>
          <a:p>
            <a:pPr algn="just"/>
            <a:r>
              <a:rPr lang="es-CO" sz="900" dirty="0">
                <a:latin typeface="Verdana" panose="020B0604030504040204" pitchFamily="34" charset="0"/>
                <a:ea typeface="Verdana" panose="020B0604030504040204" pitchFamily="34" charset="0"/>
                <a:cs typeface="Verdana" panose="020B0604030504040204" pitchFamily="34" charset="0"/>
              </a:rPr>
              <a:t>ante una solicitud de préstamo y consulta fue de 6,6 días, mientras que la meta planteada era de 4 días; que en todo caso está inferior a los diez (10) días que contempla la norma. El incumplimiento de esta iniciativa se debe a: </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s-CO" sz="900" dirty="0" smtClean="0">
                <a:latin typeface="Verdana" panose="020B0604030504040204" pitchFamily="34" charset="0"/>
                <a:ea typeface="Verdana" panose="020B0604030504040204" pitchFamily="34" charset="0"/>
                <a:cs typeface="Verdana" panose="020B0604030504040204" pitchFamily="34" charset="0"/>
              </a:rPr>
              <a:t>Falta </a:t>
            </a:r>
            <a:r>
              <a:rPr lang="es-CO" sz="900" dirty="0">
                <a:latin typeface="Verdana" panose="020B0604030504040204" pitchFamily="34" charset="0"/>
                <a:ea typeface="Verdana" panose="020B0604030504040204" pitchFamily="34" charset="0"/>
                <a:cs typeface="Verdana" panose="020B0604030504040204" pitchFamily="34" charset="0"/>
              </a:rPr>
              <a:t>de claridad en la formulación de las consultas ya que requiere verificar folio por folio en busca del adjudicatario del SFV solicitado. </a:t>
            </a:r>
          </a:p>
          <a:p>
            <a:pPr marL="171450" indent="-171450" algn="just">
              <a:buFont typeface="Arial" panose="020B0604020202020204" pitchFamily="34" charset="0"/>
              <a:buChar char="•"/>
            </a:pPr>
            <a:r>
              <a:rPr lang="es-CO" sz="900" dirty="0" smtClean="0">
                <a:latin typeface="Verdana" panose="020B0604030504040204" pitchFamily="34" charset="0"/>
                <a:ea typeface="Verdana" panose="020B0604030504040204" pitchFamily="34" charset="0"/>
                <a:cs typeface="Verdana" panose="020B0604030504040204" pitchFamily="34" charset="0"/>
              </a:rPr>
              <a:t>En </a:t>
            </a:r>
            <a:r>
              <a:rPr lang="es-CO" sz="900" dirty="0">
                <a:latin typeface="Verdana" panose="020B0604030504040204" pitchFamily="34" charset="0"/>
                <a:ea typeface="Verdana" panose="020B0604030504040204" pitchFamily="34" charset="0"/>
                <a:cs typeface="Verdana" panose="020B0604030504040204" pitchFamily="34" charset="0"/>
              </a:rPr>
              <a:t>este trimestre se presentaron solicitudes de resoluciones las cuales están empastadas y no se puede fotocopiar por norma del AGN, por motivos de conservación  y preservación por ser de carácter histórico por esta razón se debe consultar físicamente para lo cual el usuario debe acercarse a las instalaciones de la Fragua o en su defecto, gestionar un servicio de transporte para que sea trasladado al área y/0 usuario solicitante. </a:t>
            </a:r>
          </a:p>
          <a:p>
            <a:pPr marL="171450" indent="-171450" algn="just">
              <a:buFont typeface="Arial" panose="020B0604020202020204" pitchFamily="34" charset="0"/>
              <a:buChar char="•"/>
            </a:pPr>
            <a:r>
              <a:rPr lang="es-CO" sz="900" dirty="0" smtClean="0">
                <a:latin typeface="Verdana" panose="020B0604030504040204" pitchFamily="34" charset="0"/>
                <a:ea typeface="Verdana" panose="020B0604030504040204" pitchFamily="34" charset="0"/>
                <a:cs typeface="Verdana" panose="020B0604030504040204" pitchFamily="34" charset="0"/>
              </a:rPr>
              <a:t>Fallas </a:t>
            </a:r>
            <a:r>
              <a:rPr lang="es-CO" sz="900" dirty="0">
                <a:latin typeface="Verdana" panose="020B0604030504040204" pitchFamily="34" charset="0"/>
                <a:ea typeface="Verdana" panose="020B0604030504040204" pitchFamily="34" charset="0"/>
                <a:cs typeface="Verdana" panose="020B0604030504040204" pitchFamily="34" charset="0"/>
              </a:rPr>
              <a:t>en las redes de comunicación.</a:t>
            </a:r>
          </a:p>
          <a:p>
            <a:pPr algn="just"/>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5. Fortalecer la participación ciudadana y la transparencia en las actuaciones administrativas</a:t>
            </a:r>
            <a:r>
              <a:rPr lang="es-CO" sz="900" b="1" dirty="0">
                <a:latin typeface="Verdana" panose="020B0604030504040204" pitchFamily="34" charset="0"/>
                <a:ea typeface="Verdana" panose="020B0604030504040204" pitchFamily="34" charset="0"/>
                <a:cs typeface="Verdana" panose="020B0604030504040204" pitchFamily="34" charset="0"/>
              </a:rPr>
              <a:t>: </a:t>
            </a:r>
            <a:r>
              <a:rPr lang="es-CO" sz="900" dirty="0">
                <a:latin typeface="Verdana" panose="020B0604030504040204" pitchFamily="34" charset="0"/>
                <a:ea typeface="Verdana" panose="020B0604030504040204" pitchFamily="34" charset="0"/>
                <a:cs typeface="Verdana" panose="020B0604030504040204" pitchFamily="34" charset="0"/>
              </a:rPr>
              <a:t>Se realizaron pruebas y ajustes de funcionamiento relacionadas con la automatización del servicio de movilizaciones a través de la página Web de la entidad, la cual se encuentra en servicio. Dado lo anterior, la ejecución de la presente iniciativa es del 100%. </a:t>
            </a:r>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rot="16200000">
            <a:off x="-3194193" y="3196262"/>
            <a:ext cx="6858002" cy="465477"/>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9 GRUPO DE ATENCION AL USUARIO Y ARCHIVO</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766" y="836712"/>
            <a:ext cx="3718147" cy="2031107"/>
          </a:xfrm>
          <a:prstGeom prst="rect">
            <a:avLst/>
          </a:prstGeom>
          <a:ln>
            <a:noFill/>
          </a:ln>
          <a:effectLst>
            <a:softEdge rad="112500"/>
          </a:effectLst>
        </p:spPr>
      </p:pic>
    </p:spTree>
    <p:extLst>
      <p:ext uri="{BB962C8B-B14F-4D97-AF65-F5344CB8AC3E}">
        <p14:creationId xmlns:p14="http://schemas.microsoft.com/office/powerpoint/2010/main" val="2912671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335676" y="1337746"/>
            <a:ext cx="3429002" cy="753509"/>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10 GRUPO DE COMUNICACIONES ESTRATÉGICAS</a:t>
            </a:r>
          </a:p>
        </p:txBody>
      </p:sp>
      <p:sp>
        <p:nvSpPr>
          <p:cNvPr id="3" name="2 Rectángulo"/>
          <p:cNvSpPr/>
          <p:nvPr/>
        </p:nvSpPr>
        <p:spPr>
          <a:xfrm>
            <a:off x="1043608" y="794066"/>
            <a:ext cx="7664176" cy="707886"/>
          </a:xfrm>
          <a:prstGeom prst="rect">
            <a:avLst/>
          </a:prstGeom>
        </p:spPr>
        <p:txBody>
          <a:bodyPr wrap="square">
            <a:spAutoFit/>
          </a:body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La </a:t>
            </a:r>
            <a:r>
              <a:rPr lang="es-CO" sz="1000" dirty="0">
                <a:latin typeface="Verdana" panose="020B0604030504040204" pitchFamily="34" charset="0"/>
                <a:ea typeface="Verdana" panose="020B0604030504040204" pitchFamily="34" charset="0"/>
                <a:cs typeface="Verdana" panose="020B0604030504040204" pitchFamily="34" charset="0"/>
              </a:rPr>
              <a:t>oficina es responsable de dos (2) iniciativas estratégicas, las cuales, tienen como objetivo dar a conocer a la ciudadanía, a las partes interesadas y a los servidores públicos, mediante canales y procedimientos efectivos, las políticas, programas, proyectos, planes y actuaciones del Ministerio, para lograr una divulgación de información suficiente y atención oportuna y pertinente.</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14500"/>
            <a:ext cx="7664176" cy="4698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277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3238550" y="3240623"/>
            <a:ext cx="6858002" cy="376756"/>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10 GRUPO DE COMUNICACIONES ESTRATÉGICAS</a:t>
            </a:r>
          </a:p>
        </p:txBody>
      </p:sp>
      <p:sp>
        <p:nvSpPr>
          <p:cNvPr id="11" name="10 Rectángulo"/>
          <p:cNvSpPr/>
          <p:nvPr/>
        </p:nvSpPr>
        <p:spPr>
          <a:xfrm>
            <a:off x="5220512" y="971561"/>
            <a:ext cx="3559695" cy="2439129"/>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Estas dos iniciativas son</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rabicPeriod"/>
            </a:pPr>
            <a:r>
              <a:rPr lang="es-CO" sz="1000" b="1" dirty="0" smtClean="0">
                <a:latin typeface="Verdana" panose="020B0604030504040204" pitchFamily="34" charset="0"/>
                <a:ea typeface="Verdana" panose="020B0604030504040204" pitchFamily="34" charset="0"/>
                <a:cs typeface="Verdana" panose="020B0604030504040204" pitchFamily="34" charset="0"/>
              </a:rPr>
              <a:t>Desarrollar </a:t>
            </a:r>
            <a:r>
              <a:rPr lang="es-CO" sz="1000" b="1" dirty="0">
                <a:latin typeface="Verdana" panose="020B0604030504040204" pitchFamily="34" charset="0"/>
                <a:ea typeface="Verdana" panose="020B0604030504040204" pitchFamily="34" charset="0"/>
                <a:cs typeface="Verdana" panose="020B0604030504040204" pitchFamily="34" charset="0"/>
              </a:rPr>
              <a:t>el Plan estratégico  de comunicaciones internas del </a:t>
            </a:r>
            <a:r>
              <a:rPr lang="es-CO" sz="1000" b="1" dirty="0" smtClean="0">
                <a:latin typeface="Verdana" panose="020B0604030504040204" pitchFamily="34" charset="0"/>
                <a:ea typeface="Verdana" panose="020B0604030504040204" pitchFamily="34" charset="0"/>
                <a:cs typeface="Verdana" panose="020B0604030504040204" pitchFamily="34" charset="0"/>
              </a:rPr>
              <a:t>Ministerio: </a:t>
            </a:r>
          </a:p>
          <a:p>
            <a:pPr algn="just"/>
            <a:endParaRPr lang="es-CO" sz="1000" b="1"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Todas las actividades de esta iniciativa, </a:t>
            </a:r>
            <a:r>
              <a:rPr lang="es-CO" sz="1000" dirty="0" smtClean="0">
                <a:latin typeface="Verdana" panose="020B0604030504040204" pitchFamily="34" charset="0"/>
                <a:ea typeface="Verdana" panose="020B0604030504040204" pitchFamily="34" charset="0"/>
                <a:cs typeface="Verdana" panose="020B0604030504040204" pitchFamily="34" charset="0"/>
              </a:rPr>
              <a:t>se cumplieron </a:t>
            </a:r>
            <a:r>
              <a:rPr lang="es-CO" sz="1000" dirty="0">
                <a:latin typeface="Verdana" panose="020B0604030504040204" pitchFamily="34" charset="0"/>
                <a:ea typeface="Verdana" panose="020B0604030504040204" pitchFamily="34" charset="0"/>
                <a:cs typeface="Verdana" panose="020B0604030504040204" pitchFamily="34" charset="0"/>
              </a:rPr>
              <a:t>con el 100</a:t>
            </a:r>
            <a:r>
              <a:rPr lang="es-CO" sz="1000" dirty="0" smtClean="0">
                <a:latin typeface="Verdana" panose="020B0604030504040204" pitchFamily="34" charset="0"/>
                <a:ea typeface="Verdana" panose="020B0604030504040204" pitchFamily="34" charset="0"/>
                <a:cs typeface="Verdana" panose="020B0604030504040204" pitchFamily="34" charset="0"/>
              </a:rPr>
              <a:t>%, superando lo establecido inicialmente. Se adelantó la </a:t>
            </a:r>
            <a:r>
              <a:rPr lang="es-CO" sz="1000" dirty="0">
                <a:latin typeface="Verdana" panose="020B0604030504040204" pitchFamily="34" charset="0"/>
                <a:ea typeface="Verdana" panose="020B0604030504040204" pitchFamily="34" charset="0"/>
                <a:cs typeface="Verdana" panose="020B0604030504040204" pitchFamily="34" charset="0"/>
              </a:rPr>
              <a:t>implementación del plan estratégico de comunicación </a:t>
            </a:r>
            <a:r>
              <a:rPr lang="es-CO" sz="1000" dirty="0" smtClean="0">
                <a:latin typeface="Verdana" panose="020B0604030504040204" pitchFamily="34" charset="0"/>
                <a:ea typeface="Verdana" panose="020B0604030504040204" pitchFamily="34" charset="0"/>
                <a:cs typeface="Verdana" panose="020B0604030504040204" pitchFamily="34" charset="0"/>
              </a:rPr>
              <a:t>interna para </a:t>
            </a:r>
            <a:r>
              <a:rPr lang="es-CO" sz="1000" dirty="0">
                <a:latin typeface="Verdana" panose="020B0604030504040204" pitchFamily="34" charset="0"/>
                <a:ea typeface="Verdana" panose="020B0604030504040204" pitchFamily="34" charset="0"/>
                <a:cs typeface="Verdana" panose="020B0604030504040204" pitchFamily="34" charset="0"/>
              </a:rPr>
              <a:t>el cual </a:t>
            </a:r>
            <a:r>
              <a:rPr lang="es-CO" sz="1000" dirty="0" smtClean="0">
                <a:latin typeface="Verdana" panose="020B0604030504040204" pitchFamily="34" charset="0"/>
                <a:ea typeface="Verdana" panose="020B0604030504040204" pitchFamily="34" charset="0"/>
                <a:cs typeface="Verdana" panose="020B0604030504040204" pitchFamily="34" charset="0"/>
              </a:rPr>
              <a:t>se realizaron 1.070 productos, </a:t>
            </a:r>
            <a:r>
              <a:rPr lang="es-CO" sz="1000" dirty="0">
                <a:latin typeface="Verdana" panose="020B0604030504040204" pitchFamily="34" charset="0"/>
                <a:ea typeface="Verdana" panose="020B0604030504040204" pitchFamily="34" charset="0"/>
                <a:cs typeface="Verdana" panose="020B0604030504040204" pitchFamily="34" charset="0"/>
              </a:rPr>
              <a:t>los cuales buscan fortalecer la comunicación en la entidad, así como la cultura organizacional. </a:t>
            </a:r>
            <a:r>
              <a:rPr lang="es-CO" sz="1000" dirty="0" smtClean="0">
                <a:latin typeface="Verdana" panose="020B0604030504040204" pitchFamily="34" charset="0"/>
                <a:ea typeface="Verdana" panose="020B0604030504040204" pitchFamily="34" charset="0"/>
                <a:cs typeface="Verdana" panose="020B0604030504040204" pitchFamily="34" charset="0"/>
              </a:rPr>
              <a:t> Por otra parte, se presentó un clip </a:t>
            </a:r>
            <a:r>
              <a:rPr lang="es-CO" sz="1000" dirty="0">
                <a:latin typeface="Verdana" panose="020B0604030504040204" pitchFamily="34" charset="0"/>
                <a:ea typeface="Verdana" panose="020B0604030504040204" pitchFamily="34" charset="0"/>
                <a:cs typeface="Verdana" panose="020B0604030504040204" pitchFamily="34" charset="0"/>
              </a:rPr>
              <a:t>audiovisual </a:t>
            </a:r>
            <a:r>
              <a:rPr lang="es-CO" sz="1000" dirty="0" smtClean="0">
                <a:latin typeface="Verdana" panose="020B0604030504040204" pitchFamily="34" charset="0"/>
                <a:ea typeface="Verdana" panose="020B0604030504040204" pitchFamily="34" charset="0"/>
                <a:cs typeface="Verdana" panose="020B0604030504040204" pitchFamily="34" charset="0"/>
              </a:rPr>
              <a:t>interno “Minvivienda </a:t>
            </a:r>
            <a:r>
              <a:rPr lang="es-CO" sz="1000" dirty="0">
                <a:latin typeface="Verdana" panose="020B0604030504040204" pitchFamily="34" charset="0"/>
                <a:ea typeface="Verdana" panose="020B0604030504040204" pitchFamily="34" charset="0"/>
                <a:cs typeface="Verdana" panose="020B0604030504040204" pitchFamily="34" charset="0"/>
              </a:rPr>
              <a:t>en 1 </a:t>
            </a:r>
            <a:r>
              <a:rPr lang="es-CO" sz="1000" dirty="0" smtClean="0">
                <a:latin typeface="Verdana" panose="020B0604030504040204" pitchFamily="34" charset="0"/>
                <a:ea typeface="Verdana" panose="020B0604030504040204" pitchFamily="34" charset="0"/>
                <a:cs typeface="Verdana" panose="020B0604030504040204" pitchFamily="34" charset="0"/>
              </a:rPr>
              <a:t>minuto” en distintos espacios públicos.</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5227538" y="3461714"/>
            <a:ext cx="3631264" cy="2716128"/>
          </a:xfrm>
          <a:prstGeom prst="rect">
            <a:avLst/>
          </a:prstGeom>
        </p:spPr>
        <p:txBody>
          <a:bodyPr wrap="square">
            <a:spAutoFit/>
          </a:bodyPr>
          <a:lstStyle/>
          <a:p>
            <a:pPr algn="just"/>
            <a:r>
              <a:rPr lang="es-CO" sz="1050" b="1" dirty="0" smtClean="0">
                <a:latin typeface="Verdana" panose="020B0604030504040204" pitchFamily="34" charset="0"/>
                <a:ea typeface="Verdana" panose="020B0604030504040204" pitchFamily="34" charset="0"/>
                <a:cs typeface="Verdana" panose="020B0604030504040204" pitchFamily="34" charset="0"/>
              </a:rPr>
              <a:t>2. </a:t>
            </a:r>
            <a:r>
              <a:rPr lang="es-CO" sz="1000" b="1" dirty="0" smtClean="0">
                <a:latin typeface="Verdana" panose="020B0604030504040204" pitchFamily="34" charset="0"/>
                <a:ea typeface="Verdana" panose="020B0604030504040204" pitchFamily="34" charset="0"/>
                <a:cs typeface="Verdana" panose="020B0604030504040204" pitchFamily="34" charset="0"/>
              </a:rPr>
              <a:t>Implementar </a:t>
            </a:r>
            <a:r>
              <a:rPr lang="es-CO" sz="1000" b="1" dirty="0">
                <a:latin typeface="Verdana" panose="020B0604030504040204" pitchFamily="34" charset="0"/>
                <a:ea typeface="Verdana" panose="020B0604030504040204" pitchFamily="34" charset="0"/>
                <a:cs typeface="Verdana" panose="020B0604030504040204" pitchFamily="34" charset="0"/>
              </a:rPr>
              <a:t>el plan estratégico de comunicaciones externas del </a:t>
            </a:r>
            <a:r>
              <a:rPr lang="es-CO" sz="1000" b="1" dirty="0" smtClean="0">
                <a:latin typeface="Verdana" panose="020B0604030504040204" pitchFamily="34" charset="0"/>
                <a:ea typeface="Verdana" panose="020B0604030504040204" pitchFamily="34" charset="0"/>
                <a:cs typeface="Verdana" panose="020B0604030504040204" pitchFamily="34" charset="0"/>
              </a:rPr>
              <a:t>Ministerio: </a:t>
            </a:r>
          </a:p>
          <a:p>
            <a:pPr algn="just"/>
            <a:endParaRPr lang="es-CO" sz="1000" b="1"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Todas </a:t>
            </a:r>
            <a:r>
              <a:rPr lang="es-CO" sz="1000" dirty="0">
                <a:latin typeface="Verdana" panose="020B0604030504040204" pitchFamily="34" charset="0"/>
                <a:ea typeface="Verdana" panose="020B0604030504040204" pitchFamily="34" charset="0"/>
                <a:cs typeface="Verdana" panose="020B0604030504040204" pitchFamily="34" charset="0"/>
              </a:rPr>
              <a:t>las actividades de esta iniciativa, se cumplieron con el 100</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superando lo establecido </a:t>
            </a:r>
            <a:r>
              <a:rPr lang="es-CO" sz="1000" dirty="0" smtClean="0">
                <a:latin typeface="Verdana" panose="020B0604030504040204" pitchFamily="34" charset="0"/>
                <a:ea typeface="Verdana" panose="020B0604030504040204" pitchFamily="34" charset="0"/>
                <a:cs typeface="Verdana" panose="020B0604030504040204" pitchFamily="34" charset="0"/>
              </a:rPr>
              <a:t>inicialmente, al adelantar </a:t>
            </a:r>
            <a:r>
              <a:rPr lang="es-CO" sz="1000" dirty="0">
                <a:latin typeface="Verdana" panose="020B0604030504040204" pitchFamily="34" charset="0"/>
                <a:ea typeface="Verdana" panose="020B0604030504040204" pitchFamily="34" charset="0"/>
                <a:cs typeface="Verdana" panose="020B0604030504040204" pitchFamily="34" charset="0"/>
              </a:rPr>
              <a:t>2.825 productos de comunicación externa, superando la meta establecida de 1.824 productos</a:t>
            </a:r>
          </a:p>
          <a:p>
            <a:pPr marL="263525" indent="-263525" algn="just"/>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dirty="0">
                <a:latin typeface="Verdana" panose="020B0604030504040204" pitchFamily="34" charset="0"/>
                <a:ea typeface="Verdana" panose="020B0604030504040204" pitchFamily="34" charset="0"/>
                <a:cs typeface="Verdana" panose="020B0604030504040204" pitchFamily="34" charset="0"/>
              </a:rPr>
              <a:t>Los temas relacionados con comunicación externa se informan a la ciudadanía en general y se busca mantener una imagen positiva de la entidad. Los temas más relevantes del mes de diciembre consistieron </a:t>
            </a:r>
            <a:r>
              <a:rPr lang="es-CO" sz="1000" dirty="0" smtClean="0">
                <a:latin typeface="Verdana" panose="020B0604030504040204" pitchFamily="34" charset="0"/>
                <a:ea typeface="Verdana" panose="020B0604030504040204" pitchFamily="34" charset="0"/>
                <a:cs typeface="Verdana" panose="020B0604030504040204" pitchFamily="34" charset="0"/>
              </a:rPr>
              <a:t>en: Rendición </a:t>
            </a:r>
            <a:r>
              <a:rPr lang="es-CO" sz="1000" dirty="0">
                <a:latin typeface="Verdana" panose="020B0604030504040204" pitchFamily="34" charset="0"/>
                <a:ea typeface="Verdana" panose="020B0604030504040204" pitchFamily="34" charset="0"/>
                <a:cs typeface="Verdana" panose="020B0604030504040204" pitchFamily="34" charset="0"/>
              </a:rPr>
              <a:t>de cuentas del Ministerio, entrega de Planta de tratamiento en Buenaventura, sorteo de casas en Atlántico,   entrega de viviendas en Pisba, Boyacá,  entre otros.</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52736"/>
            <a:ext cx="4608512" cy="5256584"/>
          </a:xfrm>
          <a:prstGeom prst="rect">
            <a:avLst/>
          </a:prstGeom>
          <a:ln>
            <a:noFill/>
          </a:ln>
          <a:effectLst>
            <a:softEdge rad="112500"/>
          </a:effec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73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Rectángulo"/>
          <p:cNvSpPr/>
          <p:nvPr/>
        </p:nvSpPr>
        <p:spPr>
          <a:xfrm rot="16200000">
            <a:off x="-1443691" y="1445759"/>
            <a:ext cx="3429002" cy="53748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11 GRUPO DE TALENTO HUMANO</a:t>
            </a:r>
          </a:p>
        </p:txBody>
      </p:sp>
      <p:sp>
        <p:nvSpPr>
          <p:cNvPr id="9" name="8 Rectángulo"/>
          <p:cNvSpPr/>
          <p:nvPr/>
        </p:nvSpPr>
        <p:spPr>
          <a:xfrm>
            <a:off x="790506" y="803068"/>
            <a:ext cx="7895702" cy="253916"/>
          </a:xfrm>
          <a:prstGeom prst="rect">
            <a:avLst/>
          </a:prstGeom>
        </p:spPr>
        <p:txBody>
          <a:bodyPr wrap="square">
            <a:spAutoFit/>
          </a:bodyPr>
          <a:lstStyle/>
          <a:p>
            <a:pPr algn="ctr"/>
            <a:r>
              <a:rPr lang="es-CO" sz="1050" dirty="0">
                <a:latin typeface="Verdana" panose="020B0604030504040204" pitchFamily="34" charset="0"/>
                <a:ea typeface="Verdana" panose="020B0604030504040204" pitchFamily="34" charset="0"/>
                <a:cs typeface="Verdana" panose="020B0604030504040204" pitchFamily="34" charset="0"/>
              </a:rPr>
              <a:t>El área presenta la ejecución de 6 iniciativas</a:t>
            </a:r>
            <a:r>
              <a:rPr lang="es-CO" sz="1050" dirty="0" smtClean="0">
                <a:latin typeface="Verdana" panose="020B0604030504040204" pitchFamily="34" charset="0"/>
                <a:ea typeface="Verdana" panose="020B0604030504040204" pitchFamily="34" charset="0"/>
                <a:cs typeface="Verdana" panose="020B0604030504040204" pitchFamily="34" charset="0"/>
              </a:rPr>
              <a:t>, </a:t>
            </a:r>
            <a:r>
              <a:rPr lang="es-CO" sz="1050" dirty="0">
                <a:latin typeface="Verdana" panose="020B0604030504040204" pitchFamily="34" charset="0"/>
                <a:ea typeface="Verdana" panose="020B0604030504040204" pitchFamily="34" charset="0"/>
                <a:cs typeface="Verdana" panose="020B0604030504040204" pitchFamily="34" charset="0"/>
              </a:rPr>
              <a:t>mostrando un avance general de </a:t>
            </a:r>
            <a:r>
              <a:rPr lang="es-CO" sz="1050" dirty="0" smtClean="0">
                <a:latin typeface="Verdana" panose="020B0604030504040204" pitchFamily="34" charset="0"/>
                <a:ea typeface="Verdana" panose="020B0604030504040204" pitchFamily="34" charset="0"/>
                <a:cs typeface="Verdana" panose="020B0604030504040204" pitchFamily="34" charset="0"/>
              </a:rPr>
              <a:t>100%</a:t>
            </a:r>
            <a:endParaRPr lang="es-CO" sz="1050" dirty="0">
              <a:latin typeface="Verdana" panose="020B0604030504040204" pitchFamily="34" charset="0"/>
              <a:ea typeface="Verdana" panose="020B0604030504040204" pitchFamily="34" charset="0"/>
              <a:cs typeface="Verdana" panose="020B0604030504040204" pitchFamily="34" charset="0"/>
            </a:endParaRP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96752"/>
            <a:ext cx="7006503" cy="5328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9502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860033" y="836712"/>
            <a:ext cx="3991744" cy="5170646"/>
          </a:xfrm>
          <a:prstGeom prst="rect">
            <a:avLst/>
          </a:prstGeom>
        </p:spPr>
        <p:txBody>
          <a:bodyPr wrap="square">
            <a:spAutoFit/>
          </a:bodyPr>
          <a:lstStyle/>
          <a:p>
            <a:pPr algn="just"/>
            <a:r>
              <a:rPr lang="es-CO" sz="1000" b="1" dirty="0">
                <a:latin typeface="Verdana" panose="020B0604030504040204" pitchFamily="34" charset="0"/>
                <a:ea typeface="Verdana" panose="020B0604030504040204" pitchFamily="34" charset="0"/>
                <a:cs typeface="Verdana" panose="020B0604030504040204" pitchFamily="34" charset="0"/>
              </a:rPr>
              <a:t>3</a:t>
            </a:r>
            <a:r>
              <a:rPr lang="es-CO" sz="1000" b="1" dirty="0" smtClean="0">
                <a:latin typeface="Verdana" panose="020B0604030504040204" pitchFamily="34" charset="0"/>
                <a:ea typeface="Verdana" panose="020B0604030504040204" pitchFamily="34" charset="0"/>
                <a:cs typeface="Verdana" panose="020B0604030504040204" pitchFamily="34" charset="0"/>
              </a:rPr>
              <a:t>. </a:t>
            </a:r>
            <a:r>
              <a:rPr lang="es-CO" sz="1000" b="1" dirty="0">
                <a:latin typeface="Verdana" panose="020B0604030504040204" pitchFamily="34" charset="0"/>
                <a:ea typeface="Verdana" panose="020B0604030504040204" pitchFamily="34" charset="0"/>
                <a:cs typeface="Verdana" panose="020B0604030504040204" pitchFamily="34" charset="0"/>
              </a:rPr>
              <a:t>Plan Anual de Vacantes: </a:t>
            </a:r>
            <a:r>
              <a:rPr lang="es-CO" sz="1000" dirty="0">
                <a:latin typeface="Verdana" panose="020B0604030504040204" pitchFamily="34" charset="0"/>
                <a:ea typeface="Verdana" panose="020B0604030504040204" pitchFamily="34" charset="0"/>
                <a:cs typeface="Verdana" panose="020B0604030504040204" pitchFamily="34" charset="0"/>
              </a:rPr>
              <a:t>En cumplimiento del literal d) del artículo 14 de la Ley 909 , el MVCT realizó la actualización de la matriz denominada “PLAN DE VACANTES”, suministrada por el Departamento Administrativo de la Función Pública – DAFP. Durante los meses de febrero y marzo de 2017, el Grupo de Talento Humano realizó los procesos necesarios para consolidar el Plan Anual de Vacantes, en atención a la normativa vigente y las directrices del DAFP, en las matrices desarrolladas para tal fin, este documento puede ser consultado accediendo al siguiente link: </a:t>
            </a:r>
            <a:r>
              <a:rPr lang="es-CO" sz="1000" dirty="0">
                <a:latin typeface="Verdana" panose="020B0604030504040204" pitchFamily="34" charset="0"/>
                <a:ea typeface="Verdana" panose="020B0604030504040204" pitchFamily="34" charset="0"/>
                <a:cs typeface="Verdana" panose="020B0604030504040204" pitchFamily="34" charset="0"/>
                <a:hlinkClick r:id="rId2"/>
              </a:rPr>
              <a:t>http://</a:t>
            </a:r>
            <a:r>
              <a:rPr lang="es-CO" sz="1000" dirty="0" smtClean="0">
                <a:latin typeface="Verdana" panose="020B0604030504040204" pitchFamily="34" charset="0"/>
                <a:ea typeface="Verdana" panose="020B0604030504040204" pitchFamily="34" charset="0"/>
                <a:cs typeface="Verdana" panose="020B0604030504040204" pitchFamily="34" charset="0"/>
                <a:hlinkClick r:id="rId2"/>
              </a:rPr>
              <a:t>portal.minvivienda.local/Documents/Sobre%20el%20Ministerio/Talento%20humano/PLAN%20DE%20VACANTES.pdf</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Por lo anterior, se dio cumplimiento a todas las actividades establecidas en el plan de acción, por lo que la iniciativa estratégica se ejecutó en un 100%.</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4</a:t>
            </a:r>
            <a:r>
              <a:rPr lang="es-CO" sz="1000" b="1" dirty="0" smtClean="0">
                <a:latin typeface="Verdana" panose="020B0604030504040204" pitchFamily="34" charset="0"/>
                <a:ea typeface="Verdana" panose="020B0604030504040204" pitchFamily="34" charset="0"/>
                <a:cs typeface="Verdana" panose="020B0604030504040204" pitchFamily="34" charset="0"/>
              </a:rPr>
              <a:t>. </a:t>
            </a:r>
            <a:r>
              <a:rPr lang="es-CO" sz="1000" b="1" dirty="0">
                <a:latin typeface="Verdana" panose="020B0604030504040204" pitchFamily="34" charset="0"/>
                <a:ea typeface="Verdana" panose="020B0604030504040204" pitchFamily="34" charset="0"/>
                <a:cs typeface="Verdana" panose="020B0604030504040204" pitchFamily="34" charset="0"/>
              </a:rPr>
              <a:t>Plan Anual de Trabajo de Seguridad y Salud en el Trabajo: </a:t>
            </a:r>
            <a:r>
              <a:rPr lang="es-CO" sz="1000" dirty="0">
                <a:latin typeface="Verdana" panose="020B0604030504040204" pitchFamily="34" charset="0"/>
                <a:ea typeface="Verdana" panose="020B0604030504040204" pitchFamily="34" charset="0"/>
                <a:cs typeface="Verdana" panose="020B0604030504040204" pitchFamily="34" charset="0"/>
              </a:rPr>
              <a:t>el Ministerio de Vivienda, Ciudad y Territorio, en cumplimiento de lo establecido en el numeral 7 del Artículo 2.2.4.6.8. Obligaciones de los empleadores  del Decreto 1072 de 2015,  programó  un plan de trabajo, el cual contempla la realización de actividades encaminadas al mantenimiento y la mejora continua del mismo. Durante la presente anualidad se ejecutaron  280 actividades que habían sido contempladas en el plan anual de trabajo, adicionalmente se han efectuado las consultas mensuales sobre emisión de normativa que afecte el SGSST y los correspondientes informes de evaluación. Por lo anterior, se reportó un avance del 100% en esta iniciativa estratégica. </a:t>
            </a:r>
          </a:p>
        </p:txBody>
      </p:sp>
      <p:sp>
        <p:nvSpPr>
          <p:cNvPr id="10" name="9 Rectángulo"/>
          <p:cNvSpPr/>
          <p:nvPr/>
        </p:nvSpPr>
        <p:spPr>
          <a:xfrm rot="16200000">
            <a:off x="-3232774" y="3196261"/>
            <a:ext cx="6858001" cy="465476"/>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11 GRUPO DE TALENTO HUMANO</a:t>
            </a:r>
          </a:p>
        </p:txBody>
      </p:sp>
      <p:sp>
        <p:nvSpPr>
          <p:cNvPr id="6" name="5 Rectángulo"/>
          <p:cNvSpPr/>
          <p:nvPr/>
        </p:nvSpPr>
        <p:spPr>
          <a:xfrm>
            <a:off x="539552" y="852514"/>
            <a:ext cx="3960440" cy="5324535"/>
          </a:xfrm>
          <a:prstGeom prst="rect">
            <a:avLst/>
          </a:prstGeom>
        </p:spPr>
        <p:txBody>
          <a:bodyPr wrap="square">
            <a:spAutoFit/>
          </a:bodyPr>
          <a:lstStyle/>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1. Articulación del Sistema de Seguridad y salud en el Trabajo con el SIG: </a:t>
            </a:r>
            <a:r>
              <a:rPr lang="es-CO" sz="1000" dirty="0" smtClean="0">
                <a:latin typeface="Verdana" panose="020B0604030504040204" pitchFamily="34" charset="0"/>
                <a:ea typeface="Verdana" panose="020B0604030504040204" pitchFamily="34" charset="0"/>
                <a:cs typeface="Verdana" panose="020B0604030504040204" pitchFamily="34" charset="0"/>
              </a:rPr>
              <a:t>Esta iniciativa se ejecutó en un 100%. </a:t>
            </a:r>
            <a:r>
              <a:rPr lang="es-CO" sz="1000" dirty="0">
                <a:latin typeface="Verdana" panose="020B0604030504040204" pitchFamily="34" charset="0"/>
                <a:ea typeface="Verdana" panose="020B0604030504040204" pitchFamily="34" charset="0"/>
                <a:cs typeface="Verdana" panose="020B0604030504040204" pitchFamily="34" charset="0"/>
              </a:rPr>
              <a:t>Se integró el Sistema de gestión de la Entidad con los requisitos establecidos en el decreto 1072 de 2015 – Capitulo 6: Sistema de seguridad y salud en el trabajo</a:t>
            </a:r>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2. Plan </a:t>
            </a:r>
            <a:r>
              <a:rPr lang="es-CO" sz="1000" b="1" dirty="0">
                <a:latin typeface="Verdana" panose="020B0604030504040204" pitchFamily="34" charset="0"/>
                <a:ea typeface="Verdana" panose="020B0604030504040204" pitchFamily="34" charset="0"/>
                <a:cs typeface="Verdana" panose="020B0604030504040204" pitchFamily="34" charset="0"/>
              </a:rPr>
              <a:t>Institucional de Capacitación: </a:t>
            </a:r>
            <a:r>
              <a:rPr lang="es-CO" sz="1000" dirty="0">
                <a:latin typeface="Verdana" panose="020B0604030504040204" pitchFamily="34" charset="0"/>
                <a:ea typeface="Verdana" panose="020B0604030504040204" pitchFamily="34" charset="0"/>
                <a:cs typeface="Verdana" panose="020B0604030504040204" pitchFamily="34" charset="0"/>
              </a:rPr>
              <a:t>la entidad contribuye al fortalecimiento de las competencias de los funcionarios, a través de la identificación de necesidades de capacitación teniendo en cuenta los requerimientos de las Oficinas de Control Interno, Planeación, Contratos, SINTRAVIVIENDA y la alta Dirección. Se  identificó y consolidó el diagnóstico de necesidades de capacitación de acuerdo con la metodología de los Proyectos de Aprendizaje en equipo – PAE, de conformidad con los plazos establecidos por la entidad y las recomendaciones del Departamento Administrativo de la Función Pública - DAFP. Se formuló y adoptó el  Plan Institucional de Capacitación – PIC de conformidad con la Resolución 0112 de Febrero de 2017. Esta iniciativa estratégica presenta un avance del </a:t>
            </a:r>
            <a:r>
              <a:rPr lang="es-CO" sz="1000" dirty="0" smtClean="0">
                <a:latin typeface="Verdana" panose="020B0604030504040204" pitchFamily="34" charset="0"/>
                <a:ea typeface="Verdana" panose="020B0604030504040204" pitchFamily="34" charset="0"/>
                <a:cs typeface="Verdana" panose="020B0604030504040204" pitchFamily="34" charset="0"/>
              </a:rPr>
              <a:t>100%. </a:t>
            </a:r>
          </a:p>
          <a:p>
            <a:pPr marL="228600" indent="-228600" algn="just">
              <a:buAutoNum type="arabicPeriod"/>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rabicPeriod"/>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rabicPeriod"/>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rabicPeriod"/>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80" y="4293097"/>
            <a:ext cx="3431583" cy="2052148"/>
          </a:xfrm>
          <a:prstGeom prst="rect">
            <a:avLst/>
          </a:prstGeom>
          <a:ln>
            <a:noFill/>
          </a:ln>
          <a:effectLst>
            <a:softEdge rad="112500"/>
          </a:effectLst>
        </p:spPr>
      </p:pic>
    </p:spTree>
    <p:extLst>
      <p:ext uri="{BB962C8B-B14F-4D97-AF65-F5344CB8AC3E}">
        <p14:creationId xmlns:p14="http://schemas.microsoft.com/office/powerpoint/2010/main" val="3283910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683568" y="836712"/>
            <a:ext cx="3816423" cy="2554545"/>
          </a:xfrm>
          <a:prstGeom prst="rect">
            <a:avLst/>
          </a:prstGeom>
        </p:spPr>
        <p:txBody>
          <a:bodyPr wrap="square">
            <a:spAutoFit/>
          </a:bodyPr>
          <a:lstStyle/>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5</a:t>
            </a:r>
            <a:r>
              <a:rPr lang="es-CO" sz="1000" b="1" dirty="0" smtClean="0">
                <a:latin typeface="Verdana" panose="020B0604030504040204" pitchFamily="34" charset="0"/>
                <a:ea typeface="Verdana" panose="020B0604030504040204" pitchFamily="34" charset="0"/>
                <a:cs typeface="Verdana" panose="020B0604030504040204" pitchFamily="34" charset="0"/>
              </a:rPr>
              <a:t>. </a:t>
            </a:r>
            <a:r>
              <a:rPr lang="es-CO" sz="1000" b="1" dirty="0">
                <a:latin typeface="Verdana" panose="020B0604030504040204" pitchFamily="34" charset="0"/>
                <a:ea typeface="Verdana" panose="020B0604030504040204" pitchFamily="34" charset="0"/>
                <a:cs typeface="Verdana" panose="020B0604030504040204" pitchFamily="34" charset="0"/>
              </a:rPr>
              <a:t>Plan de Bienestar e Incentivos: </a:t>
            </a:r>
            <a:r>
              <a:rPr lang="es-CO" sz="1000" dirty="0">
                <a:latin typeface="Verdana" panose="020B0604030504040204" pitchFamily="34" charset="0"/>
                <a:ea typeface="Verdana" panose="020B0604030504040204" pitchFamily="34" charset="0"/>
                <a:cs typeface="Verdana" panose="020B0604030504040204" pitchFamily="34" charset="0"/>
              </a:rPr>
              <a:t>en cumplimiento del marco legal y constitucional, la Secretaria General y el Grupo de Talento Humano presentan el Plan de Bienestar Social, encaminado a la sostenibilidad y potencialización de su talento humano, con el fin de propiciar las condiciones que favorezcan el desarrollo de la creatividad, la identidad, la participación de los servidores públicos de la entidad, así como la eficiencia y efectividad en su desempeño. De las 134 actividades establecidas en el plan de bienestar e incentivos formulado, se han ejecutado 134  Por lo anterior, la iniciativa estratégica presenta un avance del 100%, adicional a lo anterior, en el mes de Diciembre se efectúo la evaluación de este plan en la Intranet de la </a:t>
            </a:r>
            <a:r>
              <a:rPr lang="es-CO" sz="1000" dirty="0" smtClean="0">
                <a:latin typeface="Verdana" panose="020B0604030504040204" pitchFamily="34" charset="0"/>
                <a:ea typeface="Verdana" panose="020B0604030504040204" pitchFamily="34" charset="0"/>
                <a:cs typeface="Verdana" panose="020B0604030504040204" pitchFamily="34" charset="0"/>
              </a:rPr>
              <a:t>entidad.</a:t>
            </a:r>
          </a:p>
        </p:txBody>
      </p:sp>
      <p:sp>
        <p:nvSpPr>
          <p:cNvPr id="10" name="9 Rectángulo"/>
          <p:cNvSpPr/>
          <p:nvPr/>
        </p:nvSpPr>
        <p:spPr>
          <a:xfrm rot="16200000">
            <a:off x="-3232774" y="3196261"/>
            <a:ext cx="6858001" cy="465476"/>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11 GRUPO DE TALENTO HUMANO</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581" y="3575923"/>
            <a:ext cx="4027580" cy="2685053"/>
          </a:xfrm>
          <a:prstGeom prst="rect">
            <a:avLst/>
          </a:prstGeom>
          <a:ln>
            <a:noFill/>
          </a:ln>
          <a:effectLst>
            <a:softEdge rad="112500"/>
          </a:effectLst>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352" y="1086922"/>
            <a:ext cx="3620582" cy="2327920"/>
          </a:xfrm>
          <a:prstGeom prst="rect">
            <a:avLst/>
          </a:prstGeom>
          <a:ln>
            <a:noFill/>
          </a:ln>
          <a:effectLst>
            <a:softEdge rad="112500"/>
          </a:effectLst>
        </p:spPr>
      </p:pic>
      <p:sp>
        <p:nvSpPr>
          <p:cNvPr id="12" name="11 Rectángulo"/>
          <p:cNvSpPr/>
          <p:nvPr/>
        </p:nvSpPr>
        <p:spPr>
          <a:xfrm>
            <a:off x="4968432" y="3605481"/>
            <a:ext cx="3816423" cy="2862322"/>
          </a:xfrm>
          <a:prstGeom prst="rect">
            <a:avLst/>
          </a:prstGeom>
        </p:spPr>
        <p:txBody>
          <a:bodyPr wrap="square">
            <a:spAutoFit/>
          </a:bodyPr>
          <a:lstStyle/>
          <a:p>
            <a:pPr algn="just"/>
            <a:r>
              <a:rPr lang="es-CO" sz="1000" b="1" dirty="0">
                <a:latin typeface="Verdana" panose="020B0604030504040204" pitchFamily="34" charset="0"/>
                <a:ea typeface="Verdana" panose="020B0604030504040204" pitchFamily="34" charset="0"/>
                <a:cs typeface="Verdana" panose="020B0604030504040204" pitchFamily="34" charset="0"/>
              </a:rPr>
              <a:t>6</a:t>
            </a:r>
            <a:r>
              <a:rPr lang="es-CO" sz="1000" b="1" dirty="0" smtClean="0">
                <a:latin typeface="Verdana" panose="020B0604030504040204" pitchFamily="34" charset="0"/>
                <a:ea typeface="Verdana" panose="020B0604030504040204" pitchFamily="34" charset="0"/>
                <a:cs typeface="Verdana" panose="020B0604030504040204" pitchFamily="34" charset="0"/>
              </a:rPr>
              <a:t>. </a:t>
            </a:r>
            <a:r>
              <a:rPr lang="es-CO" sz="1000" b="1" dirty="0">
                <a:latin typeface="Verdana" panose="020B0604030504040204" pitchFamily="34" charset="0"/>
                <a:ea typeface="Verdana" panose="020B0604030504040204" pitchFamily="34" charset="0"/>
                <a:cs typeface="Verdana" panose="020B0604030504040204" pitchFamily="34" charset="0"/>
              </a:rPr>
              <a:t>Plan Estratégico de Recursos Humanos: </a:t>
            </a:r>
            <a:r>
              <a:rPr lang="es-CO" sz="1000" dirty="0">
                <a:latin typeface="Verdana" panose="020B0604030504040204" pitchFamily="34" charset="0"/>
                <a:ea typeface="Verdana" panose="020B0604030504040204" pitchFamily="34" charset="0"/>
                <a:cs typeface="Verdana" panose="020B0604030504040204" pitchFamily="34" charset="0"/>
              </a:rPr>
              <a:t>como principal herramienta para la toma de decisiones en la entidad, principalmente contribuye a desarrollar estrategias que permitan fortalecer las competencias de sus funcionarios, su bienestar integral y su calidad de vida. Así mismo, contribuye significativamente en los logros y cumplimiento de las Políticas, Planes, Programas y Proyectos del MVCT, teniendo en cuenta como eje fundamental para lograrlo, su capital humano, ya que éste, es el motor esencial para responder de forma positiva en esta significativa tarea. En </a:t>
            </a:r>
            <a:r>
              <a:rPr lang="es-CO" sz="1000" dirty="0" smtClean="0">
                <a:latin typeface="Verdana" panose="020B0604030504040204" pitchFamily="34" charset="0"/>
                <a:ea typeface="Verdana" panose="020B0604030504040204" pitchFamily="34" charset="0"/>
                <a:cs typeface="Verdana" panose="020B0604030504040204" pitchFamily="34" charset="0"/>
              </a:rPr>
              <a:t>la presente vigencia se </a:t>
            </a:r>
            <a:r>
              <a:rPr lang="es-CO" sz="1000" dirty="0">
                <a:latin typeface="Verdana" panose="020B0604030504040204" pitchFamily="34" charset="0"/>
                <a:ea typeface="Verdana" panose="020B0604030504040204" pitchFamily="34" charset="0"/>
                <a:cs typeface="Verdana" panose="020B0604030504040204" pitchFamily="34" charset="0"/>
              </a:rPr>
              <a:t>ha Actualizado y elaborado el Plan Estratégico de Recursos Humanos y se hizo la publicación respectiva, en el mes de Diciembre se efectúo la correspondiente evaluación del Plan Estratégico de Recursos humanos, en  la página de la </a:t>
            </a:r>
            <a:r>
              <a:rPr lang="es-CO" sz="1000" dirty="0" smtClean="0">
                <a:latin typeface="Verdana" panose="020B0604030504040204" pitchFamily="34" charset="0"/>
                <a:ea typeface="Verdana" panose="020B0604030504040204" pitchFamily="34" charset="0"/>
                <a:cs typeface="Verdana" panose="020B0604030504040204" pitchFamily="34" charset="0"/>
              </a:rPr>
              <a:t>Entidad, dando cumplimiento al 100% de la meta programada para esta iniciativa.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9263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2055759" y="2057826"/>
            <a:ext cx="4725146"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SEGUIMIENTO AL PLAN </a:t>
            </a: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 ACCIÓN INSTITUCIONAL</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Marcador de contenido"/>
          <p:cNvSpPr>
            <a:spLocks noGrp="1"/>
          </p:cNvSpPr>
          <p:nvPr>
            <p:ph idx="1"/>
          </p:nvPr>
        </p:nvSpPr>
        <p:spPr>
          <a:xfrm>
            <a:off x="711215" y="742310"/>
            <a:ext cx="3744416" cy="2104802"/>
          </a:xfrm>
        </p:spPr>
        <p:txBody>
          <a:bodyPr>
            <a:noAutofit/>
          </a:bodyPr>
          <a:lstStyle/>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El Plan de Acción </a:t>
            </a:r>
            <a:r>
              <a:rPr lang="es-CO" sz="1000" dirty="0">
                <a:latin typeface="Verdana" panose="020B0604030504040204" pitchFamily="34" charset="0"/>
                <a:ea typeface="Verdana" panose="020B0604030504040204" pitchFamily="34" charset="0"/>
                <a:cs typeface="Verdana" panose="020B0604030504040204" pitchFamily="34" charset="0"/>
              </a:rPr>
              <a:t>2017 del Ministerio de Vivienda, Ciudad y Territorio es una herramienta del Proceso de Direccionamiento </a:t>
            </a:r>
            <a:r>
              <a:rPr lang="es-CO" sz="1000" dirty="0" smtClean="0">
                <a:latin typeface="Verdana" panose="020B0604030504040204" pitchFamily="34" charset="0"/>
                <a:ea typeface="Verdana" panose="020B0604030504040204" pitchFamily="34" charset="0"/>
                <a:cs typeface="Verdana" panose="020B0604030504040204" pitchFamily="34" charset="0"/>
              </a:rPr>
              <a:t>Estratégico que se </a:t>
            </a:r>
            <a:r>
              <a:rPr lang="es-CO" sz="1000" dirty="0">
                <a:latin typeface="Verdana" panose="020B0604030504040204" pitchFamily="34" charset="0"/>
                <a:ea typeface="Verdana" panose="020B0604030504040204" pitchFamily="34" charset="0"/>
                <a:cs typeface="Verdana" panose="020B0604030504040204" pitchFamily="34" charset="0"/>
              </a:rPr>
              <a:t>encuentra articulado con las cinco (5) </a:t>
            </a:r>
            <a:r>
              <a:rPr lang="es-CO" sz="10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establecidas en el Decreto 2482 de 2012. Las mismas se desarrollan </a:t>
            </a:r>
            <a:r>
              <a:rPr lang="es-CO" sz="1000" dirty="0">
                <a:latin typeface="Verdana" panose="020B0604030504040204" pitchFamily="34" charset="0"/>
                <a:ea typeface="Verdana" panose="020B0604030504040204" pitchFamily="34" charset="0"/>
                <a:cs typeface="Verdana" panose="020B0604030504040204" pitchFamily="34" charset="0"/>
              </a:rPr>
              <a:t>a través de 66 </a:t>
            </a:r>
            <a:r>
              <a:rPr lang="es-CO" sz="1000" dirty="0" smtClean="0">
                <a:latin typeface="Verdana" panose="020B0604030504040204" pitchFamily="34" charset="0"/>
                <a:ea typeface="Verdana" panose="020B0604030504040204" pitchFamily="34" charset="0"/>
                <a:cs typeface="Verdana" panose="020B0604030504040204" pitchFamily="34" charset="0"/>
              </a:rPr>
              <a:t>Indicadores </a:t>
            </a:r>
            <a:r>
              <a:rPr lang="es-CO" sz="1000" dirty="0">
                <a:latin typeface="Verdana" panose="020B0604030504040204" pitchFamily="34" charset="0"/>
                <a:ea typeface="Verdana" panose="020B0604030504040204" pitchFamily="34" charset="0"/>
                <a:cs typeface="Verdana" panose="020B0604030504040204" pitchFamily="34" charset="0"/>
              </a:rPr>
              <a:t>y 75 </a:t>
            </a:r>
            <a:r>
              <a:rPr lang="es-CO" sz="1000" dirty="0" smtClean="0">
                <a:latin typeface="Verdana" panose="020B0604030504040204" pitchFamily="34" charset="0"/>
                <a:ea typeface="Verdana" panose="020B0604030504040204" pitchFamily="34" charset="0"/>
                <a:cs typeface="Verdana" panose="020B0604030504040204" pitchFamily="34" charset="0"/>
              </a:rPr>
              <a:t>Iniciativas Estratégicas. Cada iniciativa estratégica se desarrolla a través de una serie de actividades fijadas por cada dependencia, de las cuales  unas corresponden actividades de gestión y otras de resultado; a estás ultimas se les dio preponderancia al momento del resultado. </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Para su seguimiento,   se utiliza la metodología de semáforo en el que se establecen tres calificaciones: rojo para crítico, amarillo para cumplimiento parcial y verde para cumplimiento satisfactorio (</a:t>
            </a:r>
            <a:r>
              <a:rPr lang="es-CO" sz="1000" dirty="0">
                <a:latin typeface="Verdana" panose="020B0604030504040204" pitchFamily="34" charset="0"/>
                <a:ea typeface="Verdana" panose="020B0604030504040204" pitchFamily="34" charset="0"/>
                <a:cs typeface="Verdana" panose="020B0604030504040204" pitchFamily="34" charset="0"/>
              </a:rPr>
              <a:t>ver imagen</a:t>
            </a:r>
            <a:r>
              <a:rPr lang="es-CO" sz="1000" dirty="0" smtClean="0">
                <a:latin typeface="Verdana" panose="020B0604030504040204" pitchFamily="34" charset="0"/>
                <a:ea typeface="Verdana" panose="020B0604030504040204" pitchFamily="34" charset="0"/>
                <a:cs typeface="Verdana" panose="020B0604030504040204" pitchFamily="34" charset="0"/>
              </a:rPr>
              <a:t>). La gestión de  la entidad se monitorea de manera mensual, enviando reportes a las dependencias y trimestralmente se realiza un informe de avance de las metas el cual es publicado en la página de la Entidad. Por tal razón, habiendo hecho la evaluación con corte a 31 de diciembre de 2017, se registra un cumplimiento de las iniciativas estratégicas del 97.97%. </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6 Diagrama"/>
          <p:cNvGraphicFramePr/>
          <p:nvPr>
            <p:extLst>
              <p:ext uri="{D42A27DB-BD31-4B8C-83A1-F6EECF244321}">
                <p14:modId xmlns:p14="http://schemas.microsoft.com/office/powerpoint/2010/main" val="1078440860"/>
              </p:ext>
            </p:extLst>
          </p:nvPr>
        </p:nvGraphicFramePr>
        <p:xfrm>
          <a:off x="4980384" y="460103"/>
          <a:ext cx="3768080" cy="3798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Elipse"/>
          <p:cNvSpPr/>
          <p:nvPr/>
        </p:nvSpPr>
        <p:spPr>
          <a:xfrm>
            <a:off x="4731668" y="731565"/>
            <a:ext cx="3888432" cy="3584576"/>
          </a:xfrm>
          <a:prstGeom prst="ellipse">
            <a:avLst/>
          </a:prstGeom>
          <a:noFill/>
          <a:ln cap="rnd"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14 CuadroTexto"/>
          <p:cNvSpPr txBox="1"/>
          <p:nvPr/>
        </p:nvSpPr>
        <p:spPr>
          <a:xfrm rot="20804042">
            <a:off x="7227878" y="2112341"/>
            <a:ext cx="1779141" cy="646331"/>
          </a:xfrm>
          <a:prstGeom prst="rect">
            <a:avLst/>
          </a:prstGeom>
          <a:noFill/>
        </p:spPr>
        <p:txBody>
          <a:bodyPr wrap="none" rtlCol="0">
            <a:spAutoFit/>
          </a:bodyPr>
          <a:lstStyle/>
          <a:p>
            <a:r>
              <a:rPr lang="es-CO" sz="3600" dirty="0" smtClean="0">
                <a:solidFill>
                  <a:schemeClr val="tx2"/>
                </a:solidFill>
                <a:latin typeface="Cooper Black" panose="0208090404030B020404" pitchFamily="18" charset="0"/>
              </a:rPr>
              <a:t>97,97%</a:t>
            </a:r>
            <a:endParaRPr lang="es-CO" sz="3600" dirty="0">
              <a:solidFill>
                <a:schemeClr val="tx2"/>
              </a:solidFill>
              <a:latin typeface="Cooper Black" panose="0208090404030B020404" pitchFamily="18" charset="0"/>
            </a:endParaRPr>
          </a:p>
        </p:txBody>
      </p:sp>
      <p:sp>
        <p:nvSpPr>
          <p:cNvPr id="9" name="2 Marcador de contenido"/>
          <p:cNvSpPr txBox="1">
            <a:spLocks/>
          </p:cNvSpPr>
          <p:nvPr/>
        </p:nvSpPr>
        <p:spPr>
          <a:xfrm>
            <a:off x="4796335" y="4509120"/>
            <a:ext cx="4127449" cy="1609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Es importante aclarar que en el plan de acción se incluyen iniciativas estratégicas relacionadas con metas que son competencia de la Entidad y hacen parte del Sistema Nacional de Evaluación de Gestión y Resultados – SINERGIA, las cuales en algunos casos se presentan con un retraso en su medición. Por lo anterior, para realizar el presente análisis, se tomó en cuenta que hay iniciativas con metas establecidas para el 2017 que no pueden ser medidas en la presente vigencia de acuerdo a la hoja de vida de los indicadores aprobados por el DNP, por lo tanto, para estos casos se valoraron únicamente las actividades que miden la gestión realizada y reportada por las áreas misionales del ministerio. </a:t>
            </a:r>
          </a:p>
          <a:p>
            <a:pPr marL="0" indent="0">
              <a:buFont typeface="Arial" panose="020B0604020202020204" pitchFamily="34" charset="0"/>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0" name="1 Título"/>
          <p:cNvSpPr txBox="1">
            <a:spLocks/>
          </p:cNvSpPr>
          <p:nvPr/>
        </p:nvSpPr>
        <p:spPr>
          <a:xfrm>
            <a:off x="449540" y="4480023"/>
            <a:ext cx="1656183" cy="490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just">
              <a:buAutoNum type="arabicPeriod"/>
            </a:pPr>
            <a:r>
              <a:rPr lang="es-CO" sz="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Reporte SEGUIMIENTO</a:t>
            </a:r>
          </a:p>
        </p:txBody>
      </p:sp>
      <p:sp>
        <p:nvSpPr>
          <p:cNvPr id="11" name="1 Título"/>
          <p:cNvSpPr txBox="1">
            <a:spLocks/>
          </p:cNvSpPr>
          <p:nvPr/>
        </p:nvSpPr>
        <p:spPr>
          <a:xfrm>
            <a:off x="1817515" y="5126312"/>
            <a:ext cx="2664296"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CO" sz="900" dirty="0" smtClean="0"/>
              <a:t/>
            </a:r>
            <a:br>
              <a:rPr lang="es-CO" sz="900" dirty="0" smtClean="0"/>
            </a:br>
            <a:r>
              <a:rPr lang="es-CO" sz="9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Rojo: </a:t>
            </a:r>
            <a:r>
              <a:rPr lang="es-CO" sz="900" dirty="0" smtClean="0">
                <a:latin typeface="Verdana" panose="020B0604030504040204" pitchFamily="34" charset="0"/>
                <a:ea typeface="Verdana" panose="020B0604030504040204" pitchFamily="34" charset="0"/>
                <a:cs typeface="Verdana" panose="020B0604030504040204" pitchFamily="34" charset="0"/>
              </a:rPr>
              <a:t>Corresponde a indicadores con avance inferior al 79.99% con respecto a la meta</a:t>
            </a:r>
          </a:p>
          <a:p>
            <a:pPr algn="just"/>
            <a:r>
              <a:rPr lang="es-CO" sz="9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Amarillo: </a:t>
            </a:r>
            <a:r>
              <a:rPr lang="es-CO" sz="900" dirty="0" smtClean="0">
                <a:latin typeface="Verdana" panose="020B0604030504040204" pitchFamily="34" charset="0"/>
                <a:ea typeface="Verdana" panose="020B0604030504040204" pitchFamily="34" charset="0"/>
                <a:cs typeface="Verdana" panose="020B0604030504040204" pitchFamily="34" charset="0"/>
              </a:rPr>
              <a:t>Corresponde a los indicadores con avance entre el 80% y el 94.99 % con respecto a la meta</a:t>
            </a:r>
          </a:p>
          <a:p>
            <a:pPr algn="just"/>
            <a:r>
              <a:rPr lang="es-CO" sz="9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Verde</a:t>
            </a:r>
            <a:r>
              <a:rPr lang="es-CO" sz="900" dirty="0" smtClean="0">
                <a:latin typeface="Verdana" panose="020B0604030504040204" pitchFamily="34" charset="0"/>
                <a:ea typeface="Verdana" panose="020B0604030504040204" pitchFamily="34" charset="0"/>
                <a:cs typeface="Verdana" panose="020B0604030504040204" pitchFamily="34" charset="0"/>
              </a:rPr>
              <a:t>: Corresponde a los indicadores con avance superior al 95% con respecto a la meta</a:t>
            </a:r>
          </a:p>
          <a:p>
            <a:pPr algn="just"/>
            <a:r>
              <a:rPr lang="es-CO" sz="900" dirty="0" smtClean="0"/>
              <a:t> </a:t>
            </a:r>
            <a:br>
              <a:rPr lang="es-CO" sz="900" dirty="0" smtClean="0"/>
            </a:br>
            <a:r>
              <a:rPr lang="es-CO" sz="900" dirty="0" smtClean="0"/>
              <a:t/>
            </a:r>
            <a:br>
              <a:rPr lang="es-CO" sz="900" dirty="0" smtClean="0"/>
            </a:br>
            <a:r>
              <a:rPr lang="es-CO" sz="900" dirty="0" smtClean="0"/>
              <a:t/>
            </a:r>
            <a:br>
              <a:rPr lang="es-CO" sz="900" dirty="0" smtClean="0"/>
            </a:br>
            <a:endParaRPr lang="es-CO" sz="900" dirty="0"/>
          </a:p>
        </p:txBody>
      </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71599" y="4941168"/>
            <a:ext cx="612067" cy="257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53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551703" y="1558320"/>
            <a:ext cx="3645024" cy="53748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12 DIRECCIÓN DE SISTEMA HABITACIONAL</a:t>
            </a:r>
          </a:p>
        </p:txBody>
      </p:sp>
      <p:sp>
        <p:nvSpPr>
          <p:cNvPr id="3" name="2 Rectángulo"/>
          <p:cNvSpPr/>
          <p:nvPr/>
        </p:nvSpPr>
        <p:spPr>
          <a:xfrm>
            <a:off x="971600" y="771805"/>
            <a:ext cx="7776864" cy="400110"/>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a:t>
            </a:r>
            <a:r>
              <a:rPr lang="es-CO" sz="1000" dirty="0" smtClean="0">
                <a:latin typeface="Verdana" panose="020B0604030504040204" pitchFamily="34" charset="0"/>
                <a:ea typeface="Verdana" panose="020B0604030504040204" pitchFamily="34" charset="0"/>
                <a:cs typeface="Verdana" panose="020B0604030504040204" pitchFamily="34" charset="0"/>
              </a:rPr>
              <a:t>Dirección </a:t>
            </a:r>
            <a:r>
              <a:rPr lang="es-CO" sz="1000" dirty="0">
                <a:latin typeface="Verdana" panose="020B0604030504040204" pitchFamily="34" charset="0"/>
                <a:ea typeface="Verdana" panose="020B0604030504040204" pitchFamily="34" charset="0"/>
                <a:cs typeface="Verdana" panose="020B0604030504040204" pitchFamily="34" charset="0"/>
              </a:rPr>
              <a:t>optimiza  su </a:t>
            </a:r>
            <a:r>
              <a:rPr lang="es-CO" sz="1000" dirty="0" smtClean="0">
                <a:latin typeface="Verdana" panose="020B0604030504040204" pitchFamily="34" charset="0"/>
                <a:ea typeface="Verdana" panose="020B0604030504040204" pitchFamily="34" charset="0"/>
                <a:cs typeface="Verdana" panose="020B0604030504040204" pitchFamily="34" charset="0"/>
              </a:rPr>
              <a:t>ejecución </a:t>
            </a:r>
            <a:r>
              <a:rPr lang="es-CO" sz="1000" dirty="0">
                <a:latin typeface="Verdana" panose="020B0604030504040204" pitchFamily="34" charset="0"/>
                <a:ea typeface="Verdana" panose="020B0604030504040204" pitchFamily="34" charset="0"/>
                <a:cs typeface="Verdana" panose="020B0604030504040204" pitchFamily="34" charset="0"/>
              </a:rPr>
              <a:t>mediante la </a:t>
            </a:r>
            <a:r>
              <a:rPr lang="es-CO" sz="1000" dirty="0" smtClean="0">
                <a:latin typeface="Verdana" panose="020B0604030504040204" pitchFamily="34" charset="0"/>
                <a:ea typeface="Verdana" panose="020B0604030504040204" pitchFamily="34" charset="0"/>
                <a:cs typeface="Verdana" panose="020B0604030504040204" pitchFamily="34" charset="0"/>
              </a:rPr>
              <a:t>implementación </a:t>
            </a:r>
            <a:r>
              <a:rPr lang="es-CO" sz="1000" dirty="0">
                <a:latin typeface="Verdana" panose="020B0604030504040204" pitchFamily="34" charset="0"/>
                <a:ea typeface="Verdana" panose="020B0604030504040204" pitchFamily="34" charset="0"/>
                <a:cs typeface="Verdana" panose="020B0604030504040204" pitchFamily="34" charset="0"/>
              </a:rPr>
              <a:t>de cinco </a:t>
            </a:r>
            <a:r>
              <a:rPr lang="es-CO" sz="1000" dirty="0" smtClean="0">
                <a:latin typeface="Verdana" panose="020B0604030504040204" pitchFamily="34" charset="0"/>
                <a:ea typeface="Verdana" panose="020B0604030504040204" pitchFamily="34" charset="0"/>
                <a:cs typeface="Verdana" panose="020B0604030504040204" pitchFamily="34" charset="0"/>
              </a:rPr>
              <a:t>iniciativas estratégicas, </a:t>
            </a:r>
            <a:r>
              <a:rPr lang="es-CO" sz="1000" dirty="0">
                <a:latin typeface="Verdana" panose="020B0604030504040204" pitchFamily="34" charset="0"/>
                <a:ea typeface="Verdana" panose="020B0604030504040204" pitchFamily="34" charset="0"/>
                <a:cs typeface="Verdana" panose="020B0604030504040204" pitchFamily="34" charset="0"/>
              </a:rPr>
              <a:t>la cual da </a:t>
            </a:r>
            <a:r>
              <a:rPr lang="es-CO" sz="1000" dirty="0" smtClean="0">
                <a:latin typeface="Verdana" panose="020B0604030504040204" pitchFamily="34" charset="0"/>
                <a:ea typeface="Verdana" panose="020B0604030504040204" pitchFamily="34" charset="0"/>
                <a:cs typeface="Verdana" panose="020B0604030504040204" pitchFamily="34" charset="0"/>
              </a:rPr>
              <a:t>cumplimento con </a:t>
            </a:r>
            <a:r>
              <a:rPr lang="es-CO" sz="1000" dirty="0">
                <a:latin typeface="Verdana" panose="020B0604030504040204" pitchFamily="34" charset="0"/>
                <a:ea typeface="Verdana" panose="020B0604030504040204" pitchFamily="34" charset="0"/>
                <a:cs typeface="Verdana" panose="020B0604030504040204" pitchFamily="34" charset="0"/>
              </a:rPr>
              <a:t>un </a:t>
            </a:r>
            <a:r>
              <a:rPr lang="es-CO" sz="1000" dirty="0" smtClean="0">
                <a:latin typeface="Verdana" panose="020B0604030504040204" pitchFamily="34" charset="0"/>
                <a:ea typeface="Verdana" panose="020B0604030504040204" pitchFamily="34" charset="0"/>
                <a:cs typeface="Verdana" panose="020B0604030504040204" pitchFamily="34" charset="0"/>
              </a:rPr>
              <a:t>avance </a:t>
            </a:r>
            <a:r>
              <a:rPr lang="es-CO" sz="1000" dirty="0">
                <a:latin typeface="Verdana" panose="020B0604030504040204" pitchFamily="34" charset="0"/>
                <a:ea typeface="Verdana" panose="020B0604030504040204" pitchFamily="34" charset="0"/>
                <a:cs typeface="Verdana" panose="020B0604030504040204" pitchFamily="34" charset="0"/>
              </a:rPr>
              <a:t>del </a:t>
            </a:r>
            <a:r>
              <a:rPr lang="es-CO" sz="1000" dirty="0" smtClean="0">
                <a:latin typeface="Verdana" panose="020B0604030504040204" pitchFamily="34" charset="0"/>
                <a:ea typeface="Verdana" panose="020B0604030504040204" pitchFamily="34" charset="0"/>
                <a:cs typeface="Verdana" panose="020B0604030504040204" pitchFamily="34" charset="0"/>
              </a:rPr>
              <a:t>100%. </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71915"/>
            <a:ext cx="7632848" cy="53987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04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27233" y="845783"/>
            <a:ext cx="4248471" cy="2708434"/>
          </a:xfrm>
          <a:prstGeom prst="rect">
            <a:avLst/>
          </a:prstGeom>
        </p:spPr>
        <p:txBody>
          <a:bodyPr wrap="square">
            <a:spAutoFit/>
          </a:bodyPr>
          <a:lstStyle/>
          <a:p>
            <a:pPr marL="228600" indent="-228600" algn="just">
              <a:buAutoNum type="arabicPeriod"/>
            </a:pPr>
            <a:r>
              <a:rPr lang="es-CO" sz="1000" b="1" dirty="0" smtClean="0">
                <a:latin typeface="Verdana" panose="020B0604030504040204" pitchFamily="34" charset="0"/>
                <a:ea typeface="Verdana" panose="020B0604030504040204" pitchFamily="34" charset="0"/>
                <a:cs typeface="Verdana" panose="020B0604030504040204" pitchFamily="34" charset="0"/>
              </a:rPr>
              <a:t>Implementación del programa "Mi Casa Ya" para leasing habitacional y participación de ASOCAJAS dentro del programa: </a:t>
            </a:r>
            <a:r>
              <a:rPr lang="es-CO" sz="1000" dirty="0" smtClean="0">
                <a:latin typeface="Verdana" panose="020B0604030504040204" pitchFamily="34" charset="0"/>
                <a:ea typeface="Verdana" panose="020B0604030504040204" pitchFamily="34" charset="0"/>
                <a:cs typeface="Verdana" panose="020B0604030504040204" pitchFamily="34" charset="0"/>
              </a:rPr>
              <a:t>La </a:t>
            </a:r>
            <a:r>
              <a:rPr lang="es-CO" sz="1000" dirty="0">
                <a:latin typeface="Verdana" panose="020B0604030504040204" pitchFamily="34" charset="0"/>
                <a:ea typeface="Verdana" panose="020B0604030504040204" pitchFamily="34" charset="0"/>
                <a:cs typeface="Verdana" panose="020B0604030504040204" pitchFamily="34" charset="0"/>
              </a:rPr>
              <a:t>iniciativa reporta un avance del 100 %, teniendo en cuenta que se realizaron dos (2) mesas de trabajo con los bancos y dos (2) mesas de trabajo con </a:t>
            </a:r>
            <a:r>
              <a:rPr lang="es-CO" sz="1000" dirty="0" smtClean="0">
                <a:latin typeface="Verdana" panose="020B0604030504040204" pitchFamily="34" charset="0"/>
                <a:ea typeface="Verdana" panose="020B0604030504040204" pitchFamily="34" charset="0"/>
                <a:cs typeface="Verdana" panose="020B0604030504040204" pitchFamily="34" charset="0"/>
              </a:rPr>
              <a:t>Asocajas </a:t>
            </a:r>
            <a:r>
              <a:rPr lang="es-CO" sz="1000" dirty="0">
                <a:latin typeface="Verdana" panose="020B0604030504040204" pitchFamily="34" charset="0"/>
                <a:ea typeface="Verdana" panose="020B0604030504040204" pitchFamily="34" charset="0"/>
                <a:cs typeface="Verdana" panose="020B0604030504040204" pitchFamily="34" charset="0"/>
              </a:rPr>
              <a:t>(se contemplaban en total 4 mesas de trabajo en el año), donde esas agremiaciones estuvieron de acuerdo con las modificaciones propuestas al programa “Mi Casa Ya”, y estas quedaron estipulados en el Decreto 729 del 5 de mayo de 2017 “Por el cual se modifica el Decreto 1077 de 2015. Cabe anotar que la medición para la ejecución de esta iniciativa, no contempla el indicador con rezago relacionado con “Porcentaje de hogares urbanos en condición de vivienda cuantitativo Vigencia 2016” debido a que este valor para la vigencia 2017 se reporta Anual con 120 días de rezago, es decir en la vigencia 2018</a:t>
            </a:r>
            <a:r>
              <a:rPr lang="es-CO" sz="1000" dirty="0" smtClean="0">
                <a:latin typeface="Verdana" panose="020B0604030504040204" pitchFamily="34" charset="0"/>
                <a:ea typeface="Verdana" panose="020B0604030504040204" pitchFamily="34" charset="0"/>
                <a:cs typeface="Verdana" panose="020B0604030504040204" pitchFamily="34" charset="0"/>
              </a:rPr>
              <a:t>.</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rot="16200000">
            <a:off x="-1551703" y="1558320"/>
            <a:ext cx="3645024" cy="53748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12 DIRECCIÓN DE SISTEMA HABITACIONAL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932040" y="885918"/>
            <a:ext cx="3938637" cy="5170646"/>
          </a:xfrm>
          <a:prstGeom prst="rect">
            <a:avLst/>
          </a:prstGeom>
        </p:spPr>
        <p:txBody>
          <a:bodyPr wrap="square">
            <a:spAutoFit/>
          </a:bodyPr>
          <a:lstStyle/>
          <a:p>
            <a:pPr algn="just"/>
            <a:r>
              <a:rPr lang="es-CO" sz="1000" b="1" dirty="0">
                <a:latin typeface="Verdana" panose="020B0604030504040204" pitchFamily="34" charset="0"/>
                <a:ea typeface="Verdana" panose="020B0604030504040204" pitchFamily="34" charset="0"/>
                <a:cs typeface="Verdana" panose="020B0604030504040204" pitchFamily="34" charset="0"/>
              </a:rPr>
              <a:t>2. Diseñar la política de vivienda en arrendamiento: </a:t>
            </a:r>
            <a:r>
              <a:rPr lang="es-CO" sz="1000" dirty="0">
                <a:latin typeface="Verdana" panose="020B0604030504040204" pitchFamily="34" charset="0"/>
                <a:ea typeface="Verdana" panose="020B0604030504040204" pitchFamily="34" charset="0"/>
                <a:cs typeface="Verdana" panose="020B0604030504040204" pitchFamily="34" charset="0"/>
              </a:rPr>
              <a:t>La iniciativa se cumplió en un 100 %, se realizaron dos (2) mesas de trabajo con Secretaria Distrital del Hábitat, el 19 de septiembre para la revisión metodológica del Programa Integral de Vivienda Efectiva – PIVE de la secretaría, en el marco del diseño de una política de arrendamiento social a nivel nacional.  Mesa de trabajo con un consultor del BID y funcionarios del MVCT, donde se revisó el avance del diseño de la política de arrendamiento.   El 18 de abril se realizó una (1) mesa de trabajo en la cual se revisó la posibilidad del proyecto piloto del programa de arrendamiento y en mayo se participó en el seminario internacional “Innovaciones en Política de Vivienda”, organizado por el Banco Interamericano de Desarrollo BID, espacio en el cual se dieron a conocer los estudios y el diagnóstico resultante de la cooperación técnica y se discutieron las recomendaciones de políticas con las representaciones de cada país y los expertos internacionales (BID, KRIHS, Agencia Francesa de Desarrollo, entre otros) así mismo, se exploraron las opciones para la implementación de las propuestas en materia de alquiler compartiendo las experiencias de estrategias locales de vivienda de América Latina e internacionales. Por lo anterior, se evidencia un cumplimiento de la iniciativa del 100 %.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Cabe </a:t>
            </a:r>
            <a:r>
              <a:rPr lang="es-CO" sz="1000" dirty="0">
                <a:latin typeface="Verdana" panose="020B0604030504040204" pitchFamily="34" charset="0"/>
                <a:ea typeface="Verdana" panose="020B0604030504040204" pitchFamily="34" charset="0"/>
                <a:cs typeface="Verdana" panose="020B0604030504040204" pitchFamily="34" charset="0"/>
              </a:rPr>
              <a:t>anotar que la medición para la ejecución de esta iniciativa, no contempla el indicador con rezago relacionado con “Porcentaje de hogares urbanos en condición de vivienda cualitativo Vigencia 2016” debido a que este valor para la vigencia 2017 se reporta Anual con 120 días de rezago, es decir en la vigencia 2018.</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04" y="3631720"/>
            <a:ext cx="4025928" cy="2451118"/>
          </a:xfrm>
          <a:prstGeom prst="rect">
            <a:avLst/>
          </a:prstGeom>
          <a:ln>
            <a:noFill/>
          </a:ln>
          <a:effectLst>
            <a:softEdge rad="112500"/>
          </a:effectLst>
        </p:spPr>
      </p:pic>
    </p:spTree>
    <p:extLst>
      <p:ext uri="{BB962C8B-B14F-4D97-AF65-F5344CB8AC3E}">
        <p14:creationId xmlns:p14="http://schemas.microsoft.com/office/powerpoint/2010/main" val="3307997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755576" y="741541"/>
            <a:ext cx="7884876" cy="5940088"/>
          </a:xfrm>
          <a:prstGeom prst="rect">
            <a:avLst/>
          </a:prstGeom>
        </p:spPr>
        <p:txBody>
          <a:bodyPr wrap="square">
            <a:spAutoFit/>
          </a:bodyPr>
          <a:lstStyle/>
          <a:p>
            <a:pPr algn="just"/>
            <a:r>
              <a:rPr lang="es-CO" sz="1000" b="1" dirty="0">
                <a:latin typeface="Verdana" panose="020B0604030504040204" pitchFamily="34" charset="0"/>
                <a:ea typeface="Verdana" panose="020B0604030504040204" pitchFamily="34" charset="0"/>
                <a:cs typeface="Verdana" panose="020B0604030504040204" pitchFamily="34" charset="0"/>
              </a:rPr>
              <a:t>3. Brindar asistencias técnicas y jurídicas a las entidades territoriales y/o del orden nacional, en el marco del Programa Nacional de Titulación de Predios Fiscales y Privados:  </a:t>
            </a:r>
            <a:r>
              <a:rPr lang="es-CO" sz="1000" dirty="0">
                <a:latin typeface="Verdana" panose="020B0604030504040204" pitchFamily="34" charset="0"/>
                <a:ea typeface="Verdana" panose="020B0604030504040204" pitchFamily="34" charset="0"/>
                <a:cs typeface="Verdana" panose="020B0604030504040204" pitchFamily="34" charset="0"/>
              </a:rPr>
              <a:t>Mediante el Proyecto de Titulación de Predios Fiscales, para la medición de la iniciativa, se estructuraron 3 actividades presentando el siguiente comportamiento a corte 31 de diciembre de 2017</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marL="171450" lvl="0" indent="-171450"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Contrato interadministrativo suscrito con el Instituto Geográfico Agustín Codazzi – IGAC</a:t>
            </a:r>
            <a:r>
              <a:rPr lang="es-CO" sz="1000" dirty="0">
                <a:latin typeface="Verdana" panose="020B0604030504040204" pitchFamily="34" charset="0"/>
                <a:ea typeface="Verdana" panose="020B0604030504040204" pitchFamily="34" charset="0"/>
                <a:cs typeface="Verdana" panose="020B0604030504040204" pitchFamily="34" charset="0"/>
              </a:rPr>
              <a:t>.  </a:t>
            </a:r>
            <a:r>
              <a:rPr lang="es-CO" sz="1000" dirty="0" smtClean="0">
                <a:latin typeface="Verdana" panose="020B0604030504040204" pitchFamily="34" charset="0"/>
                <a:ea typeface="Verdana" panose="020B0604030504040204" pitchFamily="34" charset="0"/>
                <a:cs typeface="Verdana" panose="020B0604030504040204" pitchFamily="34" charset="0"/>
              </a:rPr>
              <a:t>Con </a:t>
            </a:r>
            <a:r>
              <a:rPr lang="es-CO" sz="1000" dirty="0">
                <a:latin typeface="Verdana" panose="020B0604030504040204" pitchFamily="34" charset="0"/>
                <a:ea typeface="Verdana" panose="020B0604030504040204" pitchFamily="34" charset="0"/>
                <a:cs typeface="Verdana" panose="020B0604030504040204" pitchFamily="34" charset="0"/>
              </a:rPr>
              <a:t>relación a la actividad de realizar la suscripción de contratos con el IGAC y/o entidades de catastro descentralizadas, para el suministro de información técnica catastral y el desarrollo del proceso de titulación, se suscribió el convenio interadministrativo No. 005/2017, el día 28 de abril de 2017, con recursos aportado por el MVCT por valor de $1.090 millones, con el objeto de “Aunar esfuerzos interinstitucionales entre el INSTITUTO GEOGRÁFICO AGUSTÍN CODAZZI - IGAC y el MINISTERIO DE VIVIENDA, CIUDAD Y TERRITORIO – MVCT” para la consecución de información catastral que permita la identificación y/o el saneamiento de la propiedad inmueble urbana de las entidades que se vinculen al Programa Nacional de Titulación”, con la suscripción del mencionado convenio se logró el 100% de la ejecución y entregable para esta actividad.  Es importante mencionar que en ejecución del mencionado convenio fueron presentadas por el </a:t>
            </a:r>
            <a:r>
              <a:rPr lang="es-CO" sz="1000" b="1" dirty="0" smtClean="0">
                <a:latin typeface="Verdana" panose="020B0604030504040204" pitchFamily="34" charset="0"/>
                <a:ea typeface="Verdana" panose="020B0604030504040204" pitchFamily="34" charset="0"/>
                <a:cs typeface="Verdana" panose="020B0604030504040204" pitchFamily="34" charset="0"/>
              </a:rPr>
              <a:t>IGAC.</a:t>
            </a:r>
          </a:p>
          <a:p>
            <a:pPr lvl="0"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marL="171450" lvl="0" indent="-171450" algn="just">
              <a:buFont typeface="Arial" panose="020B0604020202020204" pitchFamily="34" charset="0"/>
              <a:buChar char="•"/>
            </a:pPr>
            <a:r>
              <a:rPr lang="es-CO" sz="1000" b="1" dirty="0">
                <a:latin typeface="Verdana" panose="020B0604030504040204" pitchFamily="34" charset="0"/>
                <a:ea typeface="Verdana" panose="020B0604030504040204" pitchFamily="34" charset="0"/>
                <a:cs typeface="Verdana" panose="020B0604030504040204" pitchFamily="34" charset="0"/>
              </a:rPr>
              <a:t>Asistir técnica y jurídicamente a los entes territoriales (municipios y departamentos) para adelantar el Programa Nacional de </a:t>
            </a:r>
            <a:r>
              <a:rPr lang="es-CO" sz="1000" b="1" dirty="0" smtClean="0">
                <a:latin typeface="Verdana" panose="020B0604030504040204" pitchFamily="34" charset="0"/>
                <a:ea typeface="Verdana" panose="020B0604030504040204" pitchFamily="34" charset="0"/>
                <a:cs typeface="Verdana" panose="020B0604030504040204" pitchFamily="34" charset="0"/>
              </a:rPr>
              <a:t>Titulación: </a:t>
            </a:r>
            <a:r>
              <a:rPr lang="es-CO" sz="1000" dirty="0" smtClean="0">
                <a:latin typeface="Verdana" panose="020B0604030504040204" pitchFamily="34" charset="0"/>
                <a:ea typeface="Verdana" panose="020B0604030504040204" pitchFamily="34" charset="0"/>
                <a:cs typeface="Verdana" panose="020B0604030504040204" pitchFamily="34" charset="0"/>
              </a:rPr>
              <a:t>El </a:t>
            </a:r>
            <a:r>
              <a:rPr lang="es-CO" sz="1000" dirty="0">
                <a:latin typeface="Verdana" panose="020B0604030504040204" pitchFamily="34" charset="0"/>
                <a:ea typeface="Verdana" panose="020B0604030504040204" pitchFamily="34" charset="0"/>
                <a:cs typeface="Verdana" panose="020B0604030504040204" pitchFamily="34" charset="0"/>
              </a:rPr>
              <a:t>acumulado a corte de diciembre es de treinta (30) asistencias técnicas y jurídicas realizadas a entidades territoriales sobre los procesos de Cesión a Títulos Gratuito del Programa Nacional de Titulación, dichas asistencias se realizaron en </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Villanueva (Casanare</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Gobernación (Guajira</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Barranquilla (Atlántico), Riohacha (Guajira), Barranca de Upía (Meta), Carurú y Taraira (Vaupés), Arauquita (Arauca), San Agustín (Huila), Ibagué (Tolima), Cereté, Ciénaga de Oro, Montería y Pueblo Nuevo (Córdoba), Regidor, Rio Viejo, Estanislao de Kotska y San Jacinto (</a:t>
            </a:r>
            <a:r>
              <a:rPr lang="es-CO" sz="1000" dirty="0" smtClean="0">
                <a:latin typeface="Verdana" panose="020B0604030504040204" pitchFamily="34" charset="0"/>
                <a:ea typeface="Verdana" panose="020B0604030504040204" pitchFamily="34" charset="0"/>
                <a:cs typeface="Verdana" panose="020B0604030504040204" pitchFamily="34" charset="0"/>
              </a:rPr>
              <a:t>Bolívar; </a:t>
            </a:r>
            <a:r>
              <a:rPr lang="es-CO" sz="1000" dirty="0">
                <a:latin typeface="Verdana" panose="020B0604030504040204" pitchFamily="34" charset="0"/>
                <a:ea typeface="Verdana" panose="020B0604030504040204" pitchFamily="34" charset="0"/>
                <a:cs typeface="Verdana" panose="020B0604030504040204" pitchFamily="34" charset="0"/>
              </a:rPr>
              <a:t>Guamal (Magdalena</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Suárez (Tolima) </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Montelíbano (Córdoba), Palermo (Huila), Gamarra (Cesar), Fonseca, Hatonuevo y Manaure (Guajira), Pamplona, Villa del Rosario y Cúcuta (Norte de Santander); y Ariguaní (Magdalena</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marL="171450" lvl="0" indent="-171450" algn="just">
              <a:buFont typeface="Arial" panose="020B0604020202020204" pitchFamily="34" charset="0"/>
              <a:buChar char="•"/>
            </a:pPr>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dirty="0" smtClean="0">
                <a:latin typeface="Verdana" panose="020B0604030504040204" pitchFamily="34" charset="0"/>
                <a:ea typeface="Verdana" panose="020B0604030504040204" pitchFamily="34" charset="0"/>
                <a:cs typeface="Verdana" panose="020B0604030504040204" pitchFamily="34" charset="0"/>
              </a:rPr>
              <a:t>Lo </a:t>
            </a:r>
            <a:r>
              <a:rPr lang="es-CO" sz="1000" dirty="0">
                <a:latin typeface="Verdana" panose="020B0604030504040204" pitchFamily="34" charset="0"/>
                <a:ea typeface="Verdana" panose="020B0604030504040204" pitchFamily="34" charset="0"/>
                <a:cs typeface="Verdana" panose="020B0604030504040204" pitchFamily="34" charset="0"/>
              </a:rPr>
              <a:t>anterior, con el fin de lograr actualizar y fortalecer las bases catastrales de dichos municipios y permitir adelantar los procesos de titulación de predios fiscales urbanos ocupados con vivienda de interés social, cuyo objeto es fortalecer el desarrollo de los procesos de cesión a título gratuito de bienes fiscales urbanos de propiedad de los entes territoriales a nivel nacional.  Esta actividad presenta un avance a corte diciembre del 100% de la ejecución programada en el plan de acción 2017</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lvl="0"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 Generar 6000 títulos  de propiedad mediante el programa de cesión a título gratuito</a:t>
            </a:r>
            <a:r>
              <a:rPr lang="es-CO" sz="1000" dirty="0">
                <a:latin typeface="Verdana" panose="020B0604030504040204" pitchFamily="34" charset="0"/>
                <a:ea typeface="Verdana" panose="020B0604030504040204" pitchFamily="34" charset="0"/>
                <a:cs typeface="Verdana" panose="020B0604030504040204" pitchFamily="34" charset="0"/>
              </a:rPr>
              <a:t>.  A corte diciembre de 2017, el Grupo de Titulación y Saneamiento Predial ha apoyado a las entidades territoriales en la generación de 6.000 títulos de propiedad en un total de 27 municipios, beneficiando aproximadamente a 24.000 personas.  Los mencionados títulos se detallan así por entidad territorial.  La iniciativa presenta un avance del 100% de la meta programada para el 2017</a:t>
            </a:r>
            <a:r>
              <a:rPr lang="es-CO" sz="1000" dirty="0" smtClean="0">
                <a:latin typeface="Verdana" panose="020B0604030504040204" pitchFamily="34" charset="0"/>
                <a:ea typeface="Verdana" panose="020B0604030504040204" pitchFamily="34" charset="0"/>
                <a:cs typeface="Verdana" panose="020B0604030504040204" pitchFamily="34" charset="0"/>
              </a:rPr>
              <a:t>.</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rot="16200000">
            <a:off x="-3227924" y="3234540"/>
            <a:ext cx="6853451" cy="393469"/>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12 DIRECCIÓN DE SISTEMA HABITACIONAL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5743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611560" y="548680"/>
            <a:ext cx="4104456" cy="5786199"/>
          </a:xfrm>
          <a:prstGeom prst="rect">
            <a:avLst/>
          </a:prstGeom>
        </p:spPr>
        <p:txBody>
          <a:bodyPr wrap="square">
            <a:spAutoFit/>
          </a:bodyPr>
          <a:lstStyle/>
          <a:p>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4. Realizar actividades de saneamiento de los bienes inmuebles del extinto </a:t>
            </a:r>
            <a:r>
              <a:rPr lang="es-CO" sz="1000" b="1" dirty="0" smtClean="0">
                <a:latin typeface="Verdana" panose="020B0604030504040204" pitchFamily="34" charset="0"/>
                <a:ea typeface="Verdana" panose="020B0604030504040204" pitchFamily="34" charset="0"/>
                <a:cs typeface="Verdana" panose="020B0604030504040204" pitchFamily="34" charset="0"/>
              </a:rPr>
              <a:t>ICT-INURBE: </a:t>
            </a:r>
            <a:r>
              <a:rPr lang="es-CO" sz="1000" dirty="0" smtClean="0">
                <a:latin typeface="Verdana" panose="020B0604030504040204" pitchFamily="34" charset="0"/>
                <a:ea typeface="Verdana" panose="020B0604030504040204" pitchFamily="34" charset="0"/>
                <a:cs typeface="Verdana" panose="020B0604030504040204" pitchFamily="34" charset="0"/>
              </a:rPr>
              <a:t>Durante </a:t>
            </a:r>
            <a:r>
              <a:rPr lang="es-CO" sz="1000" dirty="0">
                <a:latin typeface="Verdana" panose="020B0604030504040204" pitchFamily="34" charset="0"/>
                <a:ea typeface="Verdana" panose="020B0604030504040204" pitchFamily="34" charset="0"/>
                <a:cs typeface="Verdana" panose="020B0604030504040204" pitchFamily="34" charset="0"/>
              </a:rPr>
              <a:t>el año 2017, mediante el Proyecto de Saneamiento de Bienes Inmuebles de los extintos ICT-INURBE, se estructuraron 3 actividades, que en conjunto evidencian la ejecución de la iniciativa estratégica en </a:t>
            </a:r>
            <a:r>
              <a:rPr lang="es-CO" sz="1000" dirty="0" smtClean="0">
                <a:latin typeface="Verdana" panose="020B0604030504040204" pitchFamily="34" charset="0"/>
                <a:ea typeface="Verdana" panose="020B0604030504040204" pitchFamily="34" charset="0"/>
                <a:cs typeface="Verdana" panose="020B0604030504040204" pitchFamily="34" charset="0"/>
              </a:rPr>
              <a:t>100 </a:t>
            </a:r>
            <a:r>
              <a:rPr lang="es-CO" sz="1000" dirty="0">
                <a:latin typeface="Verdana" panose="020B0604030504040204" pitchFamily="34" charset="0"/>
                <a:ea typeface="Verdana" panose="020B0604030504040204" pitchFamily="34" charset="0"/>
                <a:cs typeface="Verdana" panose="020B0604030504040204" pitchFamily="34" charset="0"/>
              </a:rPr>
              <a:t>%. Estas actividades presentan el siguiente comportamiento a corte 31 de diciembre de 2017:</a:t>
            </a:r>
          </a:p>
          <a:p>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a:t>
            </a:r>
            <a:r>
              <a:rPr lang="es-CO" sz="1000" b="1" dirty="0" smtClean="0">
                <a:latin typeface="Verdana" panose="020B0604030504040204" pitchFamily="34" charset="0"/>
                <a:ea typeface="Verdana" panose="020B0604030504040204" pitchFamily="34" charset="0"/>
                <a:cs typeface="Verdana" panose="020B0604030504040204" pitchFamily="34" charset="0"/>
              </a:rPr>
              <a:t>Analizar </a:t>
            </a:r>
            <a:r>
              <a:rPr lang="es-CO" sz="1000" b="1" dirty="0">
                <a:latin typeface="Verdana" panose="020B0604030504040204" pitchFamily="34" charset="0"/>
                <a:ea typeface="Verdana" panose="020B0604030504040204" pitchFamily="34" charset="0"/>
                <a:cs typeface="Verdana" panose="020B0604030504040204" pitchFamily="34" charset="0"/>
              </a:rPr>
              <a:t>la viabilidad de las solicitudes recibidas.  </a:t>
            </a:r>
            <a:r>
              <a:rPr lang="es-CO" sz="1000" dirty="0" smtClean="0">
                <a:latin typeface="Verdana" panose="020B0604030504040204" pitchFamily="34" charset="0"/>
                <a:ea typeface="Verdana" panose="020B0604030504040204" pitchFamily="34" charset="0"/>
                <a:cs typeface="Verdana" panose="020B0604030504040204" pitchFamily="34" charset="0"/>
              </a:rPr>
              <a:t>En </a:t>
            </a:r>
            <a:r>
              <a:rPr lang="es-CO" sz="1000" dirty="0">
                <a:latin typeface="Verdana" panose="020B0604030504040204" pitchFamily="34" charset="0"/>
                <a:ea typeface="Verdana" panose="020B0604030504040204" pitchFamily="34" charset="0"/>
                <a:cs typeface="Verdana" panose="020B0604030504040204" pitchFamily="34" charset="0"/>
              </a:rPr>
              <a:t>relación con la actividad de analizar las solicitudes recibidas, esta presenta un acumulado de 5.525 en lo corrido de la vigencia 2017, la cuales se detallan así: 201 solicitudes el mes de enero, 397 en febrero, 563 en marzo, 498 en abril, 609 en mayo, 449 en junio, 536 en julio, 493 en agosto, 534 en septiembre, 518 en octubre, 525 en noviembre y 202 en diciembre.</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Para atender estos requerimientos, el Grupo de Titulación ha realizado la contratación de prestación de servicios profesionales para prestar los servicios tales como, acompañamiento, asesoría, apoyo técnico y jurídico que se deben adelantar en el proceso de revisión, análisis, sustanciación, conceptualización y aplicación de todos los procesos y procedimientos que corresponden a los inmuebles sujetos a saneamiento y legalización de los extintos ICT/INURBE, permitiendo así fortalecer la capacidad para atender las gestiones administrativas requeridas en dichos procesos.  Esta actividad tiene a la fecha un avance del 100</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•Reporte de 2.000 actividades de saneamiento de predios realizados.  </a:t>
            </a:r>
            <a:r>
              <a:rPr lang="es-CO" sz="1000" dirty="0">
                <a:latin typeface="Verdana" panose="020B0604030504040204" pitchFamily="34" charset="0"/>
                <a:ea typeface="Verdana" panose="020B0604030504040204" pitchFamily="34" charset="0"/>
                <a:cs typeface="Verdana" panose="020B0604030504040204" pitchFamily="34" charset="0"/>
              </a:rPr>
              <a:t>A corte diciembre de 2017 el Grupo de Titulación y Saneamiento Predial ha adelantado 2.000 actividades de saneamiento de los predios de los extintos ICT-INURBE, las cuales se detallan así: 13 actividades </a:t>
            </a:r>
            <a:r>
              <a:rPr lang="es-CO" sz="1000" dirty="0" smtClean="0">
                <a:latin typeface="Verdana" panose="020B0604030504040204" pitchFamily="34" charset="0"/>
                <a:ea typeface="Verdana" panose="020B0604030504040204" pitchFamily="34" charset="0"/>
                <a:cs typeface="Verdana" panose="020B0604030504040204" pitchFamily="34" charset="0"/>
              </a:rPr>
              <a:t>de</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rot="16200000">
            <a:off x="-3227924" y="3234540"/>
            <a:ext cx="6853451" cy="393469"/>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12 DIRECCIÓN DE SISTEMA HABITACIONAL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788024" y="779512"/>
            <a:ext cx="4063752" cy="5786199"/>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saneamiento en el mes de enero, 67 en febrero, 1.024 en marzo, 107 en abril, 81 en mayo, 53 en junio, 54 en julio, 40 en agosto, 50 en septiembre, 269 en octubre, 196 en noviembre y 46 en diciembre.</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Esta actividad contempla todas las acciones adelantadas por el GTSP en el ejercicio de sus labores tales como: Requisición de documentos para adelantar el estudio de los trámites y los estudios técnicos y jurídicos, la expedición de resoluciones y su consecuente actuación administrativa para la transferencia de los inmuebles conforme lo indique la normatividad vigente o identificar la dependencia competente dentro del Ministerio para adelantar los trámites pertinentes en cuanto a:  a) Cesión a título gratuito de bienes fiscales;  b) Enajenación directa de viviendas de interés social ocupadas ilegalmente de propiedad; c) Enajenación de bienes ocupados por instituciones religiosas e iglesias; d) Cesión a título gratuito de bienes con vocación de uso público y/o zonas de cesión obligatoria y gratuita; e) Cancelación de gravámenes a favor del ICT-INURBE; beneficiando a las entidades territoriales, personas naturales, con trámites pendientes y ocupantes de predios de los extintos ICT-INURBE en el país. El avance para esta actividad es del 100%.</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•Realizar </a:t>
            </a:r>
            <a:r>
              <a:rPr lang="es-CO" sz="1000" b="1" dirty="0">
                <a:latin typeface="Verdana" panose="020B0604030504040204" pitchFamily="34" charset="0"/>
                <a:ea typeface="Verdana" panose="020B0604030504040204" pitchFamily="34" charset="0"/>
                <a:cs typeface="Verdana" panose="020B0604030504040204" pitchFamily="34" charset="0"/>
              </a:rPr>
              <a:t>el seguimiento trimestral a la depuración de predios.  </a:t>
            </a:r>
            <a:r>
              <a:rPr lang="es-CO" sz="1000" dirty="0" smtClean="0">
                <a:latin typeface="Verdana" panose="020B0604030504040204" pitchFamily="34" charset="0"/>
                <a:ea typeface="Verdana" panose="020B0604030504040204" pitchFamily="34" charset="0"/>
                <a:cs typeface="Verdana" panose="020B0604030504040204" pitchFamily="34" charset="0"/>
              </a:rPr>
              <a:t>Con </a:t>
            </a:r>
            <a:r>
              <a:rPr lang="es-CO" sz="1000" dirty="0">
                <a:latin typeface="Verdana" panose="020B0604030504040204" pitchFamily="34" charset="0"/>
                <a:ea typeface="Verdana" panose="020B0604030504040204" pitchFamily="34" charset="0"/>
                <a:cs typeface="Verdana" panose="020B0604030504040204" pitchFamily="34" charset="0"/>
              </a:rPr>
              <a:t>respecto a la actividad de realizar el seguimiento trimestral a la depuración de predios, adelantadas por el grupo a la base de datos del extinto del extinto ICT – INURBE, a corte diciembre se han presentado (4) informes los cuales indican que se han depurado un total de 36.000 registros, detallados así: El primer informe el cual se presentó en el mes de marzo se depuraron 4.578 predios, con el informe a corte junio 13.141 predios depurados, en el informe con corte a septiembre 7.965 predios, y finalmente en el informe correspondiente al mes de diciembre 10.316 predios depurados</a:t>
            </a:r>
            <a:r>
              <a:rPr lang="es-CO" sz="1000" dirty="0" smtClean="0">
                <a:latin typeface="Verdana" panose="020B0604030504040204" pitchFamily="34" charset="0"/>
                <a:ea typeface="Verdana" panose="020B0604030504040204" pitchFamily="34" charset="0"/>
                <a:cs typeface="Verdana" panose="020B0604030504040204" pitchFamily="34" charset="0"/>
              </a:rPr>
              <a:t>.</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02527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rot="16200000">
            <a:off x="-3155916" y="3162531"/>
            <a:ext cx="6853451" cy="53748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12 DIRECCIÓN DE SISTEMA HABITACIONAL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83568" y="908720"/>
            <a:ext cx="4032447" cy="1785104"/>
          </a:xfrm>
          <a:prstGeom prst="rect">
            <a:avLst/>
          </a:prstGeom>
        </p:spPr>
        <p:txBody>
          <a:bodyPr wrap="square">
            <a:spAutoFit/>
          </a:body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Lo </a:t>
            </a:r>
            <a:r>
              <a:rPr lang="es-CO" sz="1000" dirty="0">
                <a:latin typeface="Verdana" panose="020B0604030504040204" pitchFamily="34" charset="0"/>
                <a:ea typeface="Verdana" panose="020B0604030504040204" pitchFamily="34" charset="0"/>
                <a:cs typeface="Verdana" panose="020B0604030504040204" pitchFamily="34" charset="0"/>
              </a:rPr>
              <a:t>anterior con el fin de prestar los servicios tales como, acompañamiento, asesoría, apoyo técnico y jurídico que se deben adelantar en el proceso de revisión, análisis, sustanciación, conceptualización y aplicación de todos los procesos y procedimientos que corresponden a los inmuebles sujetos a saneamiento y legalización de los extintos ICT/INURBE, permitiendo así fortalecer la capacidad para atender las gestiones administrativas requeridas en dichos procesos; El avance de la actividad es del 100%.</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p:txBody>
      </p:sp>
      <p:sp>
        <p:nvSpPr>
          <p:cNvPr id="6" name="5 Rectángulo"/>
          <p:cNvSpPr/>
          <p:nvPr/>
        </p:nvSpPr>
        <p:spPr>
          <a:xfrm>
            <a:off x="5004048" y="764024"/>
            <a:ext cx="3744416" cy="5940088"/>
          </a:xfrm>
          <a:prstGeom prst="rect">
            <a:avLst/>
          </a:prstGeom>
        </p:spPr>
        <p:txBody>
          <a:bodyPr wrap="square">
            <a:spAutoFit/>
          </a:bodyPr>
          <a:lstStyle/>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5. Formulación de instrumentos normativos para la política de vivienda urbana: </a:t>
            </a:r>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dirty="0">
                <a:latin typeface="Verdana" panose="020B0604030504040204" pitchFamily="34" charset="0"/>
                <a:ea typeface="Verdana" panose="020B0604030504040204" pitchFamily="34" charset="0"/>
                <a:cs typeface="Verdana" panose="020B0604030504040204" pitchFamily="34" charset="0"/>
              </a:rPr>
              <a:t>En el mes de diciembre se elaboró una (1) memoria justificativa y un (1) proyecto normativo para el tipo de proyecto normativo de resolución “Por la cual se establecen criterios para realizar redistribuciones de cupos de recursos en el marco del Programa de Vivienda de Interés Prioritario para Ahorradores – VIPA”,  tanto la memora como el proyecto normativo fueron publicados en la página web del ministerio el 21 de diciembre de 2017</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lvl="0"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Anterior a esta publicación se elaboraron cinco (5) proyectos normativos, así: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dirty="0">
                <a:latin typeface="Verdana" panose="020B0604030504040204" pitchFamily="34" charset="0"/>
                <a:ea typeface="Verdana" panose="020B0604030504040204" pitchFamily="34" charset="0"/>
                <a:cs typeface="Verdana" panose="020B0604030504040204" pitchFamily="34" charset="0"/>
              </a:rPr>
              <a:t>Dos (2) en el marco de la Segunda Etapa del Programa de Vivienda </a:t>
            </a:r>
            <a:r>
              <a:rPr lang="es-CO" sz="1000" dirty="0" smtClean="0">
                <a:latin typeface="Verdana" panose="020B0604030504040204" pitchFamily="34" charset="0"/>
                <a:ea typeface="Verdana" panose="020B0604030504040204" pitchFamily="34" charset="0"/>
                <a:cs typeface="Verdana" panose="020B0604030504040204" pitchFamily="34" charset="0"/>
              </a:rPr>
              <a:t>Gratuita, Uno </a:t>
            </a:r>
            <a:r>
              <a:rPr lang="es-CO" sz="1000" dirty="0">
                <a:latin typeface="Verdana" panose="020B0604030504040204" pitchFamily="34" charset="0"/>
                <a:ea typeface="Verdana" panose="020B0604030504040204" pitchFamily="34" charset="0"/>
                <a:cs typeface="Verdana" panose="020B0604030504040204" pitchFamily="34" charset="0"/>
              </a:rPr>
              <a:t>(1) en el marco del Programa de Vivienda de Interés Prioritario para Ahorradores – VIPA </a:t>
            </a:r>
            <a:r>
              <a:rPr lang="es-CO" sz="1000" dirty="0" smtClean="0">
                <a:latin typeface="Verdana" panose="020B0604030504040204" pitchFamily="34" charset="0"/>
                <a:ea typeface="Verdana" panose="020B0604030504040204" pitchFamily="34" charset="0"/>
                <a:cs typeface="Verdana" panose="020B0604030504040204" pitchFamily="34" charset="0"/>
              </a:rPr>
              <a:t>, Uno </a:t>
            </a:r>
            <a:r>
              <a:rPr lang="es-CO" sz="1000" dirty="0">
                <a:latin typeface="Verdana" panose="020B0604030504040204" pitchFamily="34" charset="0"/>
                <a:ea typeface="Verdana" panose="020B0604030504040204" pitchFamily="34" charset="0"/>
                <a:cs typeface="Verdana" panose="020B0604030504040204" pitchFamily="34" charset="0"/>
              </a:rPr>
              <a:t>(1) modificando algunas disposiciones del Decreto 1077 de 2015, relativas a la garantía del derecho a la vivienda para la población víctima de desplazamiento forzado y los hogares afectados por la crisis </a:t>
            </a:r>
            <a:r>
              <a:rPr lang="es-CO" sz="1000" dirty="0" smtClean="0">
                <a:latin typeface="Verdana" panose="020B0604030504040204" pitchFamily="34" charset="0"/>
                <a:ea typeface="Verdana" panose="020B0604030504040204" pitchFamily="34" charset="0"/>
                <a:cs typeface="Verdana" panose="020B0604030504040204" pitchFamily="34" charset="0"/>
              </a:rPr>
              <a:t>fronteriza, Uno </a:t>
            </a:r>
            <a:r>
              <a:rPr lang="es-CO" sz="1000" dirty="0">
                <a:latin typeface="Verdana" panose="020B0604030504040204" pitchFamily="34" charset="0"/>
                <a:ea typeface="Verdana" panose="020B0604030504040204" pitchFamily="34" charset="0"/>
                <a:cs typeface="Verdana" panose="020B0604030504040204" pitchFamily="34" charset="0"/>
              </a:rPr>
              <a:t>(1) que modifica algunas disposiciones del Decreto 1077 de 2015 en relación con la participación de las Cajas de Compensación Familiar en la asignación de subsidios familiares de vivienda, la expedición de certificaciones de elegibilidad y el otorgamiento de créditos hipotecarios.   </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dirty="0">
                <a:latin typeface="Verdana" panose="020B0604030504040204" pitchFamily="34" charset="0"/>
                <a:ea typeface="Verdana" panose="020B0604030504040204" pitchFamily="34" charset="0"/>
                <a:cs typeface="Verdana" panose="020B0604030504040204" pitchFamily="34" charset="0"/>
              </a:rPr>
              <a:t>Estos proyectos normativos han sido publicados en la página web del ministerio, conforme al requerimiento legal y procedimental existente en relación al requisito de participación ciudadana</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Dado lo anterior, la iniciativa reporta un avance del 100 %. </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04" y="3140968"/>
            <a:ext cx="4027911" cy="3168352"/>
          </a:xfrm>
          <a:prstGeom prst="rect">
            <a:avLst/>
          </a:prstGeom>
          <a:ln>
            <a:noFill/>
          </a:ln>
          <a:effectLst>
            <a:softEdge rad="112500"/>
          </a:effectLst>
        </p:spPr>
      </p:pic>
    </p:spTree>
    <p:extLst>
      <p:ext uri="{BB962C8B-B14F-4D97-AF65-F5344CB8AC3E}">
        <p14:creationId xmlns:p14="http://schemas.microsoft.com/office/powerpoint/2010/main" val="2824199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1659711" y="1661784"/>
            <a:ext cx="4005066" cy="681497"/>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Black" panose="020B0A04020102020204" pitchFamily="34" charset="0"/>
                <a:ea typeface="Verdana" panose="020B0604030504040204" pitchFamily="34" charset="0"/>
                <a:cs typeface="Verdana" panose="020B0604030504040204" pitchFamily="34" charset="0"/>
              </a:rPr>
              <a:t>13 DIRECCIÓN DE INVERSIONES EN VIVIENDA DE INTERES SOCIAL</a:t>
            </a:r>
          </a:p>
        </p:txBody>
      </p:sp>
      <p:sp>
        <p:nvSpPr>
          <p:cNvPr id="3" name="2 Rectángulo"/>
          <p:cNvSpPr/>
          <p:nvPr/>
        </p:nvSpPr>
        <p:spPr>
          <a:xfrm>
            <a:off x="755576" y="332656"/>
            <a:ext cx="2232248" cy="6401753"/>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dirección  cuenta con 9 iniciativas estratégicas, de las cuales, </a:t>
            </a:r>
            <a:r>
              <a:rPr lang="es-CO" sz="1000" dirty="0" smtClean="0">
                <a:latin typeface="Verdana" panose="020B0604030504040204" pitchFamily="34" charset="0"/>
                <a:ea typeface="Verdana" panose="020B0604030504040204" pitchFamily="34" charset="0"/>
                <a:cs typeface="Verdana" panose="020B0604030504040204" pitchFamily="34" charset="0"/>
              </a:rPr>
              <a:t>una </a:t>
            </a:r>
            <a:r>
              <a:rPr lang="es-CO" sz="1000" dirty="0">
                <a:latin typeface="Verdana" panose="020B0604030504040204" pitchFamily="34" charset="0"/>
                <a:ea typeface="Verdana" panose="020B0604030504040204" pitchFamily="34" charset="0"/>
                <a:cs typeface="Verdana" panose="020B0604030504040204" pitchFamily="34" charset="0"/>
              </a:rPr>
              <a:t>cumple parcialmente y </a:t>
            </a:r>
            <a:r>
              <a:rPr lang="es-CO" sz="1000" dirty="0" smtClean="0">
                <a:latin typeface="Verdana" panose="020B0604030504040204" pitchFamily="34" charset="0"/>
                <a:ea typeface="Verdana" panose="020B0604030504040204" pitchFamily="34" charset="0"/>
                <a:cs typeface="Verdana" panose="020B0604030504040204" pitchFamily="34" charset="0"/>
              </a:rPr>
              <a:t>una </a:t>
            </a:r>
            <a:r>
              <a:rPr lang="es-CO" sz="1000" dirty="0">
                <a:latin typeface="Verdana" panose="020B0604030504040204" pitchFamily="34" charset="0"/>
                <a:ea typeface="Verdana" panose="020B0604030504040204" pitchFamily="34" charset="0"/>
                <a:cs typeface="Verdana" panose="020B0604030504040204" pitchFamily="34" charset="0"/>
              </a:rPr>
              <a:t>se </a:t>
            </a:r>
            <a:r>
              <a:rPr lang="es-CO" sz="1000" dirty="0" smtClean="0">
                <a:latin typeface="Verdana" panose="020B0604030504040204" pitchFamily="34" charset="0"/>
                <a:ea typeface="Verdana" panose="020B0604030504040204" pitchFamily="34" charset="0"/>
                <a:cs typeface="Verdana" panose="020B0604030504040204" pitchFamily="34" charset="0"/>
              </a:rPr>
              <a:t>encuentra </a:t>
            </a:r>
            <a:r>
              <a:rPr lang="es-CO" sz="1000" dirty="0">
                <a:latin typeface="Verdana" panose="020B0604030504040204" pitchFamily="34" charset="0"/>
                <a:ea typeface="Verdana" panose="020B0604030504040204" pitchFamily="34" charset="0"/>
                <a:cs typeface="Verdana" panose="020B0604030504040204" pitchFamily="34" charset="0"/>
              </a:rPr>
              <a:t>por debajo del índice de cumplimiento , lo anterior, </a:t>
            </a:r>
            <a:r>
              <a:rPr lang="es-CO" sz="1000" dirty="0" smtClean="0">
                <a:latin typeface="Verdana" panose="020B0604030504040204" pitchFamily="34" charset="0"/>
                <a:ea typeface="Verdana" panose="020B0604030504040204" pitchFamily="34" charset="0"/>
                <a:cs typeface="Verdana" panose="020B0604030504040204" pitchFamily="34" charset="0"/>
              </a:rPr>
              <a:t>lleva al área a un nivel de cumplimiento de 95,27%, cuya </a:t>
            </a:r>
            <a:r>
              <a:rPr lang="es-CO" sz="1000" dirty="0">
                <a:latin typeface="Verdana" panose="020B0604030504040204" pitchFamily="34" charset="0"/>
                <a:ea typeface="Verdana" panose="020B0604030504040204" pitchFamily="34" charset="0"/>
                <a:cs typeface="Verdana" panose="020B0604030504040204" pitchFamily="34" charset="0"/>
              </a:rPr>
              <a:t>gestión se detalla a continuación: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1. Promover </a:t>
            </a:r>
            <a:r>
              <a:rPr lang="es-CO" sz="1000" b="1" dirty="0">
                <a:latin typeface="Verdana" panose="020B0604030504040204" pitchFamily="34" charset="0"/>
                <a:ea typeface="Verdana" panose="020B0604030504040204" pitchFamily="34" charset="0"/>
                <a:cs typeface="Verdana" panose="020B0604030504040204" pitchFamily="34" charset="0"/>
              </a:rPr>
              <a:t>la construcción de viviendas de interés prioritario: </a:t>
            </a:r>
            <a:r>
              <a:rPr lang="es-CO" sz="1000" dirty="0">
                <a:latin typeface="Verdana" panose="020B0604030504040204" pitchFamily="34" charset="0"/>
                <a:ea typeface="Verdana" panose="020B0604030504040204" pitchFamily="34" charset="0"/>
                <a:cs typeface="Verdana" panose="020B0604030504040204" pitchFamily="34" charset="0"/>
              </a:rPr>
              <a:t>En el marco del Programa de Vivienda de Interés Prioritario para Ahorradores – VIPA, se han iniciado 2.531 viviendas de interés prioritario de las 2500 establecidas como </a:t>
            </a:r>
            <a:r>
              <a:rPr lang="es-CO" sz="1000" dirty="0" smtClean="0">
                <a:latin typeface="Verdana" panose="020B0604030504040204" pitchFamily="34" charset="0"/>
                <a:ea typeface="Verdana" panose="020B0604030504040204" pitchFamily="34" charset="0"/>
                <a:cs typeface="Verdana" panose="020B0604030504040204" pitchFamily="34" charset="0"/>
              </a:rPr>
              <a:t>meta en el Plan de Acción </a:t>
            </a:r>
            <a:r>
              <a:rPr lang="es-CO" sz="1000" dirty="0">
                <a:latin typeface="Verdana" panose="020B0604030504040204" pitchFamily="34" charset="0"/>
                <a:ea typeface="Verdana" panose="020B0604030504040204" pitchFamily="34" charset="0"/>
                <a:cs typeface="Verdana" panose="020B0604030504040204" pitchFamily="34" charset="0"/>
              </a:rPr>
              <a:t>para el año 2017. Cabe señalar que el programa ya se encuentra en cierre. Igualmente se han presentado </a:t>
            </a:r>
            <a:r>
              <a:rPr lang="es-CO" sz="1000" dirty="0" smtClean="0">
                <a:latin typeface="Verdana" panose="020B0604030504040204" pitchFamily="34" charset="0"/>
                <a:ea typeface="Verdana" panose="020B0604030504040204" pitchFamily="34" charset="0"/>
                <a:cs typeface="Verdana" panose="020B0604030504040204" pitchFamily="34" charset="0"/>
              </a:rPr>
              <a:t>12 </a:t>
            </a:r>
            <a:r>
              <a:rPr lang="es-CO" sz="1000" dirty="0">
                <a:latin typeface="Verdana" panose="020B0604030504040204" pitchFamily="34" charset="0"/>
                <a:ea typeface="Verdana" panose="020B0604030504040204" pitchFamily="34" charset="0"/>
                <a:cs typeface="Verdana" panose="020B0604030504040204" pitchFamily="34" charset="0"/>
              </a:rPr>
              <a:t>informes mensuales de seguimiento a los proyectos seleccionados en el marco del programa VIPA.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Con corte al </a:t>
            </a:r>
            <a:r>
              <a:rPr lang="es-CO" sz="1000" dirty="0" smtClean="0">
                <a:latin typeface="Verdana" panose="020B0604030504040204" pitchFamily="34" charset="0"/>
                <a:ea typeface="Verdana" panose="020B0604030504040204" pitchFamily="34" charset="0"/>
                <a:cs typeface="Verdana" panose="020B0604030504040204" pitchFamily="34" charset="0"/>
              </a:rPr>
              <a:t>31 </a:t>
            </a:r>
            <a:r>
              <a:rPr lang="es-CO" sz="1000" dirty="0">
                <a:latin typeface="Verdana" panose="020B0604030504040204" pitchFamily="34" charset="0"/>
                <a:ea typeface="Verdana" panose="020B0604030504040204" pitchFamily="34" charset="0"/>
                <a:cs typeface="Verdana" panose="020B0604030504040204" pitchFamily="34" charset="0"/>
              </a:rPr>
              <a:t>de </a:t>
            </a:r>
            <a:r>
              <a:rPr lang="es-CO" sz="1000" dirty="0" smtClean="0">
                <a:latin typeface="Verdana" panose="020B0604030504040204" pitchFamily="34" charset="0"/>
                <a:ea typeface="Verdana" panose="020B0604030504040204" pitchFamily="34" charset="0"/>
                <a:cs typeface="Verdana" panose="020B0604030504040204" pitchFamily="34" charset="0"/>
              </a:rPr>
              <a:t>diciembre </a:t>
            </a:r>
            <a:r>
              <a:rPr lang="es-CO" sz="1000" dirty="0">
                <a:latin typeface="Verdana" panose="020B0604030504040204" pitchFamily="34" charset="0"/>
                <a:ea typeface="Verdana" panose="020B0604030504040204" pitchFamily="34" charset="0"/>
                <a:cs typeface="Verdana" panose="020B0604030504040204" pitchFamily="34" charset="0"/>
              </a:rPr>
              <a:t>de 2017 </a:t>
            </a:r>
            <a:r>
              <a:rPr lang="es-CO" sz="1000" dirty="0" smtClean="0">
                <a:latin typeface="Verdana" panose="020B0604030504040204" pitchFamily="34" charset="0"/>
                <a:ea typeface="Verdana" panose="020B0604030504040204" pitchFamily="34" charset="0"/>
                <a:cs typeface="Verdana" panose="020B0604030504040204" pitchFamily="34" charset="0"/>
              </a:rPr>
              <a:t>con las 2.531 </a:t>
            </a:r>
            <a:r>
              <a:rPr lang="es-CO" sz="1000" dirty="0">
                <a:latin typeface="Verdana" panose="020B0604030504040204" pitchFamily="34" charset="0"/>
                <a:ea typeface="Verdana" panose="020B0604030504040204" pitchFamily="34" charset="0"/>
                <a:cs typeface="Verdana" panose="020B0604030504040204" pitchFamily="34" charset="0"/>
              </a:rPr>
              <a:t>viviendas iniciadas en el </a:t>
            </a:r>
            <a:r>
              <a:rPr lang="es-CO" sz="1000" dirty="0" smtClean="0">
                <a:latin typeface="Verdana" panose="020B0604030504040204" pitchFamily="34" charset="0"/>
                <a:ea typeface="Verdana" panose="020B0604030504040204" pitchFamily="34" charset="0"/>
                <a:cs typeface="Verdana" panose="020B0604030504040204" pitchFamily="34" charset="0"/>
              </a:rPr>
              <a:t>año, se presenta un acumulado </a:t>
            </a:r>
            <a:r>
              <a:rPr lang="es-CO" sz="1000" dirty="0">
                <a:latin typeface="Verdana" panose="020B0604030504040204" pitchFamily="34" charset="0"/>
                <a:ea typeface="Verdana" panose="020B0604030504040204" pitchFamily="34" charset="0"/>
                <a:cs typeface="Verdana" panose="020B0604030504040204" pitchFamily="34" charset="0"/>
              </a:rPr>
              <a:t>en el Programa de 72.031 viviendas iniciadas en el Programa.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Teniendo en cuenta lo anterior, esta iniciativa presenta cumplimiento del 100%.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145" y="711871"/>
            <a:ext cx="5667635" cy="5793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735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rot="16200000">
            <a:off x="-3122184" y="3124256"/>
            <a:ext cx="6858002" cy="60949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13 DIRECCIÓN DE INVERSIONES EN VIVIENDA DE INTERES SOCIAL</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11564" y="625525"/>
            <a:ext cx="4320476" cy="5786199"/>
          </a:xfrm>
          <a:prstGeom prst="rect">
            <a:avLst/>
          </a:prstGeom>
        </p:spPr>
        <p:txBody>
          <a:bodyPr wrap="square">
            <a:spAutoFit/>
          </a:bodyPr>
          <a:lstStyle/>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2. Promover </a:t>
            </a:r>
            <a:r>
              <a:rPr lang="es-CO" sz="1000" b="1" dirty="0">
                <a:latin typeface="Verdana" panose="020B0604030504040204" pitchFamily="34" charset="0"/>
                <a:ea typeface="Verdana" panose="020B0604030504040204" pitchFamily="34" charset="0"/>
                <a:cs typeface="Verdana" panose="020B0604030504040204" pitchFamily="34" charset="0"/>
              </a:rPr>
              <a:t>el acceso a hogares con ingresos hasta 2 smmlv para adquirir vivienda de interés prioritario: </a:t>
            </a:r>
            <a:r>
              <a:rPr lang="es-CO" sz="1000" dirty="0">
                <a:latin typeface="Verdana" panose="020B0604030504040204" pitchFamily="34" charset="0"/>
                <a:ea typeface="Verdana" panose="020B0604030504040204" pitchFamily="34" charset="0"/>
                <a:cs typeface="Verdana" panose="020B0604030504040204" pitchFamily="34" charset="0"/>
              </a:rPr>
              <a:t>Al </a:t>
            </a:r>
            <a:r>
              <a:rPr lang="es-CO" sz="1000" dirty="0" smtClean="0">
                <a:latin typeface="Verdana" panose="020B0604030504040204" pitchFamily="34" charset="0"/>
                <a:ea typeface="Verdana" panose="020B0604030504040204" pitchFamily="34" charset="0"/>
                <a:cs typeface="Verdana" panose="020B0604030504040204" pitchFamily="34" charset="0"/>
              </a:rPr>
              <a:t>31 </a:t>
            </a:r>
            <a:r>
              <a:rPr lang="es-CO" sz="1000" dirty="0">
                <a:latin typeface="Verdana" panose="020B0604030504040204" pitchFamily="34" charset="0"/>
                <a:ea typeface="Verdana" panose="020B0604030504040204" pitchFamily="34" charset="0"/>
                <a:cs typeface="Verdana" panose="020B0604030504040204" pitchFamily="34" charset="0"/>
              </a:rPr>
              <a:t>de </a:t>
            </a:r>
            <a:r>
              <a:rPr lang="es-CO" sz="1000" dirty="0" smtClean="0">
                <a:latin typeface="Verdana" panose="020B0604030504040204" pitchFamily="34" charset="0"/>
                <a:ea typeface="Verdana" panose="020B0604030504040204" pitchFamily="34" charset="0"/>
                <a:cs typeface="Verdana" panose="020B0604030504040204" pitchFamily="34" charset="0"/>
              </a:rPr>
              <a:t>diciembre </a:t>
            </a:r>
            <a:r>
              <a:rPr lang="es-CO" sz="1000" dirty="0">
                <a:latin typeface="Verdana" panose="020B0604030504040204" pitchFamily="34" charset="0"/>
                <a:ea typeface="Verdana" panose="020B0604030504040204" pitchFamily="34" charset="0"/>
                <a:cs typeface="Verdana" panose="020B0604030504040204" pitchFamily="34" charset="0"/>
              </a:rPr>
              <a:t>se han asignado un total de </a:t>
            </a:r>
            <a:r>
              <a:rPr lang="es-CO" sz="1000" dirty="0" smtClean="0">
                <a:latin typeface="Verdana" panose="020B0604030504040204" pitchFamily="34" charset="0"/>
                <a:ea typeface="Verdana" panose="020B0604030504040204" pitchFamily="34" charset="0"/>
                <a:cs typeface="Verdana" panose="020B0604030504040204" pitchFamily="34" charset="0"/>
              </a:rPr>
              <a:t>7.790 </a:t>
            </a:r>
            <a:r>
              <a:rPr lang="es-CO" sz="1000" dirty="0">
                <a:latin typeface="Verdana" panose="020B0604030504040204" pitchFamily="34" charset="0"/>
                <a:ea typeface="Verdana" panose="020B0604030504040204" pitchFamily="34" charset="0"/>
                <a:cs typeface="Verdana" panose="020B0604030504040204" pitchFamily="34" charset="0"/>
              </a:rPr>
              <a:t>subsidios de vivienda para </a:t>
            </a:r>
            <a:r>
              <a:rPr lang="es-CO" sz="1000" dirty="0" smtClean="0">
                <a:latin typeface="Verdana" panose="020B0604030504040204" pitchFamily="34" charset="0"/>
                <a:ea typeface="Verdana" panose="020B0604030504040204" pitchFamily="34" charset="0"/>
                <a:cs typeface="Verdana" panose="020B0604030504040204" pitchFamily="34" charset="0"/>
              </a:rPr>
              <a:t>ahorradores frente a una meta establecida de 8.000 subsidios. </a:t>
            </a:r>
            <a:r>
              <a:rPr lang="es-CO" sz="1000" dirty="0">
                <a:latin typeface="Verdana" panose="020B0604030504040204" pitchFamily="34" charset="0"/>
                <a:ea typeface="Verdana" panose="020B0604030504040204" pitchFamily="34" charset="0"/>
                <a:cs typeface="Verdana" panose="020B0604030504040204" pitchFamily="34" charset="0"/>
              </a:rPr>
              <a:t>Se adelantaron </a:t>
            </a:r>
            <a:r>
              <a:rPr lang="es-CO" sz="1000" dirty="0" smtClean="0">
                <a:latin typeface="Verdana" panose="020B0604030504040204" pitchFamily="34" charset="0"/>
                <a:ea typeface="Verdana" panose="020B0604030504040204" pitchFamily="34" charset="0"/>
                <a:cs typeface="Verdana" panose="020B0604030504040204" pitchFamily="34" charset="0"/>
              </a:rPr>
              <a:t>12 </a:t>
            </a:r>
            <a:r>
              <a:rPr lang="es-CO" sz="1000" dirty="0">
                <a:latin typeface="Verdana" panose="020B0604030504040204" pitchFamily="34" charset="0"/>
                <a:ea typeface="Verdana" panose="020B0604030504040204" pitchFamily="34" charset="0"/>
                <a:cs typeface="Verdana" panose="020B0604030504040204" pitchFamily="34" charset="0"/>
              </a:rPr>
              <a:t>procesos de verificación del cumplimiento de requisitos en los hogares y </a:t>
            </a:r>
            <a:r>
              <a:rPr lang="es-CO" sz="1000" dirty="0" smtClean="0">
                <a:latin typeface="Verdana" panose="020B0604030504040204" pitchFamily="34" charset="0"/>
                <a:ea typeface="Verdana" panose="020B0604030504040204" pitchFamily="34" charset="0"/>
                <a:cs typeface="Verdana" panose="020B0604030504040204" pitchFamily="34" charset="0"/>
              </a:rPr>
              <a:t>12 </a:t>
            </a:r>
            <a:r>
              <a:rPr lang="es-CO" sz="1000" dirty="0">
                <a:latin typeface="Verdana" panose="020B0604030504040204" pitchFamily="34" charset="0"/>
                <a:ea typeface="Verdana" panose="020B0604030504040204" pitchFamily="34" charset="0"/>
                <a:cs typeface="Verdana" panose="020B0604030504040204" pitchFamily="34" charset="0"/>
              </a:rPr>
              <a:t>procesos de verificación de cierres financieros.  Por lo anterior, la ejecución de esta iniciativa es de </a:t>
            </a:r>
            <a:r>
              <a:rPr lang="es-CO" sz="1000" dirty="0" smtClean="0">
                <a:latin typeface="Verdana" panose="020B0604030504040204" pitchFamily="34" charset="0"/>
                <a:ea typeface="Verdana" panose="020B0604030504040204" pitchFamily="34" charset="0"/>
                <a:cs typeface="Verdana" panose="020B0604030504040204" pitchFamily="34" charset="0"/>
              </a:rPr>
              <a:t>97,90%. </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3. Facilitar </a:t>
            </a:r>
            <a:r>
              <a:rPr lang="es-CO" sz="1000" b="1" dirty="0">
                <a:latin typeface="Verdana" panose="020B0604030504040204" pitchFamily="34" charset="0"/>
                <a:ea typeface="Verdana" panose="020B0604030504040204" pitchFamily="34" charset="0"/>
                <a:cs typeface="Verdana" panose="020B0604030504040204" pitchFamily="34" charset="0"/>
              </a:rPr>
              <a:t>la adquisición de vivienda VIS y VIP con cobertura de la tasa de interés de financiación para hogares con ingresos de hasta 8 </a:t>
            </a:r>
            <a:r>
              <a:rPr lang="es-CO" sz="1000" b="1" dirty="0" smtClean="0">
                <a:latin typeface="Verdana" panose="020B0604030504040204" pitchFamily="34" charset="0"/>
                <a:ea typeface="Verdana" panose="020B0604030504040204" pitchFamily="34" charset="0"/>
                <a:cs typeface="Verdana" panose="020B0604030504040204" pitchFamily="34" charset="0"/>
              </a:rPr>
              <a:t>smmlv: </a:t>
            </a:r>
            <a:r>
              <a:rPr lang="es-CO" sz="1000" dirty="0">
                <a:latin typeface="Verdana" panose="020B0604030504040204" pitchFamily="34" charset="0"/>
                <a:ea typeface="Verdana" panose="020B0604030504040204" pitchFamily="34" charset="0"/>
                <a:cs typeface="Verdana" panose="020B0604030504040204" pitchFamily="34" charset="0"/>
              </a:rPr>
              <a:t>La tendencia a la desaceleración observada en la ejecución de las coberturas de tasa de interés destinadas a vivienda VIP es un comportamiento atípico del mercado, que se explica por dos factores que se enlazan: de un lado los tiempos en los cuales los proyectos de construcción llegan a la etapa de finalización y entrega de las viviendas ha venido aumentando, lo que ha hecho que muchas de las ventas de vivienda VIP observadas no hayan llegado al momento en el cual se entrega la vivienda y se desembolsa el crédito, con su respectiva cobertura de tasa; de otra parte, por la baja dinámica de los lanzamientos de proyectos de vivienda de este rango de precio, en particular en grandes ciudades.</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Respecto al primer efecto, estimaciones de Camacol muestran un aumento en los tiempos que transcurren entre el lanzamiento de un proyecto de vivienda y su terminación, que a principios de la década estaba entre 15 y 20 meses, y actualmente llega a 25 meses en promedio. Si se analiza este tiempo con los lanzamientos de vivienda VIP realizados en el año 2015 (aproximadamente 25 meses atrás) se observa que en ese año se dieron picos muy puntuales en lanzamientos en ese rango que correspondieron a proyectos del programa VIPA, pero los lanzamientos de viviendas VIP que no pertenecieran a este programa fueron bajos, con algunos meses incluso inferiores a las 500 unidades lanzadas en todo el país.</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586" y="908720"/>
            <a:ext cx="3718147" cy="2304256"/>
          </a:xfrm>
          <a:prstGeom prst="rect">
            <a:avLst/>
          </a:prstGeom>
          <a:ln>
            <a:noFill/>
          </a:ln>
          <a:effectLst>
            <a:softEdge rad="112500"/>
          </a:effectLst>
        </p:spPr>
      </p:pic>
      <p:sp>
        <p:nvSpPr>
          <p:cNvPr id="7" name="6 Rectángulo"/>
          <p:cNvSpPr/>
          <p:nvPr/>
        </p:nvSpPr>
        <p:spPr>
          <a:xfrm>
            <a:off x="5082470" y="3549402"/>
            <a:ext cx="3848263" cy="2862322"/>
          </a:xfrm>
          <a:prstGeom prst="rect">
            <a:avLst/>
          </a:prstGeom>
        </p:spPr>
        <p:txBody>
          <a:bodyPr wrap="square">
            <a:spAutoFit/>
          </a:body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De </a:t>
            </a:r>
            <a:r>
              <a:rPr lang="es-CO" sz="1000" dirty="0">
                <a:latin typeface="Verdana" panose="020B0604030504040204" pitchFamily="34" charset="0"/>
                <a:ea typeface="Verdana" panose="020B0604030504040204" pitchFamily="34" charset="0"/>
                <a:cs typeface="Verdana" panose="020B0604030504040204" pitchFamily="34" charset="0"/>
              </a:rPr>
              <a:t>esta forma se evidencia el segundo factor, pues la dinámica de los últimos años en lanzamientos VIP, a parte de las VIPA, ha sido baja por cuenta de factores macroeconómicos, como la subida en las tasas de interés y de la inflación, en especial en 2015 y 2016,  que generaron incertidumbre en el mercado.</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Cabe señalar que en los años 2016 y e inicios de 2017 se dieron lanzamientos de proyectos en algunas ciudades intermedias, por lo que las ventas del rango VIP están retornando a los promedios del mercado antes de este programa, pero los proyectos que fueron lanzados y vendidos en ese lapso, aún no han llegado a la etapa de entrega, dados también los aumentos en los tiempos ya señalados, por lo cual no han sido objeto aún de la cobertura a la tasa de interés.</a:t>
            </a:r>
          </a:p>
          <a:p>
            <a:pPr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4889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rot="16200000">
            <a:off x="-3122184" y="3124256"/>
            <a:ext cx="6858002" cy="60949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13 DIRECCIÓN DE INVERSIONES EN VIVIENDA DE INTERES SOCIAL</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11564" y="625525"/>
            <a:ext cx="4320476" cy="6117059"/>
          </a:xfrm>
          <a:prstGeom prst="rect">
            <a:avLst/>
          </a:prstGeom>
        </p:spPr>
        <p:txBody>
          <a:bodyPr wrap="square">
            <a:spAutoFit/>
          </a:bodyPr>
          <a:lstStyle/>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4. Promover </a:t>
            </a:r>
            <a:r>
              <a:rPr lang="es-CO" sz="1000" b="1" dirty="0">
                <a:latin typeface="Verdana" panose="020B0604030504040204" pitchFamily="34" charset="0"/>
                <a:ea typeface="Verdana" panose="020B0604030504040204" pitchFamily="34" charset="0"/>
                <a:cs typeface="Verdana" panose="020B0604030504040204" pitchFamily="34" charset="0"/>
              </a:rPr>
              <a:t>la construcción de viviendas de interés prioritario para entregar a título gratuito: </a:t>
            </a:r>
            <a:r>
              <a:rPr lang="es-CO" sz="1000" dirty="0">
                <a:latin typeface="Verdana" panose="020B0604030504040204" pitchFamily="34" charset="0"/>
                <a:ea typeface="Verdana" panose="020B0604030504040204" pitchFamily="34" charset="0"/>
                <a:cs typeface="Verdana" panose="020B0604030504040204" pitchFamily="34" charset="0"/>
              </a:rPr>
              <a:t>Al 31 de Diciembre se ha iniciado la construcción de 12.612 viviendas en los esquemas privado y público determinados en el marco del programa, alcanzando así la meta establecida </a:t>
            </a:r>
            <a:r>
              <a:rPr lang="es-CO" sz="1000" dirty="0" smtClean="0">
                <a:latin typeface="Verdana" panose="020B0604030504040204" pitchFamily="34" charset="0"/>
                <a:ea typeface="Verdana" panose="020B0604030504040204" pitchFamily="34" charset="0"/>
                <a:cs typeface="Verdana" panose="020B0604030504040204" pitchFamily="34" charset="0"/>
              </a:rPr>
              <a:t>de 10.000 viviendas. </a:t>
            </a:r>
            <a:r>
              <a:rPr lang="es-CO" sz="1000" dirty="0">
                <a:latin typeface="Verdana" panose="020B0604030504040204" pitchFamily="34" charset="0"/>
                <a:ea typeface="Verdana" panose="020B0604030504040204" pitchFamily="34" charset="0"/>
                <a:cs typeface="Verdana" panose="020B0604030504040204" pitchFamily="34" charset="0"/>
              </a:rPr>
              <a:t>Por otra parte, a la fecha se han realizado 12 informes de seguimiento mensuales. </a:t>
            </a:r>
            <a:r>
              <a:rPr lang="es-CO" sz="1000" dirty="0" smtClean="0">
                <a:latin typeface="Verdana" panose="020B0604030504040204" pitchFamily="34" charset="0"/>
                <a:ea typeface="Verdana" panose="020B0604030504040204" pitchFamily="34" charset="0"/>
                <a:cs typeface="Verdana" panose="020B0604030504040204" pitchFamily="34" charset="0"/>
              </a:rPr>
              <a:t>Dado lo anterior, esta iniciativa registra un avance del 100%.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b="1" dirty="0" smtClean="0">
                <a:latin typeface="Verdana" panose="020B0604030504040204" pitchFamily="34" charset="0"/>
                <a:ea typeface="Verdana" panose="020B0604030504040204" pitchFamily="34" charset="0"/>
                <a:cs typeface="Verdana" panose="020B0604030504040204" pitchFamily="34" charset="0"/>
              </a:rPr>
              <a:t>5. Promover </a:t>
            </a:r>
            <a:r>
              <a:rPr lang="es-ES" sz="1000" b="1" dirty="0">
                <a:latin typeface="Verdana" panose="020B0604030504040204" pitchFamily="34" charset="0"/>
                <a:ea typeface="Verdana" panose="020B0604030504040204" pitchFamily="34" charset="0"/>
                <a:cs typeface="Verdana" panose="020B0604030504040204" pitchFamily="34" charset="0"/>
              </a:rPr>
              <a:t>la construcción de viviendas de interés social: </a:t>
            </a:r>
            <a:r>
              <a:rPr lang="es-ES" sz="1000" dirty="0">
                <a:latin typeface="Verdana" panose="020B0604030504040204" pitchFamily="34" charset="0"/>
                <a:ea typeface="Verdana" panose="020B0604030504040204" pitchFamily="34" charset="0"/>
                <a:cs typeface="Verdana" panose="020B0604030504040204" pitchFamily="34" charset="0"/>
              </a:rPr>
              <a:t>En el mes de </a:t>
            </a:r>
            <a:r>
              <a:rPr lang="es-ES" sz="1000" dirty="0" smtClean="0">
                <a:latin typeface="Verdana" panose="020B0604030504040204" pitchFamily="34" charset="0"/>
                <a:ea typeface="Verdana" panose="020B0604030504040204" pitchFamily="34" charset="0"/>
                <a:cs typeface="Verdana" panose="020B0604030504040204" pitchFamily="34" charset="0"/>
              </a:rPr>
              <a:t>diciembre se </a:t>
            </a:r>
            <a:r>
              <a:rPr lang="es-ES" sz="1000" dirty="0">
                <a:latin typeface="Verdana" panose="020B0604030504040204" pitchFamily="34" charset="0"/>
                <a:ea typeface="Verdana" panose="020B0604030504040204" pitchFamily="34" charset="0"/>
                <a:cs typeface="Verdana" panose="020B0604030504040204" pitchFamily="34" charset="0"/>
              </a:rPr>
              <a:t>habilitaron 6.962 hogares para un total 70.887 hogares habilitados al </a:t>
            </a:r>
            <a:r>
              <a:rPr lang="es-ES" sz="1000" dirty="0" smtClean="0">
                <a:latin typeface="Verdana" panose="020B0604030504040204" pitchFamily="34" charset="0"/>
                <a:ea typeface="Verdana" panose="020B0604030504040204" pitchFamily="34" charset="0"/>
                <a:cs typeface="Verdana" panose="020B0604030504040204" pitchFamily="34" charset="0"/>
              </a:rPr>
              <a:t> cierre de la vigencia en </a:t>
            </a:r>
            <a:r>
              <a:rPr lang="es-ES" sz="1000" dirty="0">
                <a:latin typeface="Verdana" panose="020B0604030504040204" pitchFamily="34" charset="0"/>
                <a:ea typeface="Verdana" panose="020B0604030504040204" pitchFamily="34" charset="0"/>
                <a:cs typeface="Verdana" panose="020B0604030504040204" pitchFamily="34" charset="0"/>
              </a:rPr>
              <a:t>el Programa Mi Casa Ya (de los 25000 propuesto como meta), en los departamentos Antioquia, Atlántico, Bogotá</a:t>
            </a:r>
            <a:r>
              <a:rPr lang="es-ES" sz="1000" dirty="0" smtClean="0">
                <a:latin typeface="Verdana" panose="020B0604030504040204" pitchFamily="34" charset="0"/>
                <a:ea typeface="Verdana" panose="020B0604030504040204" pitchFamily="34" charset="0"/>
                <a:cs typeface="Verdana" panose="020B0604030504040204" pitchFamily="34" charset="0"/>
              </a:rPr>
              <a:t>, Bolívar</a:t>
            </a:r>
            <a:r>
              <a:rPr lang="es-ES" sz="1000" dirty="0">
                <a:latin typeface="Verdana" panose="020B0604030504040204" pitchFamily="34" charset="0"/>
                <a:ea typeface="Verdana" panose="020B0604030504040204" pitchFamily="34" charset="0"/>
                <a:cs typeface="Verdana" panose="020B0604030504040204" pitchFamily="34" charset="0"/>
              </a:rPr>
              <a:t>, Boyacá, Caldas, Caquetá, Casanare, Cauca, Cesar, Córdoba, Cundinamarca, Guaviare, Huila, Guajira, Magdalena, Meta, Nariño, Norte, Quindío, Risaralda, Santander, Sucre, Tolima y Valle del Cauca. Por lo anterior, se registra una ejecución de la iniciativa del 100%. </a:t>
            </a:r>
          </a:p>
          <a:p>
            <a:pPr algn="just"/>
            <a:endParaRPr lang="es-ES"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6. Promover el acceso a hogares con ingresos superiores a  2 smmlv y hasta 4 smmlv para adquirir vivienda de interés social: </a:t>
            </a:r>
            <a:r>
              <a:rPr lang="es-CO" sz="1000" dirty="0">
                <a:latin typeface="Verdana" panose="020B0604030504040204" pitchFamily="34" charset="0"/>
                <a:ea typeface="Verdana" panose="020B0604030504040204" pitchFamily="34" charset="0"/>
                <a:cs typeface="Verdana" panose="020B0604030504040204" pitchFamily="34" charset="0"/>
              </a:rPr>
              <a:t>En el mes de noviembre se asignaron 2.960 subsidios de interés social para un total en el año 2017 de 15.096 (12.000 subsidios es la meta para el año 2017). La proyección de metas incorpora en sus parámetros variables macroeconómicas como i) la inflación en el corto y mediano plazo que afecta directamente la necesidad de recursos para los créditos o contratos de leasing habitacional pactados en UVR, ii) el comportamiento de las tasas de interés que precisa el costo de financiación de la vivienda y iii) la expectativa de incremento en el salario mínimo legal que define el valor y el rango de vivienda adquirida y por tanto los puntos porcentuales de cobertura a la tasa de interés. Teniendo en cuenta lo anterior, y que se ha verificado la información relacionada con el cumplimiento de requisitos de los hogares y los cierres financieros de los mismos, se reporta para esta iniciativa una ejecución del </a:t>
            </a:r>
            <a:r>
              <a:rPr lang="es-CO" sz="1000" dirty="0" smtClean="0">
                <a:latin typeface="Verdana" panose="020B0604030504040204" pitchFamily="34" charset="0"/>
                <a:ea typeface="Verdana" panose="020B0604030504040204" pitchFamily="34" charset="0"/>
                <a:cs typeface="Verdana" panose="020B0604030504040204" pitchFamily="34" charset="0"/>
              </a:rPr>
              <a:t>100%.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a:off x="4932040" y="2719948"/>
            <a:ext cx="4063752" cy="4093428"/>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Estos factores corresponden a una estimación de su comportamiento, por tanto variaciones al alza, como se ha observado en los dos últimos años, significan un mayor costo del beneficio ya otorgado y del beneficio que se proyecta otorgar  lo cual puede generar una contracción de la demanda futura de los mismos. De igual forma, afecta el proceso de construcción de la vivienda al encarecer las materias primas y su costo de financiación, también altera las decisiones de consumo de los hogares dando prioridad a cubrir las necesidades básicas.</a:t>
            </a:r>
          </a:p>
          <a:p>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En virtud de lo anterior, la meta establecida para atender el Programa de Cobertura Condicionada para Créditos de Vivienda segunda generación y los subsidios asignados en el Programa de Vivienda “Mi Casa Ya”, se ven afectadas, toda vez que esta se encuentra ligada a los factores anteriormente mencionados, factores que influyen en la incertidumbre de los Colombianos a la compra de vivienda. En tal sentido, se han presentado la disminución de las solicitudes de créditos hipotecarios para la compra de vivienda en los segmentos VIP y VIS, ante los establecimientos de créditos, lo que conlleva que no se inicien viviendas en el Programa de Cobertura y no se puedan asignar subsidios familiares de vivienda en el Programa Mi casa Ya.</a:t>
            </a:r>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9720" y="697621"/>
            <a:ext cx="3528392" cy="2003481"/>
          </a:xfrm>
          <a:prstGeom prst="rect">
            <a:avLst/>
          </a:prstGeom>
          <a:ln>
            <a:noFill/>
          </a:ln>
          <a:effectLst>
            <a:softEdge rad="112500"/>
          </a:effectLst>
        </p:spPr>
      </p:pic>
    </p:spTree>
    <p:extLst>
      <p:ext uri="{BB962C8B-B14F-4D97-AF65-F5344CB8AC3E}">
        <p14:creationId xmlns:p14="http://schemas.microsoft.com/office/powerpoint/2010/main" val="11901441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rot="16200000">
            <a:off x="-3122184" y="3124256"/>
            <a:ext cx="6858002" cy="60949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13 DIRECCIÓN DE INVERSIONES EN VIVIENDA DE INTERES SOCIAL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91736" y="2924944"/>
            <a:ext cx="3888432" cy="3639458"/>
          </a:xfrm>
          <a:prstGeom prst="rect">
            <a:avLst/>
          </a:prstGeom>
        </p:spPr>
        <p:txBody>
          <a:bodyPr wrap="square">
            <a:spAutoFit/>
          </a:bodyPr>
          <a:lstStyle/>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b="1"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7. Concertación </a:t>
            </a:r>
            <a:r>
              <a:rPr lang="es-CO" sz="1000" b="1" dirty="0">
                <a:latin typeface="Verdana" panose="020B0604030504040204" pitchFamily="34" charset="0"/>
                <a:ea typeface="Verdana" panose="020B0604030504040204" pitchFamily="34" charset="0"/>
                <a:cs typeface="Verdana" panose="020B0604030504040204" pitchFamily="34" charset="0"/>
              </a:rPr>
              <a:t>de la composición poblacional a ser atendida en cada uno de los proyectos: </a:t>
            </a:r>
            <a:r>
              <a:rPr lang="es-CO" sz="1000" dirty="0">
                <a:latin typeface="Verdana" panose="020B0604030504040204" pitchFamily="34" charset="0"/>
                <a:ea typeface="Verdana" panose="020B0604030504040204" pitchFamily="34" charset="0"/>
                <a:cs typeface="Verdana" panose="020B0604030504040204" pitchFamily="34" charset="0"/>
              </a:rPr>
              <a:t>Al 31 de diciembre de 2017 con respecto al total asignado en el marco del programa de vivienda gratuita fase I y II a la población en situación de desplazamiento se le ha </a:t>
            </a:r>
            <a:r>
              <a:rPr lang="es-CO" sz="1000" dirty="0" smtClean="0">
                <a:latin typeface="Verdana" panose="020B0604030504040204" pitchFamily="34" charset="0"/>
                <a:ea typeface="Verdana" panose="020B0604030504040204" pitchFamily="34" charset="0"/>
                <a:cs typeface="Verdana" panose="020B0604030504040204" pitchFamily="34" charset="0"/>
              </a:rPr>
              <a:t>otorgado un promedio del </a:t>
            </a:r>
            <a:r>
              <a:rPr lang="es-CO" sz="1000" dirty="0">
                <a:latin typeface="Verdana" panose="020B0604030504040204" pitchFamily="34" charset="0"/>
                <a:ea typeface="Verdana" panose="020B0604030504040204" pitchFamily="34" charset="0"/>
                <a:cs typeface="Verdana" panose="020B0604030504040204" pitchFamily="34" charset="0"/>
              </a:rPr>
              <a:t>65,79%. Teniendo en cuenta que la meta establecida para el año 2017 es de 50%, la ejecución de esta iniciativa se encuentra en 100%. </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50" b="1" dirty="0">
                <a:latin typeface="Verdana" panose="020B0604030504040204" pitchFamily="34" charset="0"/>
                <a:ea typeface="Verdana" panose="020B0604030504040204" pitchFamily="34" charset="0"/>
                <a:cs typeface="Verdana" panose="020B0604030504040204" pitchFamily="34" charset="0"/>
              </a:rPr>
              <a:t>8. Optimizar los tiempos de escrituración: </a:t>
            </a:r>
            <a:r>
              <a:rPr lang="es-CO" sz="1000" dirty="0">
                <a:latin typeface="Verdana" panose="020B0604030504040204" pitchFamily="34" charset="0"/>
                <a:ea typeface="Verdana" panose="020B0604030504040204" pitchFamily="34" charset="0"/>
                <a:cs typeface="Verdana" panose="020B0604030504040204" pitchFamily="34" charset="0"/>
              </a:rPr>
              <a:t>Con referencia al Programa de Vivienda Gratuita I, es importante precisar que el proceso escrituración de las últimas viviendas de las 100,000, ha tenido retrasos en este proceso, debido a diferentes novedades presentadas con los hogares beneficiarios tales como las renuncias, sustituciones, sin ubicar y revocatorias, que no han permitido que se finalice la escrituración en este programa.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3" name="2 Rectángulo"/>
          <p:cNvSpPr/>
          <p:nvPr/>
        </p:nvSpPr>
        <p:spPr>
          <a:xfrm>
            <a:off x="4932040" y="891935"/>
            <a:ext cx="3872780" cy="5324535"/>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Adicionalmente, se presenta retrasos debido a la suscripción de las actas de reconocimiento de las viviendas por parte del beneficiario; así como los beneficiarios no se acercan a las notorias a suscribir las escrituras correspondientes .</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Con </a:t>
            </a:r>
            <a:r>
              <a:rPr lang="es-CO" sz="1000" dirty="0">
                <a:latin typeface="Verdana" panose="020B0604030504040204" pitchFamily="34" charset="0"/>
                <a:ea typeface="Verdana" panose="020B0604030504040204" pitchFamily="34" charset="0"/>
                <a:cs typeface="Verdana" panose="020B0604030504040204" pitchFamily="34" charset="0"/>
              </a:rPr>
              <a:t>referencia a los trámites notariales y registrales necesarios para el perfeccionamiento de la transferencia de la solución habitacional, se cuenta con inconvenientes  como el cumplimiento de requisitos del paz y salvo de predial el cual es expedido Alcaldía, los cuales tienen retraso por los entes territoriales en la entrega de este documento. </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De </a:t>
            </a:r>
            <a:r>
              <a:rPr lang="es-CO" sz="1000" dirty="0">
                <a:latin typeface="Verdana" panose="020B0604030504040204" pitchFamily="34" charset="0"/>
                <a:ea typeface="Verdana" panose="020B0604030504040204" pitchFamily="34" charset="0"/>
                <a:cs typeface="Verdana" panose="020B0604030504040204" pitchFamily="34" charset="0"/>
              </a:rPr>
              <a:t>igual manera existen proyectos con inconvenientes al saneamiento del título en mayor extensión  (Hipotecas) que no permiten realizar la trasferencia a beneficiaros hasta tanto no se cancelen dichos gravámenes</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Y por último, en algunos de los municipios que cuentan con una única notaría, no tienen capacidad de personal para atender un gran número de escrituras solicitas en el programa, lo que igualmente genera retrasos en la escrituración de las viviendas. </a:t>
            </a:r>
          </a:p>
          <a:p>
            <a:pPr algn="just"/>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9. Terminar viviendas segunda fase del programa vivienda gratuita: </a:t>
            </a:r>
            <a:r>
              <a:rPr lang="es-CO" sz="1000" dirty="0">
                <a:latin typeface="Verdana" panose="020B0604030504040204" pitchFamily="34" charset="0"/>
                <a:ea typeface="Verdana" panose="020B0604030504040204" pitchFamily="34" charset="0"/>
                <a:cs typeface="Verdana" panose="020B0604030504040204" pitchFamily="34" charset="0"/>
              </a:rPr>
              <a:t>Durante el año 2017, se terminaron 3.553 viviendas de interés prioritario en el Programa de Vivienda Gratuita Segunda Fase de las cuales </a:t>
            </a:r>
            <a:r>
              <a:rPr lang="es-CO" sz="1000" dirty="0" smtClean="0">
                <a:latin typeface="Verdana" panose="020B0604030504040204" pitchFamily="34" charset="0"/>
                <a:ea typeface="Verdana" panose="020B0604030504040204" pitchFamily="34" charset="0"/>
                <a:cs typeface="Verdana" panose="020B0604030504040204" pitchFamily="34" charset="0"/>
              </a:rPr>
              <a:t>2.035 </a:t>
            </a:r>
            <a:r>
              <a:rPr lang="es-CO" sz="1000" dirty="0">
                <a:latin typeface="Verdana" panose="020B0604030504040204" pitchFamily="34" charset="0"/>
                <a:ea typeface="Verdana" panose="020B0604030504040204" pitchFamily="34" charset="0"/>
                <a:cs typeface="Verdana" panose="020B0604030504040204" pitchFamily="34" charset="0"/>
              </a:rPr>
              <a:t>fueron del esquema público y </a:t>
            </a:r>
            <a:r>
              <a:rPr lang="es-CO" sz="1000" dirty="0" smtClean="0">
                <a:latin typeface="Verdana" panose="020B0604030504040204" pitchFamily="34" charset="0"/>
                <a:ea typeface="Verdana" panose="020B0604030504040204" pitchFamily="34" charset="0"/>
                <a:cs typeface="Verdana" panose="020B0604030504040204" pitchFamily="34" charset="0"/>
              </a:rPr>
              <a:t>1.518 </a:t>
            </a:r>
            <a:r>
              <a:rPr lang="es-CO" sz="1000" dirty="0">
                <a:latin typeface="Verdana" panose="020B0604030504040204" pitchFamily="34" charset="0"/>
                <a:ea typeface="Verdana" panose="020B0604030504040204" pitchFamily="34" charset="0"/>
                <a:cs typeface="Verdana" panose="020B0604030504040204" pitchFamily="34" charset="0"/>
              </a:rPr>
              <a:t>del esquema privado. </a:t>
            </a:r>
            <a:r>
              <a:rPr lang="es-CO" sz="1000" dirty="0" smtClean="0">
                <a:latin typeface="Verdana" panose="020B0604030504040204" pitchFamily="34" charset="0"/>
                <a:ea typeface="Verdana" panose="020B0604030504040204" pitchFamily="34" charset="0"/>
                <a:cs typeface="Verdana" panose="020B0604030504040204" pitchFamily="34" charset="0"/>
              </a:rPr>
              <a:t>Por lo anterior, teniendo en cuenta que la meta establecida es de 3.500 viviendas terminadas, esta iniciativa estratégica reporta un cumplimiento del 100%. </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29" y="731565"/>
            <a:ext cx="3749047" cy="2331885"/>
          </a:xfrm>
          <a:prstGeom prst="rect">
            <a:avLst/>
          </a:prstGeom>
          <a:ln>
            <a:noFill/>
          </a:ln>
          <a:effectLst>
            <a:softEdge rad="112500"/>
          </a:effectLst>
        </p:spPr>
      </p:pic>
    </p:spTree>
    <p:extLst>
      <p:ext uri="{BB962C8B-B14F-4D97-AF65-F5344CB8AC3E}">
        <p14:creationId xmlns:p14="http://schemas.microsoft.com/office/powerpoint/2010/main" val="25846313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54858"/>
            <a:ext cx="7488832" cy="5256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83568" y="703109"/>
            <a:ext cx="7920880" cy="400110"/>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a:t>
            </a:r>
            <a:r>
              <a:rPr lang="es-CO" sz="1000" dirty="0" smtClean="0">
                <a:latin typeface="Verdana" panose="020B0604030504040204" pitchFamily="34" charset="0"/>
                <a:ea typeface="Verdana" panose="020B0604030504040204" pitchFamily="34" charset="0"/>
                <a:cs typeface="Verdana" panose="020B0604030504040204" pitchFamily="34" charset="0"/>
              </a:rPr>
              <a:t>dirección </a:t>
            </a:r>
            <a:r>
              <a:rPr lang="es-CO" sz="1000" dirty="0">
                <a:latin typeface="Verdana" panose="020B0604030504040204" pitchFamily="34" charset="0"/>
                <a:ea typeface="Verdana" panose="020B0604030504040204" pitchFamily="34" charset="0"/>
                <a:cs typeface="Verdana" panose="020B0604030504040204" pitchFamily="34" charset="0"/>
              </a:rPr>
              <a:t>dentro del fortalecimiento que brinda al territorio, desarrolla 6 iniciativas </a:t>
            </a:r>
            <a:r>
              <a:rPr lang="es-CO" sz="1000" dirty="0" smtClean="0">
                <a:latin typeface="Verdana" panose="020B0604030504040204" pitchFamily="34" charset="0"/>
                <a:ea typeface="Verdana" panose="020B0604030504040204" pitchFamily="34" charset="0"/>
                <a:cs typeface="Verdana" panose="020B0604030504040204" pitchFamily="34" charset="0"/>
              </a:rPr>
              <a:t>estratégicas, </a:t>
            </a:r>
            <a:r>
              <a:rPr lang="es-CO" sz="1000" dirty="0">
                <a:latin typeface="Verdana" panose="020B0604030504040204" pitchFamily="34" charset="0"/>
                <a:ea typeface="Verdana" panose="020B0604030504040204" pitchFamily="34" charset="0"/>
                <a:cs typeface="Verdana" panose="020B0604030504040204" pitchFamily="34" charset="0"/>
              </a:rPr>
              <a:t>las cuales  le permite lograr un avance </a:t>
            </a:r>
            <a:r>
              <a:rPr lang="es-CO" sz="1000" dirty="0" smtClean="0">
                <a:latin typeface="Verdana" panose="020B0604030504040204" pitchFamily="34" charset="0"/>
                <a:ea typeface="Verdana" panose="020B0604030504040204" pitchFamily="34" charset="0"/>
                <a:cs typeface="Verdana" panose="020B0604030504040204" pitchFamily="34" charset="0"/>
              </a:rPr>
              <a:t>de 100%.</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7" name="6 Rectángulo"/>
          <p:cNvSpPr/>
          <p:nvPr/>
        </p:nvSpPr>
        <p:spPr>
          <a:xfrm rot="16200000">
            <a:off x="-1515699" y="1517765"/>
            <a:ext cx="3645024"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14 DIRECCIÓN DE ESPACIO URBANO Y TERRITORIAL </a:t>
            </a:r>
          </a:p>
        </p:txBody>
      </p:sp>
    </p:spTree>
    <p:extLst>
      <p:ext uri="{BB962C8B-B14F-4D97-AF65-F5344CB8AC3E}">
        <p14:creationId xmlns:p14="http://schemas.microsoft.com/office/powerpoint/2010/main" val="1782071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3759299"/>
          </a:xfrm>
          <a:prstGeom prst="rect">
            <a:avLst/>
          </a:prstGeom>
          <a:ln>
            <a:noFill/>
          </a:ln>
          <a:effectLst>
            <a:softEdge rad="112500"/>
          </a:effectLst>
        </p:spPr>
      </p:pic>
      <p:sp>
        <p:nvSpPr>
          <p:cNvPr id="5" name="4 Rectángulo"/>
          <p:cNvSpPr/>
          <p:nvPr/>
        </p:nvSpPr>
        <p:spPr>
          <a:xfrm>
            <a:off x="0" y="2852936"/>
            <a:ext cx="9144000" cy="1008112"/>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SEGUIMIENTO AL PLAN </a:t>
            </a: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 ACCIÓN INSTITUCIONAL </a:t>
            </a:r>
          </a:p>
          <a:p>
            <a:pPr algn="ct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Por </a:t>
            </a:r>
          </a:p>
          <a:p>
            <a:pPr algn="ct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4861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rot="16200000">
            <a:off x="-3122187" y="3124254"/>
            <a:ext cx="6858002"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14 DIRECCIÓN DE ESPACIO URBANO Y TERRITORIAL </a:t>
            </a:r>
          </a:p>
        </p:txBody>
      </p:sp>
      <p:sp>
        <p:nvSpPr>
          <p:cNvPr id="4" name="3 Rectángulo"/>
          <p:cNvSpPr/>
          <p:nvPr/>
        </p:nvSpPr>
        <p:spPr>
          <a:xfrm>
            <a:off x="710258" y="738516"/>
            <a:ext cx="3816424" cy="3447098"/>
          </a:xfrm>
          <a:prstGeom prst="rect">
            <a:avLst/>
          </a:prstGeom>
        </p:spPr>
        <p:txBody>
          <a:bodyPr wrap="square">
            <a:spAutoFit/>
          </a:bodyPr>
          <a:lstStyle/>
          <a:p>
            <a:pPr algn="just">
              <a:buAutoNum type="arabicPeriod"/>
            </a:pPr>
            <a:r>
              <a:rPr lang="es-CO" sz="1000" b="1" dirty="0">
                <a:latin typeface="Verdana" panose="020B0604030504040204" pitchFamily="34" charset="0"/>
                <a:ea typeface="Verdana" panose="020B0604030504040204" pitchFamily="34" charset="0"/>
                <a:cs typeface="Verdana" panose="020B0604030504040204" pitchFamily="34" charset="0"/>
              </a:rPr>
              <a:t>Fortalecer el marco normativo que garantice los procesos de desarrollo urbano y </a:t>
            </a:r>
            <a:r>
              <a:rPr lang="es-CO" sz="1000" b="1" dirty="0" smtClean="0">
                <a:latin typeface="Verdana" panose="020B0604030504040204" pitchFamily="34" charset="0"/>
                <a:ea typeface="Verdana" panose="020B0604030504040204" pitchFamily="34" charset="0"/>
                <a:cs typeface="Verdana" panose="020B0604030504040204" pitchFamily="34" charset="0"/>
              </a:rPr>
              <a:t>territorial:</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900" dirty="0">
                <a:latin typeface="Verdana" panose="020B0604030504040204" pitchFamily="34" charset="0"/>
                <a:ea typeface="Verdana" panose="020B0604030504040204" pitchFamily="34" charset="0"/>
                <a:cs typeface="Verdana" panose="020B0604030504040204" pitchFamily="34" charset="0"/>
              </a:rPr>
              <a:t>se elaboraron las siguientes propuestas normativas debidamente publicadas durante los días </a:t>
            </a:r>
            <a:r>
              <a:rPr lang="es-CO" sz="900" dirty="0" smtClean="0">
                <a:latin typeface="Verdana" panose="020B0604030504040204" pitchFamily="34" charset="0"/>
                <a:ea typeface="Verdana" panose="020B0604030504040204" pitchFamily="34" charset="0"/>
                <a:cs typeface="Verdana" panose="020B0604030504040204" pitchFamily="34" charset="0"/>
              </a:rPr>
              <a:t>10 y 28 </a:t>
            </a:r>
            <a:r>
              <a:rPr lang="es-CO" sz="900" dirty="0">
                <a:latin typeface="Verdana" panose="020B0604030504040204" pitchFamily="34" charset="0"/>
                <a:ea typeface="Verdana" panose="020B0604030504040204" pitchFamily="34" charset="0"/>
                <a:cs typeface="Verdana" panose="020B0604030504040204" pitchFamily="34" charset="0"/>
              </a:rPr>
              <a:t>de febrero y durante los días 19 de abril </a:t>
            </a:r>
            <a:r>
              <a:rPr lang="es-CO" sz="900" dirty="0" smtClean="0">
                <a:latin typeface="Verdana" panose="020B0604030504040204" pitchFamily="34" charset="0"/>
                <a:ea typeface="Verdana" panose="020B0604030504040204" pitchFamily="34" charset="0"/>
                <a:cs typeface="Verdana" panose="020B0604030504040204" pitchFamily="34" charset="0"/>
              </a:rPr>
              <a:t>y </a:t>
            </a:r>
            <a:r>
              <a:rPr lang="es-CO" sz="900" dirty="0">
                <a:latin typeface="Verdana" panose="020B0604030504040204" pitchFamily="34" charset="0"/>
                <a:ea typeface="Verdana" panose="020B0604030504040204" pitchFamily="34" charset="0"/>
                <a:cs typeface="Verdana" panose="020B0604030504040204" pitchFamily="34" charset="0"/>
              </a:rPr>
              <a:t>03 de mayo en la Página del MVCT.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lphaLcPeriod"/>
            </a:pPr>
            <a:r>
              <a:rPr lang="es-CO" sz="900" dirty="0" smtClean="0">
                <a:latin typeface="Verdana" panose="020B0604030504040204" pitchFamily="34" charset="0"/>
                <a:ea typeface="Verdana" panose="020B0604030504040204" pitchFamily="34" charset="0"/>
                <a:cs typeface="Verdana" panose="020B0604030504040204" pitchFamily="34" charset="0"/>
              </a:rPr>
              <a:t>Proyecto </a:t>
            </a:r>
            <a:r>
              <a:rPr lang="es-CO" sz="900" dirty="0">
                <a:latin typeface="Verdana" panose="020B0604030504040204" pitchFamily="34" charset="0"/>
                <a:ea typeface="Verdana" panose="020B0604030504040204" pitchFamily="34" charset="0"/>
                <a:cs typeface="Verdana" panose="020B0604030504040204" pitchFamily="34" charset="0"/>
              </a:rPr>
              <a:t>normativo "Por el cual se modifica parcialmente el Reglamento Colombiano de Construcciones Sismoresistentes NSR-10".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lphaLcPeriod"/>
            </a:pPr>
            <a:r>
              <a:rPr lang="es-CO" sz="900" dirty="0" smtClean="0">
                <a:latin typeface="Verdana" panose="020B0604030504040204" pitchFamily="34" charset="0"/>
                <a:ea typeface="Verdana" panose="020B0604030504040204" pitchFamily="34" charset="0"/>
                <a:cs typeface="Verdana" panose="020B0604030504040204" pitchFamily="34" charset="0"/>
              </a:rPr>
              <a:t>Proyecto </a:t>
            </a:r>
            <a:r>
              <a:rPr lang="es-CO" sz="900" dirty="0">
                <a:latin typeface="Verdana" panose="020B0604030504040204" pitchFamily="34" charset="0"/>
                <a:ea typeface="Verdana" panose="020B0604030504040204" pitchFamily="34" charset="0"/>
                <a:cs typeface="Verdana" panose="020B0604030504040204" pitchFamily="34" charset="0"/>
              </a:rPr>
              <a:t>normativo "Por medio del cual se modifica el Decreto 1077 de 2015 Único Reglamentario del Sector Vivienda, Ciudad y Territorio y se reglamenta la Ley 1796 de 2016, en lo relacionado con el trámite, estudio de licencias urbanísticas y curadores urbanos y se dictan otras disposiciones".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Así mismo, el Ministerio de Vivienda, Ciudad y Territorio apoyó técnicamente la formulación y adopción de la "Visión Estratégica del Desarrollo del Área de influencia del Comité de Integración Territorial (CIT) integrada por el Distrito Capital de Bogotá y los municipios de: Bojacá, Cajicá, Chía, Choachí, Cota, Facatativá, Funza, Fusagasugá, La Calera, Madrid, Mosquera, Sesquilé, Sibaté, Sopó; Tabio, Tocancipá, Ubaque, Zipaquirá y Zipacón</a:t>
            </a:r>
            <a:r>
              <a:rPr lang="es-CO" sz="9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Rectángulo"/>
          <p:cNvSpPr/>
          <p:nvPr/>
        </p:nvSpPr>
        <p:spPr>
          <a:xfrm>
            <a:off x="4716016" y="794804"/>
            <a:ext cx="4032448" cy="5770811"/>
          </a:xfrm>
          <a:prstGeom prst="rect">
            <a:avLst/>
          </a:prstGeom>
        </p:spPr>
        <p:txBody>
          <a:bodyPr wrap="square">
            <a:spAutoFit/>
          </a:bodyPr>
          <a:lstStyle/>
          <a:p>
            <a:pPr algn="just"/>
            <a:r>
              <a:rPr lang="es-CO" sz="900" dirty="0" smtClean="0">
                <a:latin typeface="Verdana" panose="020B0604030504040204" pitchFamily="34" charset="0"/>
                <a:ea typeface="Verdana" panose="020B0604030504040204" pitchFamily="34" charset="0"/>
                <a:cs typeface="Verdana" panose="020B0604030504040204" pitchFamily="34" charset="0"/>
              </a:rPr>
              <a:t>La </a:t>
            </a:r>
            <a:r>
              <a:rPr lang="es-CO" sz="900" dirty="0">
                <a:latin typeface="Verdana" panose="020B0604030504040204" pitchFamily="34" charset="0"/>
                <a:ea typeface="Verdana" panose="020B0604030504040204" pitchFamily="34" charset="0"/>
                <a:cs typeface="Verdana" panose="020B0604030504040204" pitchFamily="34" charset="0"/>
              </a:rPr>
              <a:t>formulación de esta visión regional se fundamentó en un ejercicio de planificación prospectiva que vinculó a los integrantes del CIT, agremiaciones económicas y sociales, representantes de la ciudadanía, entre otros actores, y que tuvo como principal escenario el taller “Innova Región” en aplicación de la metodología de Pensamiento Creativo.</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La participación de los delegados del Ministerio y demás representantes del gobierno nacional pretendió en todo momento la orientación y el fortalecimiento de las capacidades de los distintos actores del proceso, potenciando e impulsando su protagonismo y cualificación en los debates que en materia técnica tuvieron lugar.</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Por otro lado, el Ministerio de Vivienda, Ciudad y Territorio en alianza con el Instituto de Estudios Urbanos (IEU) de </a:t>
            </a:r>
            <a:r>
              <a:rPr lang="es-CO" sz="900" dirty="0" smtClean="0">
                <a:latin typeface="Verdana" panose="020B0604030504040204" pitchFamily="34" charset="0"/>
                <a:ea typeface="Verdana" panose="020B0604030504040204" pitchFamily="34" charset="0"/>
                <a:cs typeface="Verdana" panose="020B0604030504040204" pitchFamily="34" charset="0"/>
              </a:rPr>
              <a:t>la Universidad Nacional de Colombia publicaron el libro"20 años de ordenamiento territorial en Colombia: experiencias, desafíos y herramientas para los actores territoriales".</a:t>
            </a:r>
          </a:p>
          <a:p>
            <a:pPr algn="just"/>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Esta publicación es una herramienta para la orientación de los procesos de desarrollo urbano y territorial, la cual se soportó mediante la elaboración de los siguientes cuatro (4) Foros Regionales</a:t>
            </a:r>
            <a:r>
              <a:rPr lang="es-CO" sz="900" dirty="0" smtClean="0">
                <a:latin typeface="Verdana" panose="020B0604030504040204" pitchFamily="34" charset="0"/>
                <a:ea typeface="Verdana" panose="020B0604030504040204" pitchFamily="34" charset="0"/>
                <a:cs typeface="Verdana" panose="020B0604030504040204" pitchFamily="34" charset="0"/>
              </a:rPr>
              <a:t>:  Valle </a:t>
            </a:r>
            <a:r>
              <a:rPr lang="es-CO" sz="900" dirty="0">
                <a:latin typeface="Verdana" panose="020B0604030504040204" pitchFamily="34" charset="0"/>
                <a:ea typeface="Verdana" panose="020B0604030504040204" pitchFamily="34" charset="0"/>
                <a:cs typeface="Verdana" panose="020B0604030504040204" pitchFamily="34" charset="0"/>
              </a:rPr>
              <a:t>del Cauca (1): Cali (29/09/17</a:t>
            </a:r>
            <a:r>
              <a:rPr lang="es-CO" sz="900" dirty="0" smtClean="0">
                <a:latin typeface="Verdana" panose="020B0604030504040204" pitchFamily="34" charset="0"/>
                <a:ea typeface="Verdana" panose="020B0604030504040204" pitchFamily="34" charset="0"/>
                <a:cs typeface="Verdana" panose="020B0604030504040204" pitchFamily="34" charset="0"/>
              </a:rPr>
              <a:t>), Antioquia </a:t>
            </a:r>
            <a:r>
              <a:rPr lang="es-CO" sz="900" dirty="0">
                <a:latin typeface="Verdana" panose="020B0604030504040204" pitchFamily="34" charset="0"/>
                <a:ea typeface="Verdana" panose="020B0604030504040204" pitchFamily="34" charset="0"/>
                <a:cs typeface="Verdana" panose="020B0604030504040204" pitchFamily="34" charset="0"/>
              </a:rPr>
              <a:t>(1): </a:t>
            </a:r>
            <a:r>
              <a:rPr lang="es-CO" sz="900" dirty="0" smtClean="0">
                <a:latin typeface="Verdana" panose="020B0604030504040204" pitchFamily="34" charset="0"/>
                <a:ea typeface="Verdana" panose="020B0604030504040204" pitchFamily="34" charset="0"/>
                <a:cs typeface="Verdana" panose="020B0604030504040204" pitchFamily="34" charset="0"/>
              </a:rPr>
              <a:t>Medellín </a:t>
            </a:r>
            <a:r>
              <a:rPr lang="es-CO" sz="900" dirty="0">
                <a:latin typeface="Verdana" panose="020B0604030504040204" pitchFamily="34" charset="0"/>
                <a:ea typeface="Verdana" panose="020B0604030504040204" pitchFamily="34" charset="0"/>
                <a:cs typeface="Verdana" panose="020B0604030504040204" pitchFamily="34" charset="0"/>
              </a:rPr>
              <a:t>(2/10/17</a:t>
            </a:r>
            <a:r>
              <a:rPr lang="es-CO" sz="900" dirty="0" smtClean="0">
                <a:latin typeface="Verdana" panose="020B0604030504040204" pitchFamily="34" charset="0"/>
                <a:ea typeface="Verdana" panose="020B0604030504040204" pitchFamily="34" charset="0"/>
                <a:cs typeface="Verdana" panose="020B0604030504040204" pitchFamily="34" charset="0"/>
              </a:rPr>
              <a:t>), Atlántico </a:t>
            </a:r>
            <a:r>
              <a:rPr lang="es-CO" sz="900" dirty="0">
                <a:latin typeface="Verdana" panose="020B0604030504040204" pitchFamily="34" charset="0"/>
                <a:ea typeface="Verdana" panose="020B0604030504040204" pitchFamily="34" charset="0"/>
                <a:cs typeface="Verdana" panose="020B0604030504040204" pitchFamily="34" charset="0"/>
              </a:rPr>
              <a:t>(1): Galapa (6/10/17</a:t>
            </a:r>
            <a:r>
              <a:rPr lang="es-CO" sz="900" dirty="0" smtClean="0">
                <a:latin typeface="Verdana" panose="020B0604030504040204" pitchFamily="34" charset="0"/>
                <a:ea typeface="Verdana" panose="020B0604030504040204" pitchFamily="34" charset="0"/>
                <a:cs typeface="Verdana" panose="020B0604030504040204" pitchFamily="34" charset="0"/>
              </a:rPr>
              <a:t>), Bogotá </a:t>
            </a:r>
            <a:r>
              <a:rPr lang="es-CO" sz="900" dirty="0">
                <a:latin typeface="Verdana" panose="020B0604030504040204" pitchFamily="34" charset="0"/>
                <a:ea typeface="Verdana" panose="020B0604030504040204" pitchFamily="34" charset="0"/>
                <a:cs typeface="Verdana" panose="020B0604030504040204" pitchFamily="34" charset="0"/>
              </a:rPr>
              <a:t>D.C (1) (22 y 23/11/17)</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A través de este libro se lograron visibilizar tanto las experiencias territoriales de planificación y ordenamiento en Colombia, como la aplicación de los instrumentos contemplados en la Ley 388 de 1997, y además discutir sus alcances y desafíos en el contexto actual del país. Esto permitió cualificar el debate público entre la comunidad académica; los actores políticos locales; los funcionarios públicos nacionales, departamentales y municipales; y el público en general, en torno a los procesos de ordenamiento del país. Así mismo se pudieron plantear los retos a los que se enfrentan tanto las autoridades nacionales y locales como la ciudadanía en los procesos vigentes de modificación de los POT.</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Finalmente, </a:t>
            </a:r>
            <a:r>
              <a:rPr lang="es-CO" sz="900" dirty="0" smtClean="0">
                <a:latin typeface="Verdana" panose="020B0604030504040204" pitchFamily="34" charset="0"/>
                <a:ea typeface="Verdana" panose="020B0604030504040204" pitchFamily="34" charset="0"/>
                <a:cs typeface="Verdana" panose="020B0604030504040204" pitchFamily="34" charset="0"/>
              </a:rPr>
              <a:t>a </a:t>
            </a:r>
            <a:r>
              <a:rPr lang="es-CO" sz="900" dirty="0">
                <a:latin typeface="Verdana" panose="020B0604030504040204" pitchFamily="34" charset="0"/>
                <a:ea typeface="Verdana" panose="020B0604030504040204" pitchFamily="34" charset="0"/>
                <a:cs typeface="Verdana" panose="020B0604030504040204" pitchFamily="34" charset="0"/>
              </a:rPr>
              <a:t>31 de diciembre se reporta un avance de esta iniciativa del 100</a:t>
            </a:r>
            <a:r>
              <a:rPr lang="es-CO" sz="900" dirty="0" smtClean="0">
                <a:latin typeface="Verdana" panose="020B0604030504040204" pitchFamily="34" charset="0"/>
                <a:ea typeface="Verdana" panose="020B0604030504040204" pitchFamily="34" charset="0"/>
                <a:cs typeface="Verdana" panose="020B0604030504040204" pitchFamily="34" charset="0"/>
              </a:rPr>
              <a:t>%.</a:t>
            </a:r>
            <a:endParaRPr lang="es-CO" sz="900" dirty="0">
              <a:latin typeface="Verdana" panose="020B0604030504040204" pitchFamily="34" charset="0"/>
              <a:ea typeface="Verdana" panose="020B0604030504040204" pitchFamily="34" charset="0"/>
              <a:cs typeface="Verdana" panose="020B0604030504040204" pitchFamily="34" charset="0"/>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96" y="4018882"/>
            <a:ext cx="3718147" cy="2362446"/>
          </a:xfrm>
          <a:prstGeom prst="rect">
            <a:avLst/>
          </a:prstGeom>
          <a:ln>
            <a:noFill/>
          </a:ln>
          <a:effectLst>
            <a:softEdge rad="112500"/>
          </a:effectLst>
        </p:spPr>
      </p:pic>
    </p:spTree>
    <p:extLst>
      <p:ext uri="{BB962C8B-B14F-4D97-AF65-F5344CB8AC3E}">
        <p14:creationId xmlns:p14="http://schemas.microsoft.com/office/powerpoint/2010/main" val="29221475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rot="16200000">
            <a:off x="-3230197" y="3232266"/>
            <a:ext cx="6858002" cy="393470"/>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14 DIRECCIÓN DE ESPACIO URBANO Y TERRITORIAL </a:t>
            </a:r>
          </a:p>
        </p:txBody>
      </p:sp>
      <p:sp>
        <p:nvSpPr>
          <p:cNvPr id="2" name="1 Rectángulo"/>
          <p:cNvSpPr/>
          <p:nvPr/>
        </p:nvSpPr>
        <p:spPr>
          <a:xfrm>
            <a:off x="670102" y="837873"/>
            <a:ext cx="3888432" cy="5324535"/>
          </a:xfrm>
          <a:prstGeom prst="rect">
            <a:avLst/>
          </a:prstGeom>
        </p:spPr>
        <p:txBody>
          <a:bodyPr wrap="square">
            <a:spAutoFit/>
          </a:bodyPr>
          <a:lstStyle/>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2</a:t>
            </a:r>
            <a:r>
              <a:rPr lang="es-CO" sz="1000" b="1" dirty="0">
                <a:latin typeface="Verdana" panose="020B0604030504040204" pitchFamily="34" charset="0"/>
                <a:ea typeface="Verdana" panose="020B0604030504040204" pitchFamily="34" charset="0"/>
                <a:cs typeface="Verdana" panose="020B0604030504040204" pitchFamily="34" charset="0"/>
              </a:rPr>
              <a:t>. Fortalecer a entidades territoriales en proyectos de mejoramiento integral de barrios. </a:t>
            </a:r>
            <a:r>
              <a:rPr lang="es-CO" sz="900" dirty="0" smtClean="0">
                <a:latin typeface="Verdana" panose="020B0604030504040204" pitchFamily="34" charset="0"/>
                <a:ea typeface="Verdana" panose="020B0604030504040204" pitchFamily="34" charset="0"/>
                <a:cs typeface="Verdana" panose="020B0604030504040204" pitchFamily="34" charset="0"/>
              </a:rPr>
              <a:t>Se </a:t>
            </a:r>
            <a:r>
              <a:rPr lang="es-CO" sz="900" dirty="0">
                <a:latin typeface="Verdana" panose="020B0604030504040204" pitchFamily="34" charset="0"/>
                <a:ea typeface="Verdana" panose="020B0604030504040204" pitchFamily="34" charset="0"/>
                <a:cs typeface="Verdana" panose="020B0604030504040204" pitchFamily="34" charset="0"/>
              </a:rPr>
              <a:t>Identificó  y programó las actividades de asistencia técnica, mediante un plan de trabajo para el año 2017, en el cual se identificaron y se programaron las actividades de asistencia técnica en proceso de legalización urbanística y estructuración de perfiles MIB, por demanda. Para fortalecer esta actividad, se </a:t>
            </a:r>
            <a:r>
              <a:rPr lang="es-CO" sz="900" dirty="0" smtClean="0">
                <a:latin typeface="Verdana" panose="020B0604030504040204" pitchFamily="34" charset="0"/>
                <a:ea typeface="Verdana" panose="020B0604030504040204" pitchFamily="34" charset="0"/>
                <a:cs typeface="Verdana" panose="020B0604030504040204" pitchFamily="34" charset="0"/>
              </a:rPr>
              <a:t>realizaron </a:t>
            </a:r>
            <a:r>
              <a:rPr lang="es-CO" sz="900" dirty="0">
                <a:latin typeface="Verdana" panose="020B0604030504040204" pitchFamily="34" charset="0"/>
                <a:ea typeface="Verdana" panose="020B0604030504040204" pitchFamily="34" charset="0"/>
                <a:cs typeface="Verdana" panose="020B0604030504040204" pitchFamily="34" charset="0"/>
              </a:rPr>
              <a:t>talleres de asistencia técnica e informes,  que a la fecha se está dando cumplimiento con el 100% de la meta programada con 10 municipios atendidos de los 10 programados. Por lo anterior, para la presente iniciativa se presenta una ejecución del 100%.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3</a:t>
            </a:r>
            <a:r>
              <a:rPr lang="es-CO" sz="1000" b="1" dirty="0">
                <a:latin typeface="Verdana" panose="020B0604030504040204" pitchFamily="34" charset="0"/>
                <a:ea typeface="Verdana" panose="020B0604030504040204" pitchFamily="34" charset="0"/>
                <a:cs typeface="Verdana" panose="020B0604030504040204" pitchFamily="34" charset="0"/>
              </a:rPr>
              <a:t>. Fortalecer a entidades territoriales en revisión y ajuste de Planes de Ordenamiento </a:t>
            </a:r>
            <a:r>
              <a:rPr lang="es-CO" sz="1000" b="1" dirty="0" smtClean="0">
                <a:latin typeface="Verdana" panose="020B0604030504040204" pitchFamily="34" charset="0"/>
                <a:ea typeface="Verdana" panose="020B0604030504040204" pitchFamily="34" charset="0"/>
                <a:cs typeface="Verdana" panose="020B0604030504040204" pitchFamily="34" charset="0"/>
              </a:rPr>
              <a:t>Territorial:</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900" dirty="0">
                <a:latin typeface="Verdana" panose="020B0604030504040204" pitchFamily="34" charset="0"/>
                <a:ea typeface="Verdana" panose="020B0604030504040204" pitchFamily="34" charset="0"/>
                <a:cs typeface="Verdana" panose="020B0604030504040204" pitchFamily="34" charset="0"/>
              </a:rPr>
              <a:t>La dirección, Identificó y programó las actividades de asistencia técnica, mediante un plan de trabajo para el cumplimiento de las metas establecidas en el plan de acción. Este documento fue socializado con los funcionarios de la DEUT. Se </a:t>
            </a:r>
            <a:r>
              <a:rPr lang="es-CO" sz="900" dirty="0" smtClean="0">
                <a:latin typeface="Verdana" panose="020B0604030504040204" pitchFamily="34" charset="0"/>
                <a:ea typeface="Verdana" panose="020B0604030504040204" pitchFamily="34" charset="0"/>
                <a:cs typeface="Verdana" panose="020B0604030504040204" pitchFamily="34" charset="0"/>
              </a:rPr>
              <a:t>realizaron </a:t>
            </a:r>
            <a:r>
              <a:rPr lang="es-CO" sz="900" dirty="0">
                <a:latin typeface="Verdana" panose="020B0604030504040204" pitchFamily="34" charset="0"/>
                <a:ea typeface="Verdana" panose="020B0604030504040204" pitchFamily="34" charset="0"/>
                <a:cs typeface="Verdana" panose="020B0604030504040204" pitchFamily="34" charset="0"/>
              </a:rPr>
              <a:t>talleres de asistencia técnica a 130  municipios representado en </a:t>
            </a:r>
            <a:r>
              <a:rPr lang="es-CO" sz="900" dirty="0" smtClean="0">
                <a:latin typeface="Verdana" panose="020B0604030504040204" pitchFamily="34" charset="0"/>
                <a:ea typeface="Verdana" panose="020B0604030504040204" pitchFamily="34" charset="0"/>
                <a:cs typeface="Verdana" panose="020B0604030504040204" pitchFamily="34" charset="0"/>
              </a:rPr>
              <a:t>concluyendo </a:t>
            </a:r>
            <a:r>
              <a:rPr lang="es-CO" sz="900" dirty="0">
                <a:latin typeface="Verdana" panose="020B0604030504040204" pitchFamily="34" charset="0"/>
                <a:ea typeface="Verdana" panose="020B0604030504040204" pitchFamily="34" charset="0"/>
                <a:cs typeface="Verdana" panose="020B0604030504040204" pitchFamily="34" charset="0"/>
              </a:rPr>
              <a:t>su ejecución con la Realización </a:t>
            </a:r>
            <a:r>
              <a:rPr lang="es-CO" sz="900" dirty="0" smtClean="0">
                <a:latin typeface="Verdana" panose="020B0604030504040204" pitchFamily="34" charset="0"/>
                <a:ea typeface="Verdana" panose="020B0604030504040204" pitchFamily="34" charset="0"/>
                <a:cs typeface="Verdana" panose="020B0604030504040204" pitchFamily="34" charset="0"/>
              </a:rPr>
              <a:t>de 4  </a:t>
            </a:r>
            <a:r>
              <a:rPr lang="es-CO" sz="900" dirty="0">
                <a:latin typeface="Verdana" panose="020B0604030504040204" pitchFamily="34" charset="0"/>
                <a:ea typeface="Verdana" panose="020B0604030504040204" pitchFamily="34" charset="0"/>
                <a:cs typeface="Verdana" panose="020B0604030504040204" pitchFamily="34" charset="0"/>
              </a:rPr>
              <a:t>Informes  de evaluación de talleres de asistencia </a:t>
            </a:r>
            <a:r>
              <a:rPr lang="es-CO" sz="900" dirty="0" smtClean="0">
                <a:latin typeface="Verdana" panose="020B0604030504040204" pitchFamily="34" charset="0"/>
                <a:ea typeface="Verdana" panose="020B0604030504040204" pitchFamily="34" charset="0"/>
                <a:cs typeface="Verdana" panose="020B0604030504040204" pitchFamily="34" charset="0"/>
              </a:rPr>
              <a:t>Técnica de acuerdo a lo programado en el plan de acción. </a:t>
            </a:r>
            <a:r>
              <a:rPr lang="es-CO" sz="900" dirty="0">
                <a:latin typeface="Verdana" panose="020B0604030504040204" pitchFamily="34" charset="0"/>
                <a:ea typeface="Verdana" panose="020B0604030504040204" pitchFamily="34" charset="0"/>
                <a:cs typeface="Verdana" panose="020B0604030504040204" pitchFamily="34" charset="0"/>
              </a:rPr>
              <a:t>Al contemplar todas las actividades de la iniciativa, se puede observar una ejecución del 100</a:t>
            </a:r>
            <a:r>
              <a:rPr lang="es-CO" sz="9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4</a:t>
            </a:r>
            <a:r>
              <a:rPr lang="es-CO" sz="1000" b="1" dirty="0">
                <a:latin typeface="Verdana" panose="020B0604030504040204" pitchFamily="34" charset="0"/>
                <a:ea typeface="Verdana" panose="020B0604030504040204" pitchFamily="34" charset="0"/>
                <a:cs typeface="Verdana" panose="020B0604030504040204" pitchFamily="34" charset="0"/>
              </a:rPr>
              <a:t>. Fortalecer a entidades territoriales en la elaboración de inventario de asentamientos de zonas de alto </a:t>
            </a:r>
            <a:r>
              <a:rPr lang="es-CO" sz="1000" b="1" dirty="0" smtClean="0">
                <a:latin typeface="Verdana" panose="020B0604030504040204" pitchFamily="34" charset="0"/>
                <a:ea typeface="Verdana" panose="020B0604030504040204" pitchFamily="34" charset="0"/>
                <a:cs typeface="Verdana" panose="020B0604030504040204" pitchFamily="34" charset="0"/>
              </a:rPr>
              <a:t>riesgo:</a:t>
            </a:r>
            <a:r>
              <a:rPr lang="es-CO" sz="1000" dirty="0" smtClean="0"/>
              <a:t> </a:t>
            </a:r>
            <a:r>
              <a:rPr lang="es-CO" sz="900" dirty="0">
                <a:latin typeface="Verdana" panose="020B0604030504040204" pitchFamily="34" charset="0"/>
                <a:ea typeface="Verdana" panose="020B0604030504040204" pitchFamily="34" charset="0"/>
                <a:cs typeface="Verdana" panose="020B0604030504040204" pitchFamily="34" charset="0"/>
              </a:rPr>
              <a:t>En febrero se cumplió el 100% de la </a:t>
            </a:r>
            <a:r>
              <a:rPr lang="es-CO" sz="900" dirty="0" smtClean="0">
                <a:latin typeface="Verdana" panose="020B0604030504040204" pitchFamily="34" charset="0"/>
                <a:ea typeface="Verdana" panose="020B0604030504040204" pitchFamily="34" charset="0"/>
                <a:cs typeface="Verdana" panose="020B0604030504040204" pitchFamily="34" charset="0"/>
              </a:rPr>
              <a:t>iniciativa. Se </a:t>
            </a:r>
            <a:r>
              <a:rPr lang="es-CO" sz="900" dirty="0">
                <a:latin typeface="Verdana" panose="020B0604030504040204" pitchFamily="34" charset="0"/>
                <a:ea typeface="Verdana" panose="020B0604030504040204" pitchFamily="34" charset="0"/>
                <a:cs typeface="Verdana" panose="020B0604030504040204" pitchFamily="34" charset="0"/>
              </a:rPr>
              <a:t>elaboró un plan de trabajo donde se define la estrategia para el cumplimiento de las metas establecidas en el plan de acción. Este documento fue socializado con los funcionarios de la DEUT en </a:t>
            </a:r>
            <a:r>
              <a:rPr lang="es-CO" sz="900" dirty="0" smtClean="0">
                <a:latin typeface="Verdana" panose="020B0604030504040204" pitchFamily="34" charset="0"/>
                <a:ea typeface="Verdana" panose="020B0604030504040204" pitchFamily="34" charset="0"/>
                <a:cs typeface="Verdana" panose="020B0604030504040204" pitchFamily="34" charset="0"/>
              </a:rPr>
              <a:t>el </a:t>
            </a:r>
            <a:r>
              <a:rPr lang="es-CO" sz="900" dirty="0">
                <a:latin typeface="Verdana" panose="020B0604030504040204" pitchFamily="34" charset="0"/>
                <a:ea typeface="Verdana" panose="020B0604030504040204" pitchFamily="34" charset="0"/>
                <a:cs typeface="Verdana" panose="020B0604030504040204" pitchFamily="34" charset="0"/>
              </a:rPr>
              <a:t>mismo mes. Para </a:t>
            </a:r>
            <a:r>
              <a:rPr lang="es-CO" sz="900" dirty="0" smtClean="0">
                <a:latin typeface="Verdana" panose="020B0604030504040204" pitchFamily="34" charset="0"/>
                <a:ea typeface="Verdana" panose="020B0604030504040204" pitchFamily="34" charset="0"/>
                <a:cs typeface="Verdana" panose="020B0604030504040204" pitchFamily="34" charset="0"/>
              </a:rPr>
              <a:t>la vigencia 2017</a:t>
            </a:r>
            <a:r>
              <a:rPr lang="es-CO" sz="900" dirty="0">
                <a:latin typeface="Verdana" panose="020B0604030504040204" pitchFamily="34" charset="0"/>
                <a:ea typeface="Verdana" panose="020B0604030504040204" pitchFamily="34" charset="0"/>
                <a:cs typeface="Verdana" panose="020B0604030504040204" pitchFamily="34" charset="0"/>
              </a:rPr>
              <a:t>, se  </a:t>
            </a:r>
            <a:r>
              <a:rPr lang="es-CO" sz="900" dirty="0" smtClean="0">
                <a:latin typeface="Verdana" panose="020B0604030504040204" pitchFamily="34" charset="0"/>
                <a:ea typeface="Verdana" panose="020B0604030504040204" pitchFamily="34" charset="0"/>
                <a:cs typeface="Verdana" panose="020B0604030504040204" pitchFamily="34" charset="0"/>
              </a:rPr>
              <a:t>realizaron </a:t>
            </a:r>
            <a:r>
              <a:rPr lang="es-CO" sz="900" dirty="0">
                <a:latin typeface="Verdana" panose="020B0604030504040204" pitchFamily="34" charset="0"/>
                <a:ea typeface="Verdana" panose="020B0604030504040204" pitchFamily="34" charset="0"/>
                <a:cs typeface="Verdana" panose="020B0604030504040204" pitchFamily="34" charset="0"/>
              </a:rPr>
              <a:t>talleres de asistencia técnica. Contando con un porcentaje de avance y cumplimiento del 100%. Donde se llevó a cabo  una jornada de capacitación en la elaboración del inventario de asentamientos en zonas de alto riesgo en las ciudades de Villavicencio, Cartagena y Medellín  contando </a:t>
            </a:r>
            <a:r>
              <a:rPr lang="es-CO" sz="900" dirty="0" smtClean="0">
                <a:latin typeface="Verdana" panose="020B0604030504040204" pitchFamily="34" charset="0"/>
                <a:ea typeface="Verdana" panose="020B0604030504040204" pitchFamily="34" charset="0"/>
                <a:cs typeface="Verdana" panose="020B0604030504040204" pitchFamily="34" charset="0"/>
              </a:rPr>
              <a:t>con</a:t>
            </a:r>
            <a:endParaRPr lang="es-CO" sz="900" dirty="0">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4828014" y="872193"/>
            <a:ext cx="4104456" cy="5586145"/>
          </a:xfrm>
          <a:prstGeom prst="rect">
            <a:avLst/>
          </a:prstGeom>
        </p:spPr>
        <p:txBody>
          <a:bodyPr wrap="square">
            <a:spAutoFit/>
          </a:bodyP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la participación de delegados de las Administraciones municipales de  los departamentos del Meta (9), Bolívar (12), Antioquia (46) y  Valle (3).</a:t>
            </a:r>
          </a:p>
          <a:p>
            <a:pPr algn="just"/>
            <a:endParaRPr lang="es-CO" sz="10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5. Fortalecer a entidades territoriales en la incorporación del componente de prevención y mitigación de riesgos en los POT. </a:t>
            </a:r>
            <a:r>
              <a:rPr lang="es-CO" sz="900" dirty="0" smtClean="0">
                <a:latin typeface="Verdana" panose="020B0604030504040204" pitchFamily="34" charset="0"/>
                <a:ea typeface="Verdana" panose="020B0604030504040204" pitchFamily="34" charset="0"/>
                <a:cs typeface="Verdana" panose="020B0604030504040204" pitchFamily="34" charset="0"/>
              </a:rPr>
              <a:t>113 Municipios  fueron capacitados , llevándose a cabo taller de capacitación técnica   en temas relacionados con la incorporación del riesgo en los POT en la ciudad de santa marta, Villavicencio, en el Distrito de Barranquilla, Pereira y Riohacha contando con la participación de delegados de las administraciones municipales de  los siguientes departamentos Magdalena (18), Meta (9), Atlántico (8),  Risaralda (11), La Guajira (8), Bolívar (12), Antioquia (47),  y Valle (17). Teniendo en cuenta las actividades que hacen parte de la iniciativa estratégica, se evidencia un avance a la fecha de 100%.</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6. Apoyar el proceso de habilitación de suelo en el país: </a:t>
            </a:r>
            <a:r>
              <a:rPr lang="es-CO" sz="900" dirty="0">
                <a:latin typeface="Verdana" panose="020B0604030504040204" pitchFamily="34" charset="0"/>
                <a:ea typeface="Verdana" panose="020B0604030504040204" pitchFamily="34" charset="0"/>
                <a:cs typeface="Verdana" panose="020B0604030504040204" pitchFamily="34" charset="0"/>
              </a:rPr>
              <a:t>la iniciativa reporta un cumplimiento del 100%, teniendo en cuenta que se realizó la entrega de los cuatro (4) informes de evaluación de la viabilidad de las solicitudes de Actuaciones Urbanas Integrales enviadas por los promotores o gestores, sus respectivos tres (3) actos administrativos de anuncio o archivo (Resolución No.0198 del 17-abr-2017 por la cual se resuelve el recurso de reposición contra la resolución 1058 del 28-dic-2016 de Archivo MISN SARATOGA Cali-Valle. Resolución No.0425 del 30-jun-2017 Archivo MISN 2G LA LLAMARADA Yopal-Casanare, Resolución No.0551 del 23-ago-2017 Anuncio MISN 2G SANTA FE Cali-Valle) y los cuatro (4) actos administrativos de adopción, modificación o archivo (Resolución No.0544 del 22-ago-2017 Consolida Modificaciones Adopción MISN SAN JOSE Manizales-Caldas, Resolución No.0572 del 30-ago-2017 Revocatoria Adopción MISN CIUDADELA DEL VALLE Tuluá-Valle, la Resolución No.0670 del 11-oct-2017 Primera Modificación Adopción MISN BUENAVENTURA Buenaventura-Valle y la Resolución No.0866 del 12-dic-2017 Archivo MISN REUBICACION ALTO RIESGO Tumaco-Nariño).</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082406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731565"/>
            <a:ext cx="7704856" cy="646331"/>
          </a:xfrm>
          <a:prstGeom prst="rect">
            <a:avLst/>
          </a:prstGeom>
        </p:spPr>
        <p:txBody>
          <a:bodyPr wrap="square">
            <a:spAutoFit/>
          </a:bodyPr>
          <a:lstStyle/>
          <a:p>
            <a:pPr algn="just"/>
            <a:r>
              <a:rPr lang="es-CO" sz="1200" dirty="0">
                <a:latin typeface="Verdana" panose="020B0604030504040204" pitchFamily="34" charset="0"/>
                <a:ea typeface="Verdana" panose="020B0604030504040204" pitchFamily="34" charset="0"/>
                <a:cs typeface="Verdana" panose="020B0604030504040204" pitchFamily="34" charset="0"/>
              </a:rPr>
              <a:t>La dirección  cuenta con 5 iniciativas estratégicas, de las cuales,  dos se encuentran </a:t>
            </a:r>
            <a:r>
              <a:rPr lang="es-CO" sz="1200" dirty="0" smtClean="0">
                <a:latin typeface="Verdana" panose="020B0604030504040204" pitchFamily="34" charset="0"/>
                <a:ea typeface="Verdana" panose="020B0604030504040204" pitchFamily="34" charset="0"/>
                <a:cs typeface="Verdana" panose="020B0604030504040204" pitchFamily="34" charset="0"/>
              </a:rPr>
              <a:t>cumpliendo parcialmente sobre el índice programado, </a:t>
            </a:r>
            <a:r>
              <a:rPr lang="es-CO" sz="1200" dirty="0">
                <a:latin typeface="Verdana" panose="020B0604030504040204" pitchFamily="34" charset="0"/>
                <a:ea typeface="Verdana" panose="020B0604030504040204" pitchFamily="34" charset="0"/>
                <a:cs typeface="Verdana" panose="020B0604030504040204" pitchFamily="34" charset="0"/>
              </a:rPr>
              <a:t>lo anterior, </a:t>
            </a:r>
            <a:r>
              <a:rPr lang="es-CO" sz="1200" dirty="0" smtClean="0">
                <a:latin typeface="Verdana" panose="020B0604030504040204" pitchFamily="34" charset="0"/>
                <a:ea typeface="Verdana" panose="020B0604030504040204" pitchFamily="34" charset="0"/>
                <a:cs typeface="Verdana" panose="020B0604030504040204" pitchFamily="34" charset="0"/>
              </a:rPr>
              <a:t>refleja que el </a:t>
            </a:r>
            <a:r>
              <a:rPr lang="es-CO" sz="1200" dirty="0">
                <a:latin typeface="Verdana" panose="020B0604030504040204" pitchFamily="34" charset="0"/>
                <a:ea typeface="Verdana" panose="020B0604030504040204" pitchFamily="34" charset="0"/>
                <a:cs typeface="Verdana" panose="020B0604030504040204" pitchFamily="34" charset="0"/>
              </a:rPr>
              <a:t>comportamiento del </a:t>
            </a:r>
            <a:r>
              <a:rPr lang="es-CO" sz="1200" dirty="0" smtClean="0">
                <a:latin typeface="Verdana" panose="020B0604030504040204" pitchFamily="34" charset="0"/>
                <a:ea typeface="Verdana" panose="020B0604030504040204" pitchFamily="34" charset="0"/>
                <a:cs typeface="Verdana" panose="020B0604030504040204" pitchFamily="34" charset="0"/>
              </a:rPr>
              <a:t>cumplimiento del área es del 92%.</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rot="16200000">
            <a:off x="-1515699" y="1517765"/>
            <a:ext cx="3645024"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15 DIRECCIÓN DE DESARROLLO SECTORIAL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3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26710"/>
            <a:ext cx="7272808" cy="4992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227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88269" y="821025"/>
            <a:ext cx="3783731" cy="5786199"/>
          </a:xfrm>
          <a:prstGeom prst="rect">
            <a:avLst/>
          </a:prstGeom>
        </p:spPr>
        <p:txBody>
          <a:bodyPr wrap="square">
            <a:spAutoFit/>
          </a:body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a continuación se presenta la gestión de las 5 </a:t>
            </a:r>
            <a:r>
              <a:rPr lang="es-CO" sz="1000" dirty="0">
                <a:latin typeface="Verdana" panose="020B0604030504040204" pitchFamily="34" charset="0"/>
                <a:ea typeface="Verdana" panose="020B0604030504040204" pitchFamily="34" charset="0"/>
                <a:cs typeface="Verdana" panose="020B0604030504040204" pitchFamily="34" charset="0"/>
              </a:rPr>
              <a:t>iniciativas </a:t>
            </a:r>
            <a:r>
              <a:rPr lang="es-CO" sz="1000" dirty="0" smtClean="0">
                <a:latin typeface="Verdana" panose="020B0604030504040204" pitchFamily="34" charset="0"/>
                <a:ea typeface="Verdana" panose="020B0604030504040204" pitchFamily="34" charset="0"/>
                <a:cs typeface="Verdana" panose="020B0604030504040204" pitchFamily="34" charset="0"/>
              </a:rPr>
              <a:t>estratégicas: </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marL="0" lvl="3" algn="just"/>
            <a:r>
              <a:rPr lang="es-CO" sz="1000" b="1" dirty="0" smtClean="0">
                <a:latin typeface="Verdana" panose="020B0604030504040204" pitchFamily="34" charset="0"/>
                <a:ea typeface="Verdana" panose="020B0604030504040204" pitchFamily="34" charset="0"/>
                <a:cs typeface="Verdana" panose="020B0604030504040204" pitchFamily="34" charset="0"/>
              </a:rPr>
              <a:t>1. Articular </a:t>
            </a:r>
            <a:r>
              <a:rPr lang="es-CO" sz="1000" b="1" dirty="0">
                <a:latin typeface="Verdana" panose="020B0604030504040204" pitchFamily="34" charset="0"/>
                <a:ea typeface="Verdana" panose="020B0604030504040204" pitchFamily="34" charset="0"/>
                <a:cs typeface="Verdana" panose="020B0604030504040204" pitchFamily="34" charset="0"/>
              </a:rPr>
              <a:t>las políticas de agua y saneamiento con las políticas ambientales y de calidad del </a:t>
            </a:r>
            <a:r>
              <a:rPr lang="es-CO" sz="1000" b="1" dirty="0" smtClean="0">
                <a:latin typeface="Verdana" panose="020B0604030504040204" pitchFamily="34" charset="0"/>
                <a:ea typeface="Verdana" panose="020B0604030504040204" pitchFamily="34" charset="0"/>
                <a:cs typeface="Verdana" panose="020B0604030504040204" pitchFamily="34" charset="0"/>
              </a:rPr>
              <a:t>agua: </a:t>
            </a:r>
            <a:r>
              <a:rPr lang="es-CO" sz="1000" dirty="0">
                <a:latin typeface="Verdana" panose="020B0604030504040204" pitchFamily="34" charset="0"/>
                <a:ea typeface="Verdana" panose="020B0604030504040204" pitchFamily="34" charset="0"/>
                <a:cs typeface="Verdana" panose="020B0604030504040204" pitchFamily="34" charset="0"/>
              </a:rPr>
              <a:t>mediante esta </a:t>
            </a:r>
            <a:r>
              <a:rPr lang="es-CO" sz="1000" dirty="0" smtClean="0">
                <a:latin typeface="Verdana" panose="020B0604030504040204" pitchFamily="34" charset="0"/>
                <a:ea typeface="Verdana" panose="020B0604030504040204" pitchFamily="34" charset="0"/>
                <a:cs typeface="Verdana" panose="020B0604030504040204" pitchFamily="34" charset="0"/>
              </a:rPr>
              <a:t>iniciativa implementada en un 100%, </a:t>
            </a:r>
            <a:r>
              <a:rPr lang="es-CO" sz="1000" dirty="0">
                <a:latin typeface="Verdana" panose="020B0604030504040204" pitchFamily="34" charset="0"/>
                <a:ea typeface="Verdana" panose="020B0604030504040204" pitchFamily="34" charset="0"/>
                <a:cs typeface="Verdana" panose="020B0604030504040204" pitchFamily="34" charset="0"/>
              </a:rPr>
              <a:t>se buscó brindar acompañamiento y/o asistencia técnica a las autoridades ambientales, entes territoriales, gestores del PAP-PDA, empresas prestadoras de servicios públicos de acueducto, alcantarillado y aseo, para la incorporación de aspectos ambientales sectoriales en los programas y proyectos del sector de agua potable y saneamiento básico. Al finalizar la Vigencia 2017 se logró la aprobación de </a:t>
            </a:r>
            <a:r>
              <a:rPr lang="es-CO" sz="1000" u="sng" dirty="0">
                <a:latin typeface="Verdana" panose="020B0604030504040204" pitchFamily="34" charset="0"/>
                <a:ea typeface="Verdana" panose="020B0604030504040204" pitchFamily="34" charset="0"/>
                <a:cs typeface="Verdana" panose="020B0604030504040204" pitchFamily="34" charset="0"/>
              </a:rPr>
              <a:t>13 Planes Ambientales</a:t>
            </a:r>
            <a:r>
              <a:rPr lang="es-CO" sz="1000" dirty="0">
                <a:latin typeface="Verdana" panose="020B0604030504040204" pitchFamily="34" charset="0"/>
                <a:ea typeface="Verdana" panose="020B0604030504040204" pitchFamily="34" charset="0"/>
                <a:cs typeface="Verdana" panose="020B0604030504040204" pitchFamily="34" charset="0"/>
              </a:rPr>
              <a:t> de los PAP–PDA en Comité Directivo: Norte de Santander, Choco, Guaviare, Sucre, Cundinamarca, Amazonas, Tolima, Caquetá, Bolívar, Caldas, Risaralda, Meta y Cauca. Por otro lado, el Grupo de Desarrollo Sostenible GDS de la DDS gestionó 3 consultorías con el objeto de escoger el sistema de tratamiento adecuado y sostenible para cada una de las regiones; </a:t>
            </a:r>
            <a:r>
              <a:rPr lang="es-CO" sz="1000" b="1" dirty="0">
                <a:latin typeface="Verdana" panose="020B0604030504040204" pitchFamily="34" charset="0"/>
                <a:ea typeface="Verdana" panose="020B0604030504040204" pitchFamily="34" charset="0"/>
                <a:cs typeface="Verdana" panose="020B0604030504040204" pitchFamily="34" charset="0"/>
              </a:rPr>
              <a:t>Cuenca Río Chinchiná: </a:t>
            </a:r>
            <a:r>
              <a:rPr lang="es-CO" sz="1000" dirty="0">
                <a:latin typeface="Verdana" panose="020B0604030504040204" pitchFamily="34" charset="0"/>
                <a:ea typeface="Verdana" panose="020B0604030504040204" pitchFamily="34" charset="0"/>
                <a:cs typeface="Verdana" panose="020B0604030504040204" pitchFamily="34" charset="0"/>
              </a:rPr>
              <a:t>Consultoría en desarrollo para los Diseños de la PTAR de Manizales – Villamaría. </a:t>
            </a:r>
            <a:r>
              <a:rPr lang="es-CO" sz="1000" b="1" dirty="0">
                <a:latin typeface="Verdana" panose="020B0604030504040204" pitchFamily="34" charset="0"/>
                <a:ea typeface="Verdana" panose="020B0604030504040204" pitchFamily="34" charset="0"/>
                <a:cs typeface="Verdana" panose="020B0604030504040204" pitchFamily="34" charset="0"/>
              </a:rPr>
              <a:t>Cuenca Río Otún-Consota: </a:t>
            </a:r>
            <a:r>
              <a:rPr lang="es-CO" sz="1000" dirty="0">
                <a:latin typeface="Verdana" panose="020B0604030504040204" pitchFamily="34" charset="0"/>
                <a:ea typeface="Verdana" panose="020B0604030504040204" pitchFamily="34" charset="0"/>
                <a:cs typeface="Verdana" panose="020B0604030504040204" pitchFamily="34" charset="0"/>
              </a:rPr>
              <a:t>Consultoría en desarrollo para la PTAR Pereira – Dosquebradas, Consorcio Hazen-Fichtner-Conhydra. </a:t>
            </a:r>
            <a:r>
              <a:rPr lang="es-CO" sz="1000" b="1" dirty="0">
                <a:latin typeface="Verdana" panose="020B0604030504040204" pitchFamily="34" charset="0"/>
                <a:ea typeface="Verdana" panose="020B0604030504040204" pitchFamily="34" charset="0"/>
                <a:cs typeface="Verdana" panose="020B0604030504040204" pitchFamily="34" charset="0"/>
              </a:rPr>
              <a:t>Cuenca Rio de Oro: </a:t>
            </a:r>
            <a:r>
              <a:rPr lang="es-CO" sz="1000" dirty="0">
                <a:latin typeface="Verdana" panose="020B0604030504040204" pitchFamily="34" charset="0"/>
                <a:ea typeface="Verdana" panose="020B0604030504040204" pitchFamily="34" charset="0"/>
                <a:cs typeface="Verdana" panose="020B0604030504040204" pitchFamily="34" charset="0"/>
              </a:rPr>
              <a:t>Se encuentra en definición de proponente para iniciar la consultoría. Así mismo en la </a:t>
            </a:r>
            <a:r>
              <a:rPr lang="es-CO" sz="1000" b="1" i="1" dirty="0">
                <a:latin typeface="Verdana" panose="020B0604030504040204" pitchFamily="34" charset="0"/>
                <a:ea typeface="Verdana" panose="020B0604030504040204" pitchFamily="34" charset="0"/>
                <a:cs typeface="Verdana" panose="020B0604030504040204" pitchFamily="34" charset="0"/>
              </a:rPr>
              <a:t>Cuenca de Ubaté-Suarez y Pasto </a:t>
            </a:r>
            <a:r>
              <a:rPr lang="es-CO" sz="1000" dirty="0">
                <a:latin typeface="Verdana" panose="020B0604030504040204" pitchFamily="34" charset="0"/>
                <a:ea typeface="Verdana" panose="020B0604030504040204" pitchFamily="34" charset="0"/>
                <a:cs typeface="Verdana" panose="020B0604030504040204" pitchFamily="34" charset="0"/>
              </a:rPr>
              <a:t>la consultoría contratada por KFW presentó informe final con lo cual se analizaran posibles inversiones en el manejo de agua residuales para los próximos años</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marL="0" lvl="3"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marL="0" lvl="3" algn="just"/>
            <a:r>
              <a:rPr lang="es-CO" sz="1000" dirty="0">
                <a:latin typeface="Verdana" panose="020B0604030504040204" pitchFamily="34" charset="0"/>
                <a:ea typeface="Verdana" panose="020B0604030504040204" pitchFamily="34" charset="0"/>
                <a:cs typeface="Verdana" panose="020B0604030504040204" pitchFamily="34" charset="0"/>
              </a:rPr>
              <a:t>En lo relacionado con la gestión del riesgo en el sector de AAA, la DDS brindó asistencia técnica para el fortalecimiento de la gestión de riesgo en el sector de agua potable y saneamiento básico.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rot="16200000">
            <a:off x="-3194195" y="3196263"/>
            <a:ext cx="6858002" cy="46547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15 DIRECCIÓN DE DESARROLLO SECTORIAL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887184" y="758605"/>
            <a:ext cx="3777395" cy="5478423"/>
          </a:xfrm>
          <a:prstGeom prst="rect">
            <a:avLst/>
          </a:prstGeom>
        </p:spPr>
        <p:txBody>
          <a:bodyPr wrap="square">
            <a:spAutoFit/>
          </a:bodyPr>
          <a:lstStyle/>
          <a:p>
            <a:pPr algn="just"/>
            <a:r>
              <a:rPr lang="es-ES" sz="1000" dirty="0" smtClean="0">
                <a:latin typeface="Verdana" panose="020B0604030504040204" pitchFamily="34" charset="0"/>
                <a:ea typeface="Verdana" panose="020B0604030504040204" pitchFamily="34" charset="0"/>
                <a:cs typeface="Verdana" panose="020B0604030504040204" pitchFamily="34" charset="0"/>
              </a:rPr>
              <a:t>Logrando </a:t>
            </a:r>
            <a:r>
              <a:rPr lang="es-ES" sz="1000" dirty="0">
                <a:latin typeface="Verdana" panose="020B0604030504040204" pitchFamily="34" charset="0"/>
                <a:ea typeface="Verdana" panose="020B0604030504040204" pitchFamily="34" charset="0"/>
                <a:cs typeface="Verdana" panose="020B0604030504040204" pitchFamily="34" charset="0"/>
              </a:rPr>
              <a:t>en los PAP-PDA de Nariño, Caldas, Quindío, Risaralda, Boyacá, Chocó, Sucre, Norte de Santander, Antioquia, Cauca, Vichada, Guaviare y Putumayo, formular el componente de gestión del riesgo. De igual manera el VASB prestó apoyo técnico para restablecer los servicios de acueducto y alcantarillado, en el municipio de Mocoa</a:t>
            </a:r>
            <a:r>
              <a:rPr lang="es-ES"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dirty="0">
                <a:latin typeface="Verdana" panose="020B0604030504040204" pitchFamily="34" charset="0"/>
                <a:ea typeface="Verdana" panose="020B0604030504040204" pitchFamily="34" charset="0"/>
                <a:cs typeface="Verdana" panose="020B0604030504040204" pitchFamily="34" charset="0"/>
              </a:rPr>
              <a:t>Por otra parte en el componente de Calidad del Agua, se realizó la coordinación interinstitucional e intersectorial en la Política de Calidad del Agua para el Consumo Humano, en el marco del Decreto 1575 de 2007, en este sentido se logró con el Ministerio de Salud y Protección Social:  Informe Nacional de Calidad del Agua 2016 y el Documento de protocolos de vigilancia de calidad del agua en zona rural; con la SSPD, mesas de trabajo en las que el MVCT presentó y realizó asistencia técnica a los municipios catalogados con nivel de riesgo “Alto” e “Inviable Sanitariamente</a:t>
            </a:r>
            <a:r>
              <a:rPr lang="es-ES" sz="10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Teniendo en cuenta las acciones adelantadas descritas anteriormente, se puede evidenciar un avance del </a:t>
            </a:r>
            <a:r>
              <a:rPr lang="es-CO" sz="1000" b="1" dirty="0">
                <a:latin typeface="Verdana" panose="020B0604030504040204" pitchFamily="34" charset="0"/>
                <a:ea typeface="Verdana" panose="020B0604030504040204" pitchFamily="34" charset="0"/>
                <a:cs typeface="Verdana" panose="020B0604030504040204" pitchFamily="34" charset="0"/>
              </a:rPr>
              <a:t>100%</a:t>
            </a:r>
            <a:r>
              <a:rPr lang="es-CO" sz="1000" dirty="0">
                <a:latin typeface="Verdana" panose="020B0604030504040204" pitchFamily="34" charset="0"/>
                <a:ea typeface="Verdana" panose="020B0604030504040204" pitchFamily="34" charset="0"/>
                <a:cs typeface="Verdana" panose="020B0604030504040204" pitchFamily="34" charset="0"/>
              </a:rPr>
              <a:t> de la iniciativa con respecto a la meta establecida para la vigencia 2017. </a:t>
            </a:r>
            <a:endParaRPr lang="es-CO" sz="1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dirty="0">
                <a:latin typeface="Verdana" panose="020B0604030504040204" pitchFamily="34" charset="0"/>
                <a:ea typeface="Verdana" panose="020B0604030504040204" pitchFamily="34" charset="0"/>
                <a:cs typeface="Verdana" panose="020B0604030504040204" pitchFamily="34" charset="0"/>
              </a:rPr>
              <a:t>La medición para la ejecución de esta iniciativa, contempla el indicador anual con rezago de 365 días relacionado con “Porcentaje de aguas urbanas tratadas” en este sentido el 14 de Diciembre/17 se recibió de parte de la Superintendencia de Servicios Públicos Domiciliarios, el reporte de corte 2016 con un porcentaje de cumplido del 42.2%, valor con el cual se da cumplimiento a la meta en el cuatrienio 2014-2018 que era del 42%. </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68334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908720"/>
            <a:ext cx="4176464" cy="5324535"/>
          </a:xfrm>
          <a:prstGeom prst="rect">
            <a:avLst/>
          </a:prstGeom>
        </p:spPr>
        <p:txBody>
          <a:bodyPr wrap="square">
            <a:spAutoFit/>
          </a:bodyPr>
          <a:lstStyle/>
          <a:p>
            <a:pPr algn="just"/>
            <a:r>
              <a:rPr lang="es-CO" sz="1000" b="1" i="1" dirty="0" smtClean="0">
                <a:latin typeface="Verdana" panose="020B0604030504040204" pitchFamily="34" charset="0"/>
                <a:ea typeface="Verdana" panose="020B0604030504040204" pitchFamily="34" charset="0"/>
                <a:cs typeface="Verdana" panose="020B0604030504040204" pitchFamily="34" charset="0"/>
              </a:rPr>
              <a:t>2 </a:t>
            </a:r>
            <a:r>
              <a:rPr lang="es-CO" sz="1000" b="1" dirty="0" smtClean="0">
                <a:latin typeface="Verdana" panose="020B0604030504040204" pitchFamily="34" charset="0"/>
                <a:ea typeface="Verdana" panose="020B0604030504040204" pitchFamily="34" charset="0"/>
                <a:cs typeface="Verdana" panose="020B0604030504040204" pitchFamily="34" charset="0"/>
              </a:rPr>
              <a:t>y 3. Implementar la política de agua potable y saneamiento básico para zonas rurales</a:t>
            </a:r>
            <a:r>
              <a:rPr lang="es-CO" sz="1000" b="1" i="1" dirty="0">
                <a:latin typeface="Verdana" panose="020B0604030504040204" pitchFamily="34" charset="0"/>
                <a:ea typeface="Verdana" panose="020B0604030504040204" pitchFamily="34" charset="0"/>
                <a:cs typeface="Verdana" panose="020B0604030504040204" pitchFamily="34" charset="0"/>
              </a:rPr>
              <a:t>:</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ES" sz="1000" dirty="0">
                <a:latin typeface="Verdana" panose="020B0604030504040204" pitchFamily="34" charset="0"/>
                <a:ea typeface="Verdana" panose="020B0604030504040204" pitchFamily="34" charset="0"/>
                <a:cs typeface="Verdana" panose="020B0604030504040204" pitchFamily="34" charset="0"/>
              </a:rPr>
              <a:t>El Grupo de Política Sectorial estructuró el </a:t>
            </a:r>
            <a:r>
              <a:rPr lang="es-CO" sz="1000" dirty="0" smtClean="0">
                <a:latin typeface="Verdana" panose="020B0604030504040204" pitchFamily="34" charset="0"/>
                <a:ea typeface="Verdana" panose="020B0604030504040204" pitchFamily="34" charset="0"/>
                <a:cs typeface="Verdana" panose="020B0604030504040204" pitchFamily="34" charset="0"/>
              </a:rPr>
              <a:t>Documento </a:t>
            </a:r>
            <a:r>
              <a:rPr lang="es-CO" sz="1000" dirty="0">
                <a:latin typeface="Verdana" panose="020B0604030504040204" pitchFamily="34" charset="0"/>
                <a:ea typeface="Verdana" panose="020B0604030504040204" pitchFamily="34" charset="0"/>
                <a:cs typeface="Verdana" panose="020B0604030504040204" pitchFamily="34" charset="0"/>
              </a:rPr>
              <a:t>de propuesta de resolución de asistencia técnica, cuyo epígrafe es: “Por la cual se reglamentan los artículos 2.3.7.1.4.2 y 2.3.7.1.4.4 del Título VII, Capítulo I del Decreto 1077 de 2015 (Decreto 1898 de 2016) relativos a los planes de gestión, los programas de fortalecimiento comunitario y la asistencia técnica para prestadores de los servicios públicos de acueducto, alcantarillado y aseo en zonas rurales”. Igualmente se divulgó el Decreto 1898 de 2016. Por otra </a:t>
            </a:r>
            <a:r>
              <a:rPr lang="es-CO" sz="1000" dirty="0" smtClean="0">
                <a:latin typeface="Verdana" panose="020B0604030504040204" pitchFamily="34" charset="0"/>
                <a:ea typeface="Verdana" panose="020B0604030504040204" pitchFamily="34" charset="0"/>
                <a:cs typeface="Verdana" panose="020B0604030504040204" pitchFamily="34" charset="0"/>
              </a:rPr>
              <a:t>parte, </a:t>
            </a:r>
            <a:r>
              <a:rPr lang="es-CO" sz="1000" dirty="0">
                <a:latin typeface="Verdana" panose="020B0604030504040204" pitchFamily="34" charset="0"/>
                <a:ea typeface="Verdana" panose="020B0604030504040204" pitchFamily="34" charset="0"/>
                <a:cs typeface="Verdana" panose="020B0604030504040204" pitchFamily="34" charset="0"/>
              </a:rPr>
              <a:t>en la actividad </a:t>
            </a:r>
            <a:r>
              <a:rPr lang="es-CO" sz="1000" i="1" dirty="0">
                <a:latin typeface="Verdana" panose="020B0604030504040204" pitchFamily="34" charset="0"/>
                <a:ea typeface="Verdana" panose="020B0604030504040204" pitchFamily="34" charset="0"/>
                <a:cs typeface="Verdana" panose="020B0604030504040204" pitchFamily="34" charset="0"/>
              </a:rPr>
              <a:t>socializar con CRA, SSPD y DNP la propuesta de reglamentación del Decreto 1898 de </a:t>
            </a:r>
            <a:r>
              <a:rPr lang="es-CO" sz="1000" i="1" dirty="0" smtClean="0">
                <a:latin typeface="Verdana" panose="020B0604030504040204" pitchFamily="34" charset="0"/>
                <a:ea typeface="Verdana" panose="020B0604030504040204" pitchFamily="34" charset="0"/>
                <a:cs typeface="Verdana" panose="020B0604030504040204" pitchFamily="34" charset="0"/>
              </a:rPr>
              <a:t>2016; l</a:t>
            </a:r>
            <a:r>
              <a:rPr lang="es-CO" sz="1000" dirty="0" smtClean="0">
                <a:latin typeface="Verdana" panose="020B0604030504040204" pitchFamily="34" charset="0"/>
                <a:ea typeface="Verdana" panose="020B0604030504040204" pitchFamily="34" charset="0"/>
                <a:cs typeface="Verdana" panose="020B0604030504040204" pitchFamily="34" charset="0"/>
              </a:rPr>
              <a:t>a </a:t>
            </a:r>
            <a:r>
              <a:rPr lang="es-CO" sz="1000" dirty="0">
                <a:latin typeface="Verdana" panose="020B0604030504040204" pitchFamily="34" charset="0"/>
                <a:ea typeface="Verdana" panose="020B0604030504040204" pitchFamily="34" charset="0"/>
                <a:cs typeface="Verdana" panose="020B0604030504040204" pitchFamily="34" charset="0"/>
              </a:rPr>
              <a:t>propuesta de reglamentación no pudo ser socializada con estas entidades </a:t>
            </a:r>
            <a:r>
              <a:rPr lang="es-CO" sz="1000" dirty="0" smtClean="0">
                <a:latin typeface="Verdana" panose="020B0604030504040204" pitchFamily="34" charset="0"/>
                <a:ea typeface="Verdana" panose="020B0604030504040204" pitchFamily="34" charset="0"/>
                <a:cs typeface="Verdana" panose="020B0604030504040204" pitchFamily="34" charset="0"/>
              </a:rPr>
              <a:t>porque la CRA se encuentra  aún </a:t>
            </a:r>
            <a:r>
              <a:rPr lang="es-CO" sz="1000" dirty="0">
                <a:latin typeface="Verdana" panose="020B0604030504040204" pitchFamily="34" charset="0"/>
                <a:ea typeface="Verdana" panose="020B0604030504040204" pitchFamily="34" charset="0"/>
                <a:cs typeface="Verdana" panose="020B0604030504040204" pitchFamily="34" charset="0"/>
              </a:rPr>
              <a:t>trabajando en la expedición del marco tarifario de pequeños prestadores, el cual influye sobre el enfoque del plan de gestión (Segmentación) y el Ministerio de salud continua en el proceso de la reglamentación de vigilancia diferencial para zonas rurales y el plan de cumplimiento de calidad del agua el cual hace parte del plan de gestión. En este contexto, esta iniciativa estratégica solo logró un avance del </a:t>
            </a:r>
            <a:r>
              <a:rPr lang="es-CO" sz="1000" b="1" dirty="0">
                <a:latin typeface="Verdana" panose="020B0604030504040204" pitchFamily="34" charset="0"/>
                <a:ea typeface="Verdana" panose="020B0604030504040204" pitchFamily="34" charset="0"/>
                <a:cs typeface="Verdana" panose="020B0604030504040204" pitchFamily="34" charset="0"/>
              </a:rPr>
              <a:t>80%</a:t>
            </a:r>
            <a:r>
              <a:rPr lang="es-CO" sz="1000" dirty="0">
                <a:latin typeface="Verdana" panose="020B0604030504040204" pitchFamily="34" charset="0"/>
                <a:ea typeface="Verdana" panose="020B0604030504040204" pitchFamily="34" charset="0"/>
                <a:cs typeface="Verdana" panose="020B0604030504040204" pitchFamily="34" charset="0"/>
              </a:rPr>
              <a:t>.</a:t>
            </a:r>
          </a:p>
          <a:p>
            <a:pPr algn="just"/>
            <a:r>
              <a:rPr lang="es-CO" sz="1000" dirty="0">
                <a:latin typeface="Verdana" panose="020B0604030504040204" pitchFamily="34" charset="0"/>
                <a:ea typeface="Verdana" panose="020B0604030504040204" pitchFamily="34" charset="0"/>
                <a:cs typeface="Verdana" panose="020B0604030504040204" pitchFamily="34" charset="0"/>
              </a:rPr>
              <a:t> </a:t>
            </a:r>
          </a:p>
          <a:p>
            <a:pPr algn="just"/>
            <a:r>
              <a:rPr lang="es-CO" sz="1000" dirty="0">
                <a:latin typeface="Verdana" panose="020B0604030504040204" pitchFamily="34" charset="0"/>
                <a:ea typeface="Verdana" panose="020B0604030504040204" pitchFamily="34" charset="0"/>
                <a:cs typeface="Verdana" panose="020B0604030504040204" pitchFamily="34" charset="0"/>
              </a:rPr>
              <a:t>Cabe anotar que la medición para la ejecución de esta iniciativa, no contempla los indicadores</a:t>
            </a:r>
            <a:r>
              <a:rPr lang="es-CO" sz="1000" i="1" dirty="0">
                <a:latin typeface="Verdana" panose="020B0604030504040204" pitchFamily="34" charset="0"/>
                <a:ea typeface="Verdana" panose="020B0604030504040204" pitchFamily="34" charset="0"/>
                <a:cs typeface="Verdana" panose="020B0604030504040204" pitchFamily="34" charset="0"/>
              </a:rPr>
              <a:t> con rezago relacionados con “Personas con manejo adecuado de aguas residuales en la zona rural” y “Personas con acceso a agua potable en la zona rural” debido a que estos valores para la vigencia 2017 se reportan Anual con 180 días de rezago, es decir en la vigencia 2018</a:t>
            </a:r>
            <a:r>
              <a:rPr lang="es-CO" sz="1000" i="1"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000" i="1"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a:latin typeface="Verdana" panose="020B0604030504040204" pitchFamily="34" charset="0"/>
                <a:ea typeface="Verdana" panose="020B0604030504040204" pitchFamily="34" charset="0"/>
                <a:cs typeface="Verdana" panose="020B0604030504040204" pitchFamily="34" charset="0"/>
              </a:rPr>
              <a:t>4. Proyectar estudios,  o propuestas de nuevas disposiciones o modificaciones normativas o </a:t>
            </a:r>
            <a:r>
              <a:rPr lang="es-CO" sz="1000" b="1" dirty="0" smtClean="0">
                <a:latin typeface="Verdana" panose="020B0604030504040204" pitchFamily="34" charset="0"/>
                <a:ea typeface="Verdana" panose="020B0604030504040204" pitchFamily="34" charset="0"/>
                <a:cs typeface="Verdana" panose="020B0604030504040204" pitchFamily="34" charset="0"/>
              </a:rPr>
              <a:t>de política</a:t>
            </a:r>
            <a:endParaRPr lang="es-CO" sz="1000" i="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rot="16200000">
            <a:off x="-3194193" y="3196262"/>
            <a:ext cx="6858002" cy="465477"/>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15 DIRECCIÓN DE DESARROLLO SECTORIAL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74836" y="2780928"/>
            <a:ext cx="3777395" cy="3631763"/>
          </a:xfrm>
          <a:prstGeom prst="rect">
            <a:avLst/>
          </a:prstGeom>
        </p:spPr>
        <p:txBody>
          <a:bodyPr wrap="square">
            <a:spAutoFit/>
          </a:bodyPr>
          <a:lstStyle/>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del sector  o de análisis al uso de los recursos del SGP-APSB</a:t>
            </a:r>
            <a:r>
              <a:rPr lang="es-CO" sz="1000" dirty="0">
                <a:latin typeface="Verdana" panose="020B0604030504040204" pitchFamily="34" charset="0"/>
                <a:ea typeface="Verdana" panose="020B0604030504040204" pitchFamily="34" charset="0"/>
                <a:cs typeface="Verdana" panose="020B0604030504040204" pitchFamily="34" charset="0"/>
              </a:rPr>
              <a:t>:</a:t>
            </a:r>
            <a:r>
              <a:rPr lang="es-CO" sz="1000" i="1" dirty="0" smtClean="0">
                <a:latin typeface="Verdana" panose="020B0604030504040204" pitchFamily="34" charset="0"/>
                <a:ea typeface="Verdana" panose="020B0604030504040204" pitchFamily="34" charset="0"/>
                <a:cs typeface="Verdana" panose="020B0604030504040204" pitchFamily="34" charset="0"/>
              </a:rPr>
              <a:t> </a:t>
            </a:r>
            <a:r>
              <a:rPr lang="es-CO" sz="1000" dirty="0">
                <a:latin typeface="Verdana" panose="020B0604030504040204" pitchFamily="34" charset="0"/>
                <a:ea typeface="Verdana" panose="020B0604030504040204" pitchFamily="34" charset="0"/>
                <a:cs typeface="Verdana" panose="020B0604030504040204" pitchFamily="34" charset="0"/>
              </a:rPr>
              <a:t>se reporta una ejecución de 100%, </a:t>
            </a:r>
            <a:r>
              <a:rPr lang="es-CO" sz="1000" dirty="0" smtClean="0">
                <a:latin typeface="Verdana" panose="020B0604030504040204" pitchFamily="34" charset="0"/>
                <a:ea typeface="Verdana" panose="020B0604030504040204" pitchFamily="34" charset="0"/>
                <a:cs typeface="Verdana" panose="020B0604030504040204" pitchFamily="34" charset="0"/>
              </a:rPr>
              <a:t>ya que se proyectaron los 8 </a:t>
            </a:r>
            <a:r>
              <a:rPr lang="es-CO" sz="1000" dirty="0">
                <a:latin typeface="Verdana" panose="020B0604030504040204" pitchFamily="34" charset="0"/>
                <a:ea typeface="Verdana" panose="020B0604030504040204" pitchFamily="34" charset="0"/>
                <a:cs typeface="Verdana" panose="020B0604030504040204" pitchFamily="34" charset="0"/>
              </a:rPr>
              <a:t>estudios,  sobre propuestas de nuevas disposiciones, modificaciones normativas o de política del sector  o de análisis al uso de los recursos del SGP-APSB</a:t>
            </a:r>
            <a:r>
              <a:rPr lang="es-CO" sz="1000" i="1" dirty="0" smtClean="0">
                <a:latin typeface="Verdana" panose="020B0604030504040204" pitchFamily="34" charset="0"/>
                <a:ea typeface="Verdana" panose="020B0604030504040204" pitchFamily="34" charset="0"/>
                <a:cs typeface="Verdana" panose="020B0604030504040204" pitchFamily="34" charset="0"/>
              </a:rPr>
              <a:t>.</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ES" sz="1000" b="1" dirty="0" smtClean="0">
                <a:latin typeface="Verdana" panose="020B0604030504040204" pitchFamily="34" charset="0"/>
                <a:ea typeface="Verdana" panose="020B0604030504040204" pitchFamily="34" charset="0"/>
                <a:cs typeface="Verdana" panose="020B0604030504040204" pitchFamily="34" charset="0"/>
              </a:rPr>
              <a:t>5. Fortalecer la gestión del riesgo en el sector de agua potable y saneamiento básico:</a:t>
            </a:r>
            <a:r>
              <a:rPr lang="es-ES" sz="1000" dirty="0" smtClean="0">
                <a:latin typeface="Verdana" panose="020B0604030504040204" pitchFamily="34" charset="0"/>
                <a:ea typeface="Verdana" panose="020B0604030504040204" pitchFamily="34" charset="0"/>
                <a:cs typeface="Verdana" panose="020B0604030504040204" pitchFamily="34" charset="0"/>
              </a:rPr>
              <a:t> </a:t>
            </a:r>
            <a:r>
              <a:rPr lang="es-ES" sz="1000" dirty="0">
                <a:latin typeface="Verdana" panose="020B0604030504040204" pitchFamily="34" charset="0"/>
                <a:ea typeface="Verdana" panose="020B0604030504040204" pitchFamily="34" charset="0"/>
                <a:cs typeface="Verdana" panose="020B0604030504040204" pitchFamily="34" charset="0"/>
              </a:rPr>
              <a:t>se logró realizar la asistencia técnica a los PAP-PDA en la Formulación de los Planes de Emergencia y Contingencia, como medida no estructural para el cumplimiento de la meta de PND 2014-2018 a los departamentos de: Antioquia, Boyacá, Nariño, Choco, Norte de Santander, Risaralda, Quindío; de igual manera se dio asistencia permanente al municipio de Mocoa en la atención de la emergencia, rehabilitando infraestructura sectorial y logrando prestación del servicio parcial por medio de la infraestructura y asimismo se dio asistencia para superar la emergencia por derrames de hidrocarburos en el municipio de El Carmen, Norte de Santander.</a:t>
            </a:r>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01" y="731565"/>
            <a:ext cx="3559672" cy="1944537"/>
          </a:xfrm>
          <a:prstGeom prst="rect">
            <a:avLst/>
          </a:prstGeom>
          <a:ln>
            <a:noFill/>
          </a:ln>
          <a:effectLst>
            <a:softEdge rad="112500"/>
          </a:effectLst>
        </p:spPr>
      </p:pic>
    </p:spTree>
    <p:extLst>
      <p:ext uri="{BB962C8B-B14F-4D97-AF65-F5344CB8AC3E}">
        <p14:creationId xmlns:p14="http://schemas.microsoft.com/office/powerpoint/2010/main" val="16655431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979668"/>
            <a:ext cx="7697372" cy="461665"/>
          </a:xfrm>
          <a:prstGeom prst="rect">
            <a:avLst/>
          </a:prstGeom>
        </p:spPr>
        <p:txBody>
          <a:bodyPr wrap="square">
            <a:spAutoFit/>
          </a:bodyPr>
          <a:lstStyle/>
          <a:p>
            <a:r>
              <a:rPr lang="es-CO" sz="1200" dirty="0">
                <a:latin typeface="Verdana" panose="020B0604030504040204" pitchFamily="34" charset="0"/>
                <a:ea typeface="Verdana" panose="020B0604030504040204" pitchFamily="34" charset="0"/>
                <a:cs typeface="Verdana" panose="020B0604030504040204" pitchFamily="34" charset="0"/>
              </a:rPr>
              <a:t>La </a:t>
            </a:r>
            <a:r>
              <a:rPr lang="es-CO" sz="1200" dirty="0" smtClean="0">
                <a:latin typeface="Verdana" panose="020B0604030504040204" pitchFamily="34" charset="0"/>
                <a:ea typeface="Verdana" panose="020B0604030504040204" pitchFamily="34" charset="0"/>
                <a:cs typeface="Verdana" panose="020B0604030504040204" pitchFamily="34" charset="0"/>
              </a:rPr>
              <a:t>Dirección </a:t>
            </a:r>
            <a:r>
              <a:rPr lang="es-CO" sz="1200" dirty="0">
                <a:latin typeface="Verdana" panose="020B0604030504040204" pitchFamily="34" charset="0"/>
                <a:ea typeface="Verdana" panose="020B0604030504040204" pitchFamily="34" charset="0"/>
                <a:cs typeface="Verdana" panose="020B0604030504040204" pitchFamily="34" charset="0"/>
              </a:rPr>
              <a:t>optimiza  su </a:t>
            </a:r>
            <a:r>
              <a:rPr lang="es-CO" sz="1200" dirty="0" smtClean="0">
                <a:latin typeface="Verdana" panose="020B0604030504040204" pitchFamily="34" charset="0"/>
                <a:ea typeface="Verdana" panose="020B0604030504040204" pitchFamily="34" charset="0"/>
                <a:cs typeface="Verdana" panose="020B0604030504040204" pitchFamily="34" charset="0"/>
              </a:rPr>
              <a:t>ejecución </a:t>
            </a:r>
            <a:r>
              <a:rPr lang="es-CO" sz="1200" dirty="0">
                <a:latin typeface="Verdana" panose="020B0604030504040204" pitchFamily="34" charset="0"/>
                <a:ea typeface="Verdana" panose="020B0604030504040204" pitchFamily="34" charset="0"/>
                <a:cs typeface="Verdana" panose="020B0604030504040204" pitchFamily="34" charset="0"/>
              </a:rPr>
              <a:t>mediante la </a:t>
            </a:r>
            <a:r>
              <a:rPr lang="es-CO" sz="1200" dirty="0" smtClean="0">
                <a:latin typeface="Verdana" panose="020B0604030504040204" pitchFamily="34" charset="0"/>
                <a:ea typeface="Verdana" panose="020B0604030504040204" pitchFamily="34" charset="0"/>
                <a:cs typeface="Verdana" panose="020B0604030504040204" pitchFamily="34" charset="0"/>
              </a:rPr>
              <a:t>implementación </a:t>
            </a:r>
            <a:r>
              <a:rPr lang="es-CO" sz="1200" dirty="0">
                <a:latin typeface="Verdana" panose="020B0604030504040204" pitchFamily="34" charset="0"/>
                <a:ea typeface="Verdana" panose="020B0604030504040204" pitchFamily="34" charset="0"/>
                <a:cs typeface="Verdana" panose="020B0604030504040204" pitchFamily="34" charset="0"/>
              </a:rPr>
              <a:t>de </a:t>
            </a:r>
            <a:r>
              <a:rPr lang="es-CO" sz="1200" dirty="0" smtClean="0">
                <a:latin typeface="Verdana" panose="020B0604030504040204" pitchFamily="34" charset="0"/>
                <a:ea typeface="Verdana" panose="020B0604030504040204" pitchFamily="34" charset="0"/>
                <a:cs typeface="Verdana" panose="020B0604030504040204" pitchFamily="34" charset="0"/>
              </a:rPr>
              <a:t>cuatro iniciativas estratégicas, generando su </a:t>
            </a:r>
            <a:r>
              <a:rPr lang="es-CO" sz="1200" dirty="0">
                <a:latin typeface="Verdana" panose="020B0604030504040204" pitchFamily="34" charset="0"/>
                <a:ea typeface="Verdana" panose="020B0604030504040204" pitchFamily="34" charset="0"/>
                <a:cs typeface="Verdana" panose="020B0604030504040204" pitchFamily="34" charset="0"/>
              </a:rPr>
              <a:t>cumplimento </a:t>
            </a:r>
            <a:r>
              <a:rPr lang="es-CO" sz="1200" dirty="0" smtClean="0">
                <a:latin typeface="Verdana" panose="020B0604030504040204" pitchFamily="34" charset="0"/>
                <a:ea typeface="Verdana" panose="020B0604030504040204" pitchFamily="34" charset="0"/>
                <a:cs typeface="Verdana" panose="020B0604030504040204" pitchFamily="34" charset="0"/>
              </a:rPr>
              <a:t>de  avance </a:t>
            </a:r>
            <a:r>
              <a:rPr lang="es-CO" sz="1200" dirty="0">
                <a:latin typeface="Verdana" panose="020B0604030504040204" pitchFamily="34" charset="0"/>
                <a:ea typeface="Verdana" panose="020B0604030504040204" pitchFamily="34" charset="0"/>
                <a:cs typeface="Verdana" panose="020B0604030504040204" pitchFamily="34" charset="0"/>
              </a:rPr>
              <a:t>del </a:t>
            </a:r>
            <a:r>
              <a:rPr lang="es-CO" sz="1200" dirty="0" smtClean="0">
                <a:latin typeface="Verdana" panose="020B0604030504040204" pitchFamily="34" charset="0"/>
                <a:ea typeface="Verdana" panose="020B0604030504040204" pitchFamily="34" charset="0"/>
                <a:cs typeface="Verdana" panose="020B0604030504040204" pitchFamily="34" charset="0"/>
              </a:rPr>
              <a:t>100%. </a:t>
            </a:r>
            <a:endParaRPr lang="es-CO"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rot="16200000">
            <a:off x="-1515699" y="1517765"/>
            <a:ext cx="3645024"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Black" panose="020B0A04020102020204" pitchFamily="34" charset="0"/>
                <a:ea typeface="Verdana" panose="020B0604030504040204" pitchFamily="34" charset="0"/>
                <a:cs typeface="Verdana" panose="020B0604030504040204" pitchFamily="34" charset="0"/>
              </a:rPr>
              <a:t>16 DIRECCIÓN DE PROGRAMAS</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22" y="1450316"/>
            <a:ext cx="7590936" cy="505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199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696915" y="708949"/>
            <a:ext cx="4104456" cy="6032421"/>
          </a:xfrm>
          <a:prstGeom prst="rect">
            <a:avLst/>
          </a:prstGeom>
        </p:spPr>
        <p:txBody>
          <a:bodyPr wrap="square">
            <a:spAutoFit/>
          </a:bodyPr>
          <a:lstStyle/>
          <a:p>
            <a:pPr algn="just"/>
            <a:r>
              <a:rPr lang="es-CO" sz="900" dirty="0">
                <a:latin typeface="Verdana" panose="020B0604030504040204" pitchFamily="34" charset="0"/>
                <a:ea typeface="Verdana" panose="020B0604030504040204" pitchFamily="34" charset="0"/>
                <a:cs typeface="Verdana" panose="020B0604030504040204" pitchFamily="34" charset="0"/>
              </a:rPr>
              <a:t>interadministrativo </a:t>
            </a:r>
            <a:r>
              <a:rPr lang="es-CO" sz="900" dirty="0" smtClean="0">
                <a:latin typeface="Verdana" panose="020B0604030504040204" pitchFamily="34" charset="0"/>
                <a:ea typeface="Verdana" panose="020B0604030504040204" pitchFamily="34" charset="0"/>
                <a:cs typeface="Verdana" panose="020B0604030504040204" pitchFamily="34" charset="0"/>
              </a:rPr>
              <a:t>766 de </a:t>
            </a:r>
            <a:r>
              <a:rPr lang="es-CO" sz="900" dirty="0">
                <a:latin typeface="Verdana" panose="020B0604030504040204" pitchFamily="34" charset="0"/>
                <a:ea typeface="Verdana" panose="020B0604030504040204" pitchFamily="34" charset="0"/>
                <a:cs typeface="Verdana" panose="020B0604030504040204" pitchFamily="34" charset="0"/>
              </a:rPr>
              <a:t>2013; Seguimiento: contrato interadministrativo 547 de 2014; Seguimiento Fonade </a:t>
            </a:r>
            <a:r>
              <a:rPr lang="es-CO" sz="900" dirty="0" smtClean="0">
                <a:latin typeface="Verdana" panose="020B0604030504040204" pitchFamily="34" charset="0"/>
                <a:ea typeface="Verdana" panose="020B0604030504040204" pitchFamily="34" charset="0"/>
                <a:cs typeface="Verdana" panose="020B0604030504040204" pitchFamily="34" charset="0"/>
              </a:rPr>
              <a:t>conto </a:t>
            </a:r>
            <a:r>
              <a:rPr lang="es-CO" sz="900" dirty="0">
                <a:latin typeface="Verdana" panose="020B0604030504040204" pitchFamily="34" charset="0"/>
                <a:ea typeface="Verdana" panose="020B0604030504040204" pitchFamily="34" charset="0"/>
                <a:cs typeface="Verdana" panose="020B0604030504040204" pitchFamily="34" charset="0"/>
              </a:rPr>
              <a:t>873-2013 montería: Seguimiento PDA Antioquia Resolución 490; Seguimiento programa agua y saneamiento en casa - conexiones </a:t>
            </a:r>
            <a:r>
              <a:rPr lang="es-CO" sz="900" dirty="0" smtClean="0">
                <a:latin typeface="Verdana" panose="020B0604030504040204" pitchFamily="34" charset="0"/>
                <a:ea typeface="Verdana" panose="020B0604030504040204" pitchFamily="34" charset="0"/>
                <a:cs typeface="Verdana" panose="020B0604030504040204" pitchFamily="34" charset="0"/>
              </a:rPr>
              <a:t>Intradomiciliarias </a:t>
            </a:r>
            <a:r>
              <a:rPr lang="es-CO" sz="900" dirty="0">
                <a:latin typeface="Verdana" panose="020B0604030504040204" pitchFamily="34" charset="0"/>
                <a:ea typeface="Verdana" panose="020B0604030504040204" pitchFamily="34" charset="0"/>
                <a:cs typeface="Verdana" panose="020B0604030504040204" pitchFamily="34" charset="0"/>
              </a:rPr>
              <a:t>fonade contrato 440-2015.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8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2. Brindar </a:t>
            </a:r>
            <a:r>
              <a:rPr lang="es-CO" sz="1000" b="1" dirty="0">
                <a:latin typeface="Verdana" panose="020B0604030504040204" pitchFamily="34" charset="0"/>
                <a:ea typeface="Verdana" panose="020B0604030504040204" pitchFamily="34" charset="0"/>
                <a:cs typeface="Verdana" panose="020B0604030504040204" pitchFamily="34" charset="0"/>
              </a:rPr>
              <a:t>asistencia técnica y/o financiera en el marco de la gestión integral de residuos </a:t>
            </a:r>
            <a:r>
              <a:rPr lang="es-CO" sz="1000" b="1" dirty="0" smtClean="0">
                <a:latin typeface="Verdana" panose="020B0604030504040204" pitchFamily="34" charset="0"/>
                <a:ea typeface="Verdana" panose="020B0604030504040204" pitchFamily="34" charset="0"/>
                <a:cs typeface="Verdana" panose="020B0604030504040204" pitchFamily="34" charset="0"/>
              </a:rPr>
              <a:t>sólidos:</a:t>
            </a:r>
            <a:r>
              <a:rPr lang="es-CO" sz="1000" dirty="0" smtClean="0">
                <a:latin typeface="Verdana" panose="020B0604030504040204" pitchFamily="34" charset="0"/>
                <a:ea typeface="Verdana" panose="020B0604030504040204" pitchFamily="34" charset="0"/>
                <a:cs typeface="Verdana" panose="020B0604030504040204" pitchFamily="34" charset="0"/>
              </a:rPr>
              <a:t> </a:t>
            </a:r>
            <a:r>
              <a:rPr lang="es-CO" sz="900" dirty="0">
                <a:latin typeface="Verdana" panose="020B0604030504040204" pitchFamily="34" charset="0"/>
                <a:ea typeface="Verdana" panose="020B0604030504040204" pitchFamily="34" charset="0"/>
                <a:cs typeface="Verdana" panose="020B0604030504040204" pitchFamily="34" charset="0"/>
              </a:rPr>
              <a:t>el reporte que se hace es de una meta con rezago, con corte al 2015, por la siguiente razón: De acuerdo a la periodicidad establecida en el indicador SINERGIA, esta anual con un rezago de 90 días, sin embargo es importante anotar que la fuente oficial de información es el SUI (Sistema Único de información), que está a cargo de la Superintendencia de Servicios Públicos Domiciliarios-SSPD; entidad que anualmente elabora el “Informe Nacional de Disposición Final de Residuos Sólidos”. El último informe fue publicado en el año 2015, con la situación de la disposición final de residuos sólidos durante el periodo enero a diciembre de 2014 y por lo tanto el correspondiente al año 2016 no ha sido publicado. Por lo anterior los resultados oficiales de la vigencia 2017 (fuente SUI), serán publicados en el 2018</a:t>
            </a:r>
            <a:r>
              <a:rPr lang="es-CO" sz="9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Por lo tanto, la información reportada, se genera de la base de datos de disposición final de los residuos sólidos en Colombia entregada por la SSPD del año 2015, pero ha sido actualizada por el MVCT de conformidad a las condiciones de los sistemas e información primaria (Municipios, Prestadores, Gestores y Corporaciones Autónomas Regionales</a:t>
            </a:r>
            <a:r>
              <a:rPr lang="es-CO" sz="9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Como acciones para el cumplimiento de esta </a:t>
            </a:r>
            <a:r>
              <a:rPr lang="es-CO" sz="900" dirty="0" smtClean="0">
                <a:latin typeface="Verdana" panose="020B0604030504040204" pitchFamily="34" charset="0"/>
                <a:ea typeface="Verdana" panose="020B0604030504040204" pitchFamily="34" charset="0"/>
                <a:cs typeface="Verdana" panose="020B0604030504040204" pitchFamily="34" charset="0"/>
              </a:rPr>
              <a:t>iniciativa estrategia </a:t>
            </a:r>
            <a:r>
              <a:rPr lang="es-CO" sz="900" dirty="0">
                <a:latin typeface="Verdana" panose="020B0604030504040204" pitchFamily="34" charset="0"/>
                <a:ea typeface="Verdana" panose="020B0604030504040204" pitchFamily="34" charset="0"/>
                <a:cs typeface="Verdana" panose="020B0604030504040204" pitchFamily="34" charset="0"/>
              </a:rPr>
              <a:t>se realizan las siguientes actividades: Asistir Técnica y/o  financieramente  a los proyectos presentados por la entidades territoriales y Realizar Seguimiento físico y financiero a los proyectos financiados con recursos de la Nación que se ven reflejadas en el informe consolidado mes a mes de la gestión de la vigencia 2017, y que se encuentra cargado en SINAPSIS/y plataforma.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Las actividades de gestión descritas anteriormente reportan un avance de la iniciativa del 100%, al haberse realizado 54 asistencias técnicas, 6 seguimientos a proyectos en ejecución, 14 visitas técnicas, 32 revisiones de proyectos, 67 mesas de trabajo, 11 socializaciones normativas, y una liquidación de convenio</a:t>
            </a:r>
            <a:r>
              <a:rPr lang="es-CO" sz="900" dirty="0" smtClean="0">
                <a:latin typeface="Verdana" panose="020B0604030504040204" pitchFamily="34" charset="0"/>
                <a:ea typeface="Verdana" panose="020B0604030504040204" pitchFamily="34" charset="0"/>
                <a:cs typeface="Verdana" panose="020B0604030504040204" pitchFamily="34" charset="0"/>
              </a:rPr>
              <a:t>.</a:t>
            </a:r>
            <a:endParaRPr lang="es-CO" sz="900" dirty="0">
              <a:latin typeface="Verdana" panose="020B0604030504040204" pitchFamily="34" charset="0"/>
              <a:ea typeface="Verdana" panose="020B0604030504040204" pitchFamily="34" charset="0"/>
              <a:cs typeface="Verdana" panose="020B0604030504040204" pitchFamily="34" charset="0"/>
            </a:endParaRPr>
          </a:p>
        </p:txBody>
      </p:sp>
      <p:sp>
        <p:nvSpPr>
          <p:cNvPr id="11" name="10 Rectángulo"/>
          <p:cNvSpPr/>
          <p:nvPr/>
        </p:nvSpPr>
        <p:spPr>
          <a:xfrm rot="16200000">
            <a:off x="-3135879" y="3137947"/>
            <a:ext cx="6741370" cy="46547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16 DIRECCIÓN DE PROGRAMAS</a:t>
            </a:r>
          </a:p>
        </p:txBody>
      </p:sp>
      <p:sp>
        <p:nvSpPr>
          <p:cNvPr id="6" name="5 Rectángulo"/>
          <p:cNvSpPr/>
          <p:nvPr/>
        </p:nvSpPr>
        <p:spPr>
          <a:xfrm>
            <a:off x="519322" y="705407"/>
            <a:ext cx="4013347" cy="6001643"/>
          </a:xfrm>
          <a:prstGeom prst="rect">
            <a:avLst/>
          </a:prstGeom>
        </p:spPr>
        <p:txBody>
          <a:bodyPr wrap="square">
            <a:spAutoFit/>
          </a:bodyPr>
          <a:lstStyle/>
          <a:p>
            <a:pPr algn="just"/>
            <a:r>
              <a:rPr lang="es-CO" sz="900" dirty="0">
                <a:latin typeface="Verdana" panose="020B0604030504040204" pitchFamily="34" charset="0"/>
                <a:ea typeface="Verdana" panose="020B0604030504040204" pitchFamily="34" charset="0"/>
                <a:cs typeface="Verdana" panose="020B0604030504040204" pitchFamily="34" charset="0"/>
              </a:rPr>
              <a:t>La dirección cuenta  con cuatro iniciativas, las cuales se presenta a continuación su gestión: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1. Brindar </a:t>
            </a:r>
            <a:r>
              <a:rPr lang="es-CO" sz="1000" b="1" dirty="0">
                <a:latin typeface="Verdana" panose="020B0604030504040204" pitchFamily="34" charset="0"/>
                <a:ea typeface="Verdana" panose="020B0604030504040204" pitchFamily="34" charset="0"/>
                <a:cs typeface="Verdana" panose="020B0604030504040204" pitchFamily="34" charset="0"/>
              </a:rPr>
              <a:t>asistencia y seguimiento, técnico y/o financiero para el Desarrollo de proyectos del sector de Agua potable y saneamiento básico a nivel nacional, financiados con recursos de la Nación</a:t>
            </a:r>
            <a:r>
              <a:rPr lang="es-CO" sz="900" dirty="0">
                <a:latin typeface="Verdana" panose="020B0604030504040204" pitchFamily="34" charset="0"/>
                <a:ea typeface="Verdana" panose="020B0604030504040204" pitchFamily="34" charset="0"/>
                <a:cs typeface="Verdana" panose="020B0604030504040204" pitchFamily="34" charset="0"/>
              </a:rPr>
              <a:t>. Con corte </a:t>
            </a:r>
            <a:r>
              <a:rPr lang="es-CO" sz="900" dirty="0" smtClean="0">
                <a:latin typeface="Verdana" panose="020B0604030504040204" pitchFamily="34" charset="0"/>
                <a:ea typeface="Verdana" panose="020B0604030504040204" pitchFamily="34" charset="0"/>
                <a:cs typeface="Verdana" panose="020B0604030504040204" pitchFamily="34" charset="0"/>
              </a:rPr>
              <a:t>a diciembre de </a:t>
            </a:r>
            <a:r>
              <a:rPr lang="es-CO" sz="900" dirty="0">
                <a:latin typeface="Verdana" panose="020B0604030504040204" pitchFamily="34" charset="0"/>
                <a:ea typeface="Verdana" panose="020B0604030504040204" pitchFamily="34" charset="0"/>
                <a:cs typeface="Verdana" panose="020B0604030504040204" pitchFamily="34" charset="0"/>
              </a:rPr>
              <a:t>2017, se han beneficiado 394.611 personas de acuerdo a la proyección de la ficha metodológica del indicador, como resultado de los proyectos terminados en vigencia del sector de agua potable y saneamiento básico, teniendo un avance del 70%, de acuerdo a la proyección de la ficha metodológica del indicador, como resultado de los proyectos terminados en vigencia del sector de agua potable y saneamiento básico. Como acciones para el cumplimiento de esta estrategia se elabora un informe de gestión consolidado trimestralmente, en el cual se describen los siguientes avances: Se han realizado </a:t>
            </a:r>
            <a:r>
              <a:rPr lang="es-CO" sz="900" b="1" dirty="0">
                <a:latin typeface="Verdana" panose="020B0604030504040204" pitchFamily="34" charset="0"/>
                <a:ea typeface="Verdana" panose="020B0604030504040204" pitchFamily="34" charset="0"/>
                <a:cs typeface="Verdana" panose="020B0604030504040204" pitchFamily="34" charset="0"/>
              </a:rPr>
              <a:t>362 asistencias</a:t>
            </a:r>
            <a:r>
              <a:rPr lang="es-CO" sz="900" dirty="0">
                <a:latin typeface="Verdana" panose="020B0604030504040204" pitchFamily="34" charset="0"/>
                <a:ea typeface="Verdana" panose="020B0604030504040204" pitchFamily="34" charset="0"/>
                <a:cs typeface="Verdana" panose="020B0604030504040204" pitchFamily="34" charset="0"/>
              </a:rPr>
              <a:t> técnicas en </a:t>
            </a:r>
            <a:r>
              <a:rPr lang="es-CO" sz="900" b="1" dirty="0">
                <a:latin typeface="Verdana" panose="020B0604030504040204" pitchFamily="34" charset="0"/>
                <a:ea typeface="Verdana" panose="020B0604030504040204" pitchFamily="34" charset="0"/>
                <a:cs typeface="Verdana" panose="020B0604030504040204" pitchFamily="34" charset="0"/>
              </a:rPr>
              <a:t>32</a:t>
            </a:r>
            <a:r>
              <a:rPr lang="es-CO" sz="900" dirty="0">
                <a:latin typeface="Verdana" panose="020B0604030504040204" pitchFamily="34" charset="0"/>
                <a:ea typeface="Verdana" panose="020B0604030504040204" pitchFamily="34" charset="0"/>
                <a:cs typeface="Verdana" panose="020B0604030504040204" pitchFamily="34" charset="0"/>
              </a:rPr>
              <a:t> Departamentos, relacionadas con la socialización del mecanismo de viabilización de los proyectos del sector de agua potable y saneamiento básico; y Realizar Seguimiento físico y financiero a los proyectos financiados con recursos de la Nación. </a:t>
            </a:r>
            <a:r>
              <a:rPr lang="es-CO" sz="900" dirty="0" smtClean="0">
                <a:latin typeface="Verdana" panose="020B0604030504040204" pitchFamily="34" charset="0"/>
                <a:ea typeface="Verdana" panose="020B0604030504040204" pitchFamily="34" charset="0"/>
                <a:cs typeface="Verdana" panose="020B0604030504040204" pitchFamily="34" charset="0"/>
              </a:rPr>
              <a:t>La iniciativa reporta un avance del 100%. </a:t>
            </a: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Cabe anotar que la medición para la ejecución de esta iniciativa, no contempla el indicador con rezago relacionado con “Nuevas personas beneficiadas con proyectos que mejoran provisión, calidad y/o continuidad de los servicios de acueducto y alcantarillado” debido a que este valor para la vigencia 2017 se reporta Anual con 90 días de rezago, es decir en la vigencia 2018.</a:t>
            </a:r>
          </a:p>
          <a:p>
            <a:pPr algn="just"/>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900" dirty="0" smtClean="0">
                <a:latin typeface="Verdana" panose="020B0604030504040204" pitchFamily="34" charset="0"/>
                <a:ea typeface="Verdana" panose="020B0604030504040204" pitchFamily="34" charset="0"/>
                <a:cs typeface="Verdana" panose="020B0604030504040204" pitchFamily="34" charset="0"/>
              </a:rPr>
              <a:t>Como </a:t>
            </a:r>
            <a:r>
              <a:rPr lang="es-CO" sz="900" dirty="0">
                <a:latin typeface="Verdana" panose="020B0604030504040204" pitchFamily="34" charset="0"/>
                <a:ea typeface="Verdana" panose="020B0604030504040204" pitchFamily="34" charset="0"/>
                <a:cs typeface="Verdana" panose="020B0604030504040204" pitchFamily="34" charset="0"/>
              </a:rPr>
              <a:t>acciones al cumplimiento de esta iniciativa se tiene el seguimiento a: programa de abastecimiento de agua y manejo de aguas residuales en zonas rurales - préstamo BID 2732 OC-CO; Seguimiento programa nacional de abastecimiento y saneamiento rural (Convenio Col-035B  “AECID”); seguimiento programa de abastecimiento de agua y manejo de aguas residuales para zonas rurales financiado con presupuesto general de la nación.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Seguimiento Findeter 159-2013; Seguimiento contrato interadministrativo 438 de 2015; Seguimiento contrato interadministrativo 036 de 2012; Seguimiento contrato interadministrativo 541 de 2013; Seguimiento </a:t>
            </a:r>
            <a:r>
              <a:rPr lang="es-CO" sz="900" dirty="0" smtClean="0">
                <a:latin typeface="Verdana" panose="020B0604030504040204" pitchFamily="34" charset="0"/>
                <a:ea typeface="Verdana" panose="020B0604030504040204" pitchFamily="34" charset="0"/>
                <a:cs typeface="Verdana" panose="020B0604030504040204" pitchFamily="34" charset="0"/>
              </a:rPr>
              <a:t>contrato</a:t>
            </a:r>
            <a:endParaRPr lang="es-CO" sz="8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243" y="138103"/>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5739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rot="16200000">
            <a:off x="-3135879" y="3137947"/>
            <a:ext cx="6741370" cy="465475"/>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Verdana" panose="020B0604030504040204" pitchFamily="34" charset="0"/>
              </a:rPr>
              <a:t>16 DIRECCIÓN DE PROGRAMAS</a:t>
            </a:r>
          </a:p>
        </p:txBody>
      </p:sp>
      <p:sp>
        <p:nvSpPr>
          <p:cNvPr id="6" name="5 Rectángulo"/>
          <p:cNvSpPr/>
          <p:nvPr/>
        </p:nvSpPr>
        <p:spPr>
          <a:xfrm>
            <a:off x="4742469" y="1052736"/>
            <a:ext cx="4013347" cy="5216813"/>
          </a:xfrm>
          <a:prstGeom prst="rect">
            <a:avLst/>
          </a:prstGeom>
        </p:spPr>
        <p:txBody>
          <a:bodyPr wrap="square">
            <a:spAutoFit/>
          </a:bodyPr>
          <a:lstStyle/>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3. brindar </a:t>
            </a:r>
            <a:r>
              <a:rPr lang="es-CO" sz="1000" b="1" dirty="0">
                <a:latin typeface="Verdana" panose="020B0604030504040204" pitchFamily="34" charset="0"/>
                <a:ea typeface="Verdana" panose="020B0604030504040204" pitchFamily="34" charset="0"/>
                <a:cs typeface="Verdana" panose="020B0604030504040204" pitchFamily="34" charset="0"/>
              </a:rPr>
              <a:t>asistencia técnica para la implementación de planes de aseguramiento del programa agua para la prosperidad </a:t>
            </a:r>
            <a:r>
              <a:rPr lang="es-CO" sz="1000" b="1" dirty="0" smtClean="0">
                <a:latin typeface="Verdana" panose="020B0604030504040204" pitchFamily="34" charset="0"/>
                <a:ea typeface="Verdana" panose="020B0604030504040204" pitchFamily="34" charset="0"/>
                <a:cs typeface="Verdana" panose="020B0604030504040204" pitchFamily="34" charset="0"/>
              </a:rPr>
              <a:t>(PAP - PDA): </a:t>
            </a:r>
            <a:r>
              <a:rPr lang="es-CO" sz="900" dirty="0" smtClean="0">
                <a:latin typeface="Verdana" panose="020B0604030504040204" pitchFamily="34" charset="0"/>
                <a:ea typeface="Verdana" panose="020B0604030504040204" pitchFamily="34" charset="0"/>
                <a:cs typeface="Verdana" panose="020B0604030504040204" pitchFamily="34" charset="0"/>
              </a:rPr>
              <a:t>En </a:t>
            </a:r>
            <a:r>
              <a:rPr lang="es-CO" sz="900" dirty="0">
                <a:latin typeface="Verdana" panose="020B0604030504040204" pitchFamily="34" charset="0"/>
                <a:ea typeface="Verdana" panose="020B0604030504040204" pitchFamily="34" charset="0"/>
                <a:cs typeface="Verdana" panose="020B0604030504040204" pitchFamily="34" charset="0"/>
              </a:rPr>
              <a:t>el transcurso de la vigencia 2017 se registran en total 29 planes de aseguramiento aprobados y en implementación, de los cuales se ha adicionado (1) Plan de Aseguramiento del departamento de Santander con concepto favorable por aprobación del Comité Directivo del PDA, superando la meta para esta vigencia, sin embargo para el cuatrienio se tiene como meta 32 Planes.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900" dirty="0">
              <a:latin typeface="Verdana" panose="020B0604030504040204" pitchFamily="34" charset="0"/>
              <a:ea typeface="Verdana" panose="020B0604030504040204" pitchFamily="34" charset="0"/>
              <a:cs typeface="Verdana" panose="020B0604030504040204" pitchFamily="34" charset="0"/>
            </a:endParaRPr>
          </a:p>
          <a:p>
            <a:pPr algn="just"/>
            <a:r>
              <a:rPr lang="es-CO" sz="900" dirty="0">
                <a:latin typeface="Verdana" panose="020B0604030504040204" pitchFamily="34" charset="0"/>
                <a:ea typeface="Verdana" panose="020B0604030504040204" pitchFamily="34" charset="0"/>
                <a:cs typeface="Verdana" panose="020B0604030504040204" pitchFamily="34" charset="0"/>
              </a:rPr>
              <a:t>Como acciones para el cumplimiento de esta estrategia se elabora un informe de gestión consolidado trimestral con corte a Diciembre de 2017,  que contienen: Brindar asistencia técnica a los PDA con planes de aseguramiento en implementación y  Realizar Informe de evaluación de las asistencias técnicas. Dado lo anterior, se registra una ejecución de la iniciativa del 100%. </a:t>
            </a:r>
            <a:endParaRPr lang="es-CO" sz="900" dirty="0" smtClean="0">
              <a:latin typeface="Verdana" panose="020B0604030504040204" pitchFamily="34" charset="0"/>
              <a:ea typeface="Verdana" panose="020B0604030504040204" pitchFamily="34" charset="0"/>
              <a:cs typeface="Verdana" panose="020B0604030504040204" pitchFamily="34" charset="0"/>
            </a:endParaRPr>
          </a:p>
          <a:p>
            <a:endParaRPr lang="es-CO" sz="1000" dirty="0">
              <a:latin typeface="Verdana" panose="020B0604030504040204" pitchFamily="34" charset="0"/>
              <a:ea typeface="Verdana" panose="020B0604030504040204" pitchFamily="34" charset="0"/>
              <a:cs typeface="Verdana" panose="020B0604030504040204" pitchFamily="34" charset="0"/>
            </a:endParaRPr>
          </a:p>
          <a:p>
            <a:endParaRPr lang="es-CO" sz="1000" dirty="0">
              <a:latin typeface="Verdana" panose="020B0604030504040204" pitchFamily="34" charset="0"/>
              <a:ea typeface="Verdana" panose="020B0604030504040204" pitchFamily="34" charset="0"/>
              <a:cs typeface="Verdana" panose="020B0604030504040204" pitchFamily="34" charset="0"/>
            </a:endParaRPr>
          </a:p>
          <a:p>
            <a:pPr algn="just"/>
            <a:r>
              <a:rPr lang="es-CO" sz="1000" b="1" dirty="0" smtClean="0">
                <a:latin typeface="Verdana" panose="020B0604030504040204" pitchFamily="34" charset="0"/>
                <a:ea typeface="Verdana" panose="020B0604030504040204" pitchFamily="34" charset="0"/>
                <a:cs typeface="Verdana" panose="020B0604030504040204" pitchFamily="34" charset="0"/>
              </a:rPr>
              <a:t>4. Brindar </a:t>
            </a:r>
            <a:r>
              <a:rPr lang="es-CO" sz="1000" b="1" dirty="0">
                <a:latin typeface="Verdana" panose="020B0604030504040204" pitchFamily="34" charset="0"/>
                <a:ea typeface="Verdana" panose="020B0604030504040204" pitchFamily="34" charset="0"/>
                <a:cs typeface="Verdana" panose="020B0604030504040204" pitchFamily="34" charset="0"/>
              </a:rPr>
              <a:t>asistencia Técnica y/o financiera para el Desarrollo del programa de Conexiones Intradomiciliarias (PCI) de acuerdo con el Plan Nacional de Desarrollo</a:t>
            </a:r>
            <a:r>
              <a:rPr lang="es-CO" sz="1000" b="1" dirty="0" smtClean="0">
                <a:latin typeface="Verdana" panose="020B0604030504040204" pitchFamily="34" charset="0"/>
                <a:ea typeface="Verdana" panose="020B0604030504040204" pitchFamily="34" charset="0"/>
                <a:cs typeface="Verdana" panose="020B0604030504040204" pitchFamily="34" charset="0"/>
              </a:rPr>
              <a:t>”:</a:t>
            </a:r>
            <a:r>
              <a:rPr lang="es-CO" sz="1000" b="1" i="1" dirty="0" smtClean="0">
                <a:latin typeface="Verdana" panose="020B0604030504040204" pitchFamily="34" charset="0"/>
                <a:ea typeface="Verdana" panose="020B0604030504040204" pitchFamily="34" charset="0"/>
                <a:cs typeface="Verdana" panose="020B0604030504040204" pitchFamily="34" charset="0"/>
              </a:rPr>
              <a:t> </a:t>
            </a:r>
            <a:r>
              <a:rPr lang="es-CO" sz="900" dirty="0">
                <a:latin typeface="Verdana" panose="020B0604030504040204" pitchFamily="34" charset="0"/>
                <a:ea typeface="Verdana" panose="020B0604030504040204" pitchFamily="34" charset="0"/>
                <a:cs typeface="Verdana" panose="020B0604030504040204" pitchFamily="34" charset="0"/>
              </a:rPr>
              <a:t>se tiene como indicador entidades territoriales asistidas, para el desarrollo del programa de conexiones Intradomiciliarias (PCI) de acuerdo con el plan nacional de desarrollo. En el transcurso de la vigencia 2017 se registran un 100% de las asistencias desarrolladas dado que se realizan por demanda y se han realizado en su </a:t>
            </a:r>
            <a:r>
              <a:rPr lang="es-CO" sz="900" dirty="0" smtClean="0">
                <a:latin typeface="Verdana" panose="020B0604030504040204" pitchFamily="34" charset="0"/>
                <a:ea typeface="Verdana" panose="020B0604030504040204" pitchFamily="34" charset="0"/>
                <a:cs typeface="Verdana" panose="020B0604030504040204" pitchFamily="34" charset="0"/>
              </a:rPr>
              <a:t>totalidad (24 asistencias técnicas). </a:t>
            </a:r>
            <a:r>
              <a:rPr lang="es-CO" sz="900" dirty="0">
                <a:latin typeface="Verdana" panose="020B0604030504040204" pitchFamily="34" charset="0"/>
                <a:ea typeface="Verdana" panose="020B0604030504040204" pitchFamily="34" charset="0"/>
                <a:cs typeface="Verdana" panose="020B0604030504040204" pitchFamily="34" charset="0"/>
              </a:rPr>
              <a:t>Como acciones para el cumplimiento de esta estrategia se elabora un informe de gestión consolidado trimestral con corte a Diciembre  de 2017),  que contienen: Realizar seguimiento a los Municipios ya vinculados al PCI, Realizar la asignación de recursos para subsidios de PCI y Realizar la asistencia técnica acorde con lo estipulado en la resolución 494 de 2012 en el desarrollo de las etapas de promoción y/o estructuración de Municipios. Por lo anterior, el avance de la iniciativa es del 100</a:t>
            </a:r>
            <a:r>
              <a:rPr lang="es-CO" sz="900" dirty="0" smtClean="0">
                <a:latin typeface="Verdana" panose="020B0604030504040204" pitchFamily="34" charset="0"/>
                <a:ea typeface="Verdana" panose="020B0604030504040204" pitchFamily="34" charset="0"/>
                <a:cs typeface="Verdana" panose="020B0604030504040204" pitchFamily="34" charset="0"/>
              </a:rPr>
              <a:t>%.</a:t>
            </a:r>
            <a:endParaRPr lang="es-CO" sz="9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243" y="138103"/>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96752"/>
            <a:ext cx="4202917" cy="4824536"/>
          </a:xfrm>
          <a:prstGeom prst="rect">
            <a:avLst/>
          </a:prstGeom>
          <a:ln>
            <a:noFill/>
          </a:ln>
          <a:effectLst>
            <a:softEdge rad="112500"/>
          </a:effectLst>
        </p:spPr>
      </p:pic>
    </p:spTree>
    <p:extLst>
      <p:ext uri="{BB962C8B-B14F-4D97-AF65-F5344CB8AC3E}">
        <p14:creationId xmlns:p14="http://schemas.microsoft.com/office/powerpoint/2010/main" val="12403816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8840"/>
            <a:ext cx="9144000" cy="2845295"/>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243" y="138103"/>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0" y="3015443"/>
            <a:ext cx="9144000" cy="1008112"/>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SEGUIMIENTO EJECUCIÓN  PRESUPUESTAL </a:t>
            </a:r>
            <a:endParaRPr lang="es-CO"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7881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2663" y="764704"/>
            <a:ext cx="8352928" cy="1107996"/>
          </a:xfrm>
          <a:prstGeom prst="rect">
            <a:avLst/>
          </a:prstGeom>
        </p:spPr>
        <p:txBody>
          <a:bodyPr wrap="square" lIns="91427" tIns="45713" rIns="91427" bIns="45713">
            <a:spAutoFit/>
          </a:bodyPr>
          <a:lstStyle/>
          <a:p>
            <a:pPr algn="ctr"/>
            <a:r>
              <a:rPr lang="es-CO" sz="2400" b="1" dirty="0">
                <a:solidFill>
                  <a:srgbClr val="003399"/>
                </a:solidFill>
                <a:effectLst>
                  <a:outerShdw blurRad="38100" dist="38100" dir="2700000" algn="tl">
                    <a:srgbClr val="000000">
                      <a:alpha val="43137"/>
                    </a:srgbClr>
                  </a:outerShdw>
                </a:effectLst>
              </a:rPr>
              <a:t>EJECUCIÓN PRESUPUESTAL MINISTERIO DE VIVIENDA, CIUDAD Y TERRITORIO</a:t>
            </a:r>
          </a:p>
          <a:p>
            <a:pPr algn="ctr"/>
            <a:r>
              <a:rPr lang="es-CO" b="1" dirty="0" smtClean="0">
                <a:solidFill>
                  <a:srgbClr val="003399"/>
                </a:solidFill>
                <a:effectLst>
                  <a:outerShdw blurRad="38100" dist="38100" dir="2700000" algn="tl">
                    <a:srgbClr val="000000">
                      <a:alpha val="43137"/>
                    </a:srgbClr>
                  </a:outerShdw>
                </a:effectLst>
              </a:rPr>
              <a:t>Millones de </a:t>
            </a:r>
            <a:r>
              <a:rPr lang="es-CO" b="1" dirty="0">
                <a:solidFill>
                  <a:srgbClr val="003399"/>
                </a:solidFill>
                <a:effectLst>
                  <a:outerShdw blurRad="38100" dist="38100" dir="2700000" algn="tl">
                    <a:srgbClr val="000000">
                      <a:alpha val="43137"/>
                    </a:srgbClr>
                  </a:outerShdw>
                </a:effectLst>
              </a:rPr>
              <a:t>pesos	</a:t>
            </a:r>
          </a:p>
        </p:txBody>
      </p:sp>
      <p:graphicFrame>
        <p:nvGraphicFramePr>
          <p:cNvPr id="3" name="2 Objeto"/>
          <p:cNvGraphicFramePr>
            <a:graphicFrameLocks noChangeAspect="1"/>
          </p:cNvGraphicFramePr>
          <p:nvPr>
            <p:extLst>
              <p:ext uri="{D42A27DB-BD31-4B8C-83A1-F6EECF244321}">
                <p14:modId xmlns:p14="http://schemas.microsoft.com/office/powerpoint/2010/main" val="2315847067"/>
              </p:ext>
            </p:extLst>
          </p:nvPr>
        </p:nvGraphicFramePr>
        <p:xfrm>
          <a:off x="172463" y="2204864"/>
          <a:ext cx="8824580" cy="4048771"/>
        </p:xfrm>
        <a:graphic>
          <a:graphicData uri="http://schemas.openxmlformats.org/presentationml/2006/ole">
            <mc:AlternateContent xmlns:mc="http://schemas.openxmlformats.org/markup-compatibility/2006">
              <mc:Choice xmlns:v="urn:schemas-microsoft-com:vml" Requires="v">
                <p:oleObj spid="_x0000_s5139" name="Hoja de cálculo" r:id="rId3" imgW="14744864" imgH="6000750" progId="Excel.Sheet.12">
                  <p:link updateAutomatic="1"/>
                </p:oleObj>
              </mc:Choice>
              <mc:Fallback>
                <p:oleObj name="Hoja de cálculo" r:id="rId3" imgW="14744864" imgH="6000750" progId="Excel.Sheet.12">
                  <p:link updateAutomatic="1"/>
                  <p:pic>
                    <p:nvPicPr>
                      <p:cNvPr id="0" name=""/>
                      <p:cNvPicPr/>
                      <p:nvPr/>
                    </p:nvPicPr>
                    <p:blipFill>
                      <a:blip r:embed="rId4"/>
                      <a:stretch>
                        <a:fillRect/>
                      </a:stretch>
                    </p:blipFill>
                    <p:spPr>
                      <a:xfrm>
                        <a:off x="172463" y="2204864"/>
                        <a:ext cx="8824580" cy="4048771"/>
                      </a:xfrm>
                      <a:prstGeom prst="rect">
                        <a:avLst/>
                      </a:prstGeom>
                    </p:spPr>
                  </p:pic>
                </p:oleObj>
              </mc:Fallback>
            </mc:AlternateContent>
          </a:graphicData>
        </a:graphic>
      </p:graphicFrame>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243" y="138103"/>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432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6200000">
            <a:off x="-2055759" y="2057826"/>
            <a:ext cx="4725146"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SEGUIMIENTO AL PLAN </a:t>
            </a: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 ACCIÓN </a:t>
            </a:r>
            <a:r>
              <a:rPr lang="es-CO" sz="1400" dirty="0" smtClean="0">
                <a:latin typeface="Verdana" panose="020B0604030504040204" pitchFamily="34" charset="0"/>
                <a:ea typeface="Verdana" panose="020B0604030504040204" pitchFamily="34" charset="0"/>
                <a:cs typeface="Verdana" panose="020B0604030504040204" pitchFamily="34" charset="0"/>
              </a:rPr>
              <a:t>Por 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Marcador de contenido"/>
          <p:cNvSpPr>
            <a:spLocks noGrp="1"/>
          </p:cNvSpPr>
          <p:nvPr>
            <p:ph idx="1"/>
          </p:nvPr>
        </p:nvSpPr>
        <p:spPr>
          <a:xfrm>
            <a:off x="1043608" y="1052736"/>
            <a:ext cx="7560840" cy="2376265"/>
          </a:xfrm>
        </p:spPr>
        <p:txBody>
          <a:bodyPr>
            <a:noAutofit/>
          </a:bodyPr>
          <a:lstStyle/>
          <a:p>
            <a:pPr marL="0" indent="0" algn="just">
              <a:buNone/>
            </a:pPr>
            <a:r>
              <a:rPr lang="es-CO" sz="16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POLÍTICAS DE DESARROLLO ADMINISTRATIVO</a:t>
            </a:r>
          </a:p>
          <a:p>
            <a:pPr marL="0" indent="0" algn="just">
              <a:buNone/>
            </a:pPr>
            <a:endParaRPr lang="es-CO" sz="12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El </a:t>
            </a:r>
            <a:r>
              <a:rPr lang="es-CO" sz="1000" dirty="0">
                <a:latin typeface="Verdana" panose="020B0604030504040204" pitchFamily="34" charset="0"/>
                <a:ea typeface="Verdana" panose="020B0604030504040204" pitchFamily="34" charset="0"/>
                <a:cs typeface="Verdana" panose="020B0604030504040204" pitchFamily="34" charset="0"/>
              </a:rPr>
              <a:t>D</a:t>
            </a:r>
            <a:r>
              <a:rPr lang="es-CO" sz="1000" dirty="0" smtClean="0">
                <a:latin typeface="Verdana" panose="020B0604030504040204" pitchFamily="34" charset="0"/>
                <a:ea typeface="Verdana" panose="020B0604030504040204" pitchFamily="34" charset="0"/>
                <a:cs typeface="Verdana" panose="020B0604030504040204" pitchFamily="34" charset="0"/>
              </a:rPr>
              <a:t>ecreto </a:t>
            </a:r>
            <a:r>
              <a:rPr lang="es-CO" sz="1000" dirty="0">
                <a:latin typeface="Verdana" panose="020B0604030504040204" pitchFamily="34" charset="0"/>
                <a:ea typeface="Verdana" panose="020B0604030504040204" pitchFamily="34" charset="0"/>
                <a:cs typeface="Verdana" panose="020B0604030504040204" pitchFamily="34" charset="0"/>
              </a:rPr>
              <a:t>2482 de 2012 “Por el cual se establecen los lineamientos generales para la integración de la planeación y la </a:t>
            </a:r>
            <a:r>
              <a:rPr lang="es-CO" sz="1000" dirty="0" smtClean="0">
                <a:latin typeface="Verdana" panose="020B0604030504040204" pitchFamily="34" charset="0"/>
                <a:ea typeface="Verdana" panose="020B0604030504040204" pitchFamily="34" charset="0"/>
                <a:cs typeface="Verdana" panose="020B0604030504040204" pitchFamily="34" charset="0"/>
              </a:rPr>
              <a:t>gestión”, que está compilado en </a:t>
            </a:r>
            <a:r>
              <a:rPr lang="es-CO" sz="1000" dirty="0">
                <a:latin typeface="Verdana" panose="020B0604030504040204" pitchFamily="34" charset="0"/>
                <a:ea typeface="Verdana" panose="020B0604030504040204" pitchFamily="34" charset="0"/>
                <a:cs typeface="Verdana" panose="020B0604030504040204" pitchFamily="34" charset="0"/>
              </a:rPr>
              <a:t>el </a:t>
            </a:r>
            <a:r>
              <a:rPr lang="es-CO" sz="1000" dirty="0" smtClean="0">
                <a:latin typeface="Verdana" panose="020B0604030504040204" pitchFamily="34" charset="0"/>
                <a:ea typeface="Verdana" panose="020B0604030504040204" pitchFamily="34" charset="0"/>
                <a:cs typeface="Verdana" panose="020B0604030504040204" pitchFamily="34" charset="0"/>
              </a:rPr>
              <a:t>Decreto 1083 </a:t>
            </a:r>
            <a:r>
              <a:rPr lang="es-CO" sz="1000" dirty="0">
                <a:latin typeface="Verdana" panose="020B0604030504040204" pitchFamily="34" charset="0"/>
                <a:ea typeface="Verdana" panose="020B0604030504040204" pitchFamily="34" charset="0"/>
                <a:cs typeface="Verdana" panose="020B0604030504040204" pitchFamily="34" charset="0"/>
              </a:rPr>
              <a:t>de </a:t>
            </a:r>
            <a:r>
              <a:rPr lang="es-CO" sz="1000" dirty="0" smtClean="0">
                <a:latin typeface="Verdana" panose="020B0604030504040204" pitchFamily="34" charset="0"/>
                <a:ea typeface="Verdana" panose="020B0604030504040204" pitchFamily="34" charset="0"/>
                <a:cs typeface="Verdana" panose="020B0604030504040204" pitchFamily="34" charset="0"/>
              </a:rPr>
              <a:t>2015 – Decreto Único </a:t>
            </a:r>
            <a:r>
              <a:rPr lang="es-CO" sz="1000" dirty="0">
                <a:latin typeface="Verdana" panose="020B0604030504040204" pitchFamily="34" charset="0"/>
                <a:ea typeface="Verdana" panose="020B0604030504040204" pitchFamily="34" charset="0"/>
                <a:cs typeface="Verdana" panose="020B0604030504040204" pitchFamily="34" charset="0"/>
              </a:rPr>
              <a:t>Reglamentario del Sector de Función </a:t>
            </a:r>
            <a:r>
              <a:rPr lang="es-CO" sz="1000" dirty="0" smtClean="0">
                <a:latin typeface="Verdana" panose="020B0604030504040204" pitchFamily="34" charset="0"/>
                <a:ea typeface="Verdana" panose="020B0604030504040204" pitchFamily="34" charset="0"/>
                <a:cs typeface="Verdana" panose="020B0604030504040204" pitchFamily="34" charset="0"/>
              </a:rPr>
              <a:t>Pública -, </a:t>
            </a:r>
            <a:r>
              <a:rPr lang="es-CO" sz="1000" dirty="0">
                <a:latin typeface="Verdana" panose="020B0604030504040204" pitchFamily="34" charset="0"/>
                <a:ea typeface="Verdana" panose="020B0604030504040204" pitchFamily="34" charset="0"/>
                <a:cs typeface="Verdana" panose="020B0604030504040204" pitchFamily="34" charset="0"/>
              </a:rPr>
              <a:t>establece las Políticas de Desarrollo </a:t>
            </a:r>
            <a:r>
              <a:rPr lang="es-CO" sz="1000" dirty="0" smtClean="0">
                <a:latin typeface="Verdana" panose="020B0604030504040204" pitchFamily="34" charset="0"/>
                <a:ea typeface="Verdana" panose="020B0604030504040204" pitchFamily="34" charset="0"/>
                <a:cs typeface="Verdana" panose="020B0604030504040204" pitchFamily="34" charset="0"/>
              </a:rPr>
              <a:t>Administrativo de las cuales se desprenden cada una de los indicadores del Plan Estratégico Institucional y las Iniciativas estratégicas del Plan de Acción Institucional. Estás políticas se definen </a:t>
            </a:r>
            <a:r>
              <a:rPr lang="es-CO" sz="1000" dirty="0">
                <a:latin typeface="Verdana" panose="020B0604030504040204" pitchFamily="34" charset="0"/>
                <a:ea typeface="Verdana" panose="020B0604030504040204" pitchFamily="34" charset="0"/>
                <a:cs typeface="Verdana" panose="020B0604030504040204" pitchFamily="34" charset="0"/>
              </a:rPr>
              <a:t>como el “</a:t>
            </a:r>
            <a:r>
              <a:rPr lang="es-CO" sz="1000" i="1" dirty="0">
                <a:latin typeface="Verdana" panose="020B0604030504040204" pitchFamily="34" charset="0"/>
                <a:ea typeface="Verdana" panose="020B0604030504040204" pitchFamily="34" charset="0"/>
                <a:cs typeface="Verdana" panose="020B0604030504040204" pitchFamily="34" charset="0"/>
              </a:rPr>
              <a:t>Conjunto de lineamientos que orientan a las entidades en el mejoramiento de su gestión para el cumplimiento de las metas institucionales y de Gobierno, a través de la simplificación de procesos y procedimientos internos, el aprovechamiento del talento humano y el uso eficiente de los recursos administrativos, financieros y </a:t>
            </a:r>
            <a:r>
              <a:rPr lang="es-CO" sz="1000" i="1" dirty="0" smtClean="0">
                <a:latin typeface="Verdana" panose="020B0604030504040204" pitchFamily="34" charset="0"/>
                <a:ea typeface="Verdana" panose="020B0604030504040204" pitchFamily="34" charset="0"/>
                <a:cs typeface="Verdana" panose="020B0604030504040204" pitchFamily="34" charset="0"/>
              </a:rPr>
              <a:t>tecnológicos”. </a:t>
            </a:r>
          </a:p>
          <a:p>
            <a:pPr marL="0" indent="0" algn="just">
              <a:buNone/>
            </a:pPr>
            <a:endParaRPr lang="es-CO" sz="1000" i="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smtClean="0">
                <a:latin typeface="Verdana" panose="020B0604030504040204" pitchFamily="34" charset="0"/>
                <a:ea typeface="Verdana" panose="020B0604030504040204" pitchFamily="34" charset="0"/>
                <a:cs typeface="Verdana" panose="020B0604030504040204" pitchFamily="34" charset="0"/>
              </a:rPr>
              <a:t>A través del seguimiento realizado por la Entidad a las iniciativas estratégicas que componen el Plan de Acción Institucional, es posible evaluar el cumplimiento de cada una de las Políticas </a:t>
            </a:r>
            <a:r>
              <a:rPr lang="es-CO" sz="1000" dirty="0">
                <a:latin typeface="Verdana" panose="020B0604030504040204" pitchFamily="34" charset="0"/>
                <a:ea typeface="Verdana" panose="020B0604030504040204" pitchFamily="34" charset="0"/>
                <a:cs typeface="Verdana" panose="020B0604030504040204" pitchFamily="34" charset="0"/>
              </a:rPr>
              <a:t>de Desarrollo Administrativo</a:t>
            </a:r>
            <a:r>
              <a:rPr lang="es-CO" sz="1000" dirty="0" smtClean="0">
                <a:latin typeface="Verdana" panose="020B0604030504040204" pitchFamily="34" charset="0"/>
                <a:ea typeface="Verdana" panose="020B0604030504040204" pitchFamily="34" charset="0"/>
                <a:cs typeface="Verdana" panose="020B0604030504040204" pitchFamily="34" charset="0"/>
              </a:rPr>
              <a:t>, las cuales se enumeran a continuación:</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645024"/>
            <a:ext cx="6408712" cy="293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698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rot="16200000">
            <a:off x="-2055759" y="2057826"/>
            <a:ext cx="4725146"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SEGUIMIENTO AL PLAN </a:t>
            </a:r>
            <a:r>
              <a:rPr lang="es-CO"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 ACCIÓN </a:t>
            </a:r>
            <a:r>
              <a:rPr lang="es-CO" sz="1400" dirty="0" smtClean="0">
                <a:latin typeface="Verdana" panose="020B0604030504040204" pitchFamily="34" charset="0"/>
                <a:ea typeface="Verdana" panose="020B0604030504040204" pitchFamily="34" charset="0"/>
                <a:cs typeface="Verdana" panose="020B0604030504040204" pitchFamily="34" charset="0"/>
              </a:rPr>
              <a:t>Por 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sp>
        <p:nvSpPr>
          <p:cNvPr id="7" name="2 Marcador de contenido"/>
          <p:cNvSpPr txBox="1">
            <a:spLocks/>
          </p:cNvSpPr>
          <p:nvPr/>
        </p:nvSpPr>
        <p:spPr>
          <a:xfrm>
            <a:off x="971600" y="762110"/>
            <a:ext cx="3096344" cy="4784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CO" sz="14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POLÍTICAS DE DESARROLLO ADMINISTRATIVO - GESTIÓN MISIONAL Y DE GOBIERNO.</a:t>
            </a:r>
          </a:p>
          <a:p>
            <a:pPr marL="0" indent="0" algn="ctr">
              <a:buFont typeface="Arial" panose="020B0604020202020204" pitchFamily="34" charset="0"/>
              <a:buNone/>
            </a:pPr>
            <a:endParaRPr lang="es-CO" sz="14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8" name="2 Marcador de contenido"/>
          <p:cNvSpPr txBox="1">
            <a:spLocks/>
          </p:cNvSpPr>
          <p:nvPr/>
        </p:nvSpPr>
        <p:spPr>
          <a:xfrm>
            <a:off x="755576" y="1770956"/>
            <a:ext cx="4032448" cy="1944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1000" dirty="0" smtClean="0">
                <a:latin typeface="Verdana" panose="020B0604030504040204" pitchFamily="34" charset="0"/>
                <a:ea typeface="Verdana" panose="020B0604030504040204" pitchFamily="34" charset="0"/>
                <a:cs typeface="Verdana" panose="020B0604030504040204" pitchFamily="34" charset="0"/>
              </a:rPr>
              <a:t>Esta política registra una ejecución a 31 de diciembre de 2017 del </a:t>
            </a:r>
            <a:r>
              <a:rPr lang="es-ES" sz="1000" b="1" dirty="0" smtClean="0">
                <a:latin typeface="Verdana" panose="020B0604030504040204" pitchFamily="34" charset="0"/>
                <a:ea typeface="Verdana" panose="020B0604030504040204" pitchFamily="34" charset="0"/>
                <a:cs typeface="Verdana" panose="020B0604030504040204" pitchFamily="34" charset="0"/>
              </a:rPr>
              <a:t>96,25%. </a:t>
            </a:r>
            <a:r>
              <a:rPr lang="es-ES" sz="1000" dirty="0" smtClean="0">
                <a:latin typeface="Verdana" panose="020B0604030504040204" pitchFamily="34" charset="0"/>
                <a:ea typeface="Verdana" panose="020B0604030504040204" pitchFamily="34" charset="0"/>
                <a:cs typeface="Verdana" panose="020B0604030504040204" pitchFamily="34" charset="0"/>
              </a:rPr>
              <a:t>Está orientada al logro de las metas establecidas para el Sector y por la entidad en cumplimiento de su misión y de las prioridades que el Gobierno defina. Incluye, entre otros, las iniciativas y acciones encaminadas al cumplimiento de los indicadores y metas de Gobierno que se registran en el Sistema Nacional de Evaluación de Gestión y Resultados - SINERGIA, administrado por el Departamento Nacional de Planeación, </a:t>
            </a:r>
            <a:r>
              <a:rPr lang="es-CO" sz="1000" dirty="0" smtClean="0">
                <a:latin typeface="Verdana" panose="020B0604030504040204" pitchFamily="34" charset="0"/>
                <a:ea typeface="Verdana" panose="020B0604030504040204" pitchFamily="34" charset="0"/>
                <a:cs typeface="Verdana" panose="020B0604030504040204" pitchFamily="34" charset="0"/>
              </a:rPr>
              <a:t>para su monitoreo permanente por parte de la Presidencia de la República. </a:t>
            </a:r>
          </a:p>
          <a:p>
            <a:pPr marL="0" indent="0" algn="just">
              <a:buFont typeface="Arial" panose="020B0604020202020204" pitchFamily="34" charset="0"/>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a:latin typeface="Verdana" panose="020B0604030504040204" pitchFamily="34" charset="0"/>
                <a:ea typeface="Verdana" panose="020B0604030504040204" pitchFamily="34" charset="0"/>
                <a:cs typeface="Verdana" panose="020B0604030504040204" pitchFamily="34" charset="0"/>
              </a:rPr>
              <a:t>Para el caso del Ministerio de Vivienda, Ciudad y Territorio, de las veintidós (22) Iniciativas Estratégicas asociadas a esta política, se destaca que dieciocho (18) cumplieron la meta establecida; tres (3) se encuentran en semáforo amarillo y una (1) incumplió la meta.  </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a:latin typeface="Verdana" panose="020B0604030504040204" pitchFamily="34" charset="0"/>
                <a:ea typeface="Verdana" panose="020B0604030504040204" pitchFamily="34" charset="0"/>
                <a:cs typeface="Verdana" panose="020B0604030504040204" pitchFamily="34" charset="0"/>
              </a:rPr>
              <a:t>Los grandes logros se concentran en: </a:t>
            </a:r>
          </a:p>
          <a:p>
            <a:pPr marL="0" indent="0" algn="just">
              <a:buNone/>
            </a:pPr>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dirty="0">
                <a:latin typeface="Verdana" panose="020B0604030504040204" pitchFamily="34" charset="0"/>
                <a:ea typeface="Verdana" panose="020B0604030504040204" pitchFamily="34" charset="0"/>
                <a:cs typeface="Verdana" panose="020B0604030504040204" pitchFamily="34" charset="0"/>
              </a:rPr>
              <a:t>12.612 viviendas iniciadas PVGII cumpliendo con el 95% de la meta del </a:t>
            </a:r>
            <a:r>
              <a:rPr lang="es-CO" sz="1000" dirty="0" smtClean="0">
                <a:latin typeface="Verdana" panose="020B0604030504040204" pitchFamily="34" charset="0"/>
                <a:ea typeface="Verdana" panose="020B0604030504040204" pitchFamily="34" charset="0"/>
                <a:cs typeface="Verdana" panose="020B0604030504040204" pitchFamily="34" charset="0"/>
              </a:rPr>
              <a:t>cuatrienio. </a:t>
            </a:r>
            <a:endParaRPr lang="es-CO" sz="1000" dirty="0">
              <a:latin typeface="Verdana" panose="020B0604030504040204" pitchFamily="34" charset="0"/>
              <a:ea typeface="Verdana" panose="020B0604030504040204" pitchFamily="34" charset="0"/>
              <a:cs typeface="Verdana" panose="020B0604030504040204" pitchFamily="34" charset="0"/>
            </a:endParaRPr>
          </a:p>
          <a:p>
            <a:pPr lvl="0" algn="just"/>
            <a:r>
              <a:rPr lang="es-CO" sz="1000" dirty="0">
                <a:latin typeface="Verdana" panose="020B0604030504040204" pitchFamily="34" charset="0"/>
                <a:ea typeface="Verdana" panose="020B0604030504040204" pitchFamily="34" charset="0"/>
                <a:cs typeface="Verdana" panose="020B0604030504040204" pitchFamily="34" charset="0"/>
              </a:rPr>
              <a:t>70.887 viviendas iniciadas Mi Casa Ya, </a:t>
            </a:r>
            <a:r>
              <a:rPr lang="es-CO" sz="1000" dirty="0" smtClean="0">
                <a:latin typeface="Verdana" panose="020B0604030504040204" pitchFamily="34" charset="0"/>
                <a:ea typeface="Verdana" panose="020B0604030504040204" pitchFamily="34" charset="0"/>
                <a:cs typeface="Verdana" panose="020B0604030504040204" pitchFamily="34" charset="0"/>
              </a:rPr>
              <a:t>logrando en el cuatrienio un total de 117.396 viviendas iniciadas frente a una meta de 88.000.</a:t>
            </a:r>
          </a:p>
          <a:p>
            <a:pPr algn="just"/>
            <a:r>
              <a:rPr lang="es-CO" sz="1000" dirty="0">
                <a:latin typeface="Verdana" panose="020B0604030504040204" pitchFamily="34" charset="0"/>
                <a:ea typeface="Verdana" panose="020B0604030504040204" pitchFamily="34" charset="0"/>
                <a:cs typeface="Verdana" panose="020B0604030504040204" pitchFamily="34" charset="0"/>
              </a:rPr>
              <a:t>15.096 subsidios asignados Mi Casa Ya de una meta de 12.000 para la vigencia.</a:t>
            </a:r>
          </a:p>
          <a:p>
            <a:pPr marL="0" lv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730" y="980727"/>
            <a:ext cx="4101666" cy="3045678"/>
          </a:xfrm>
          <a:prstGeom prst="rect">
            <a:avLst/>
          </a:prstGeom>
          <a:ln>
            <a:noFill/>
          </a:ln>
          <a:effectLst>
            <a:softEdge rad="112500"/>
          </a:effectLst>
        </p:spPr>
      </p:pic>
      <p:sp>
        <p:nvSpPr>
          <p:cNvPr id="9" name="2 Marcador de contenido"/>
          <p:cNvSpPr txBox="1">
            <a:spLocks/>
          </p:cNvSpPr>
          <p:nvPr/>
        </p:nvSpPr>
        <p:spPr>
          <a:xfrm>
            <a:off x="4907247" y="4026405"/>
            <a:ext cx="4032448" cy="18508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CO" sz="1000" dirty="0" smtClean="0">
                <a:latin typeface="Verdana" panose="020B0604030504040204" pitchFamily="34" charset="0"/>
                <a:ea typeface="Verdana" panose="020B0604030504040204" pitchFamily="34" charset="0"/>
                <a:cs typeface="Verdana" panose="020B0604030504040204" pitchFamily="34" charset="0"/>
              </a:rPr>
              <a:t>65% de los subsidios vivienda gratuita se otorgaron a población desplazada, superando la meta del 50%. </a:t>
            </a: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6.000 títulos de propiedad generados en 27 municipios</a:t>
            </a:r>
          </a:p>
          <a:p>
            <a:pPr algn="just"/>
            <a:r>
              <a:rPr lang="es-CO" sz="1000" dirty="0" smtClean="0">
                <a:latin typeface="Verdana" panose="020B0604030504040204" pitchFamily="34" charset="0"/>
                <a:ea typeface="Verdana" panose="020B0604030504040204" pitchFamily="34" charset="0"/>
                <a:cs typeface="Verdana" panose="020B0604030504040204" pitchFamily="34" charset="0"/>
              </a:rPr>
              <a:t>La proyección de 8 estudios o propuestas de nuevas disposiciones o modificaciones normativas o de política del sector  o de análisis al uso de los recursos del SGP-APSB</a:t>
            </a:r>
          </a:p>
          <a:p>
            <a:pPr algn="just"/>
            <a:endParaRPr lang="es-CO" sz="10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O" sz="1000" dirty="0">
                <a:latin typeface="Verdana" panose="020B0604030504040204" pitchFamily="34" charset="0"/>
                <a:ea typeface="Verdana" panose="020B0604030504040204" pitchFamily="34" charset="0"/>
                <a:cs typeface="Verdana" panose="020B0604030504040204" pitchFamily="34" charset="0"/>
              </a:rPr>
              <a:t>Con respecto a los indicadores que no cumplieron la meta, la justificación se encuentra detallada en el capítulo de seguimiento del PAI para cada una de las dependencias. </a:t>
            </a:r>
          </a:p>
          <a:p>
            <a:pPr marL="0" indent="0" algn="just">
              <a:buNone/>
            </a:pPr>
            <a:endParaRPr lang="es-CO"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1" name="2 Marcador de contenido"/>
          <p:cNvSpPr txBox="1">
            <a:spLocks/>
          </p:cNvSpPr>
          <p:nvPr/>
        </p:nvSpPr>
        <p:spPr>
          <a:xfrm>
            <a:off x="4942324" y="5632574"/>
            <a:ext cx="4094172" cy="489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CO"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210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9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rot="16200000">
            <a:off x="-2055759" y="2057826"/>
            <a:ext cx="4725146" cy="609493"/>
          </a:xfrm>
          <a:prstGeom prst="rect">
            <a:avLst/>
          </a:prstGeom>
          <a:solidFill>
            <a:schemeClr val="accent5">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GESTIÓN MISIONAL Y DE GOBIERNO</a:t>
            </a:r>
            <a:r>
              <a:rPr lang="es-CO" sz="1200" dirty="0" smtClean="0">
                <a:latin typeface="Verdana" panose="020B0604030504040204" pitchFamily="34" charset="0"/>
                <a:ea typeface="Verdana" panose="020B0604030504040204" pitchFamily="34" charset="0"/>
                <a:cs typeface="Verdana" panose="020B0604030504040204" pitchFamily="34" charset="0"/>
              </a:rPr>
              <a:t> </a:t>
            </a:r>
            <a:r>
              <a:rPr lang="es-CO" sz="1400" dirty="0" smtClean="0">
                <a:latin typeface="Verdana" panose="020B0604030504040204" pitchFamily="34" charset="0"/>
                <a:ea typeface="Verdana" panose="020B0604030504040204" pitchFamily="34" charset="0"/>
                <a:cs typeface="Verdana" panose="020B0604030504040204" pitchFamily="34" charset="0"/>
              </a:rPr>
              <a:t>Políticas de Desarrollo Administrativo </a:t>
            </a:r>
            <a:endParaRPr lang="es-CO"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731565"/>
            <a:ext cx="7992888" cy="55057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999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68FCA5-15A1-4AA0-9CBE-01CD90A6BF92}"/>
</file>

<file path=customXml/itemProps2.xml><?xml version="1.0" encoding="utf-8"?>
<ds:datastoreItem xmlns:ds="http://schemas.openxmlformats.org/officeDocument/2006/customXml" ds:itemID="{2B6FECA4-D1FF-4BE4-8E68-41AA2BFCB352}"/>
</file>

<file path=customXml/itemProps3.xml><?xml version="1.0" encoding="utf-8"?>
<ds:datastoreItem xmlns:ds="http://schemas.openxmlformats.org/officeDocument/2006/customXml" ds:itemID="{35A40248-5B37-4CDB-AAAC-6C1EAD7D9BEB}"/>
</file>

<file path=docProps/app.xml><?xml version="1.0" encoding="utf-8"?>
<Properties xmlns="http://schemas.openxmlformats.org/officeDocument/2006/extended-properties" xmlns:vt="http://schemas.openxmlformats.org/officeDocument/2006/docPropsVTypes">
  <Template>Waveform</Template>
  <TotalTime>13389</TotalTime>
  <Words>15455</Words>
  <Application>Microsoft Office PowerPoint</Application>
  <PresentationFormat>Presentación en pantalla (4:3)</PresentationFormat>
  <Paragraphs>629</Paragraphs>
  <Slides>69</Slides>
  <Notes>4</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diapositiva</vt:lpstr>
      </vt:variant>
      <vt:variant>
        <vt:i4>69</vt:i4>
      </vt:variant>
    </vt:vector>
  </HeadingPairs>
  <TitlesOfParts>
    <vt:vector size="71" baseType="lpstr">
      <vt:lpstr>Tema de Office</vt:lpstr>
      <vt:lpstr>\\JCPILLOS\planeación\EJECUCION\EJECUCION 2004 - 2017\EJECUCION VIGENCIA 2017\0. BASE 2017\BASE 2017.xlsx!RESUMEN MVCT (2)!F3C1:F19C13</vt:lpstr>
      <vt:lpstr>INFORME GESTIÓN  PLAN DE ACCIÓN  CORTE 31 DE DICIEMBRE 2017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firma de convenio construcción y puesta en marcha de acueductos regionales, firma de convenio para la construcción de plantas de Tratamiento de Aguas Residuales, entrega de colegios y Centros de Desarrollo, entre otras, con el fin de realizar el seguimiento a los proyectos de vivienda, agua potable y saneamiento básico ejecutados, en ejecución y por ejecutar en el territorio nacional.  2. Agenda Legislativa: Esta iniciativa presenta un cumplimiento del 100%. Durante el periodo comprendido entre el 1 de enero al 31 de diciembre 2017, en el marco de las actividades legales y constitucionales del Congreso de la República, el Ministerio hizo seguimiento a 54 proyectos de ley en el Congreso, que corresponden a temas de su competencia. Se han aportado, por diferentes medios, los insumos pertinentes para forjar una postura institucional en busca de ajustar dichos proyectos a las políticas que esta Cartera encabeza en 50 de los 54 proyectos referidos en su primer debate. Es decir, que se conceptuó el 92.59% de las iniciativas en primer debate cumpliendo la meta inicialmente establecida del 80%.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MENSUAL  PLAN DE ACCIÓN  CORTE 31 DE OCTUBRE</dc:title>
  <dc:creator>Sara Lorena Garces Vega</dc:creator>
  <cp:lastModifiedBy>Nelson Yesid Rodriguez Bernal</cp:lastModifiedBy>
  <cp:revision>319</cp:revision>
  <cp:lastPrinted>2017-12-18T21:15:27Z</cp:lastPrinted>
  <dcterms:created xsi:type="dcterms:W3CDTF">2017-11-20T13:47:36Z</dcterms:created>
  <dcterms:modified xsi:type="dcterms:W3CDTF">2018-01-30T22:06:08Z</dcterms:modified>
</cp:coreProperties>
</file>