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0"/>
  </p:notesMasterIdLst>
  <p:sldIdLst>
    <p:sldId id="256" r:id="rId2"/>
    <p:sldId id="310" r:id="rId3"/>
    <p:sldId id="257" r:id="rId4"/>
    <p:sldId id="260" r:id="rId5"/>
    <p:sldId id="314" r:id="rId6"/>
    <p:sldId id="264" r:id="rId7"/>
    <p:sldId id="265" r:id="rId8"/>
    <p:sldId id="311" r:id="rId9"/>
    <p:sldId id="315" r:id="rId10"/>
    <p:sldId id="316" r:id="rId11"/>
    <p:sldId id="309" r:id="rId12"/>
    <p:sldId id="317" r:id="rId13"/>
    <p:sldId id="271" r:id="rId14"/>
    <p:sldId id="273" r:id="rId15"/>
    <p:sldId id="275" r:id="rId16"/>
    <p:sldId id="329" r:id="rId17"/>
    <p:sldId id="330" r:id="rId18"/>
    <p:sldId id="277" r:id="rId19"/>
    <p:sldId id="320" r:id="rId20"/>
    <p:sldId id="321" r:id="rId21"/>
    <p:sldId id="322" r:id="rId22"/>
    <p:sldId id="323" r:id="rId23"/>
    <p:sldId id="324" r:id="rId24"/>
    <p:sldId id="325" r:id="rId25"/>
    <p:sldId id="326" r:id="rId26"/>
    <p:sldId id="331" r:id="rId27"/>
    <p:sldId id="327" r:id="rId28"/>
    <p:sldId id="328" r:id="rId29"/>
  </p:sldIdLst>
  <p:sldSz cx="9144000" cy="6858000" type="screen4x3"/>
  <p:notesSz cx="6797675" cy="992822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98E"/>
    <a:srgbClr val="96328F"/>
    <a:srgbClr val="93357A"/>
    <a:srgbClr val="9038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5" autoAdjust="0"/>
    <p:restoredTop sz="94660"/>
  </p:normalViewPr>
  <p:slideViewPr>
    <p:cSldViewPr>
      <p:cViewPr>
        <p:scale>
          <a:sx n="90" d="100"/>
          <a:sy n="90" d="100"/>
        </p:scale>
        <p:origin x="-966"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32BB545-34CF-403B-B564-5A62C40EAED3}" type="datetimeFigureOut">
              <a:rPr lang="es-CO" smtClean="0"/>
              <a:t>31/07/2018</a:t>
            </a:fld>
            <a:endParaRPr lang="es-CO" dirty="0"/>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EB90E88-B0F6-4A1A-9459-C2CBB123D423}" type="slidenum">
              <a:rPr lang="es-CO" smtClean="0"/>
              <a:t>‹Nº›</a:t>
            </a:fld>
            <a:endParaRPr lang="es-CO" dirty="0"/>
          </a:p>
        </p:txBody>
      </p:sp>
    </p:spTree>
    <p:extLst>
      <p:ext uri="{BB962C8B-B14F-4D97-AF65-F5344CB8AC3E}">
        <p14:creationId xmlns:p14="http://schemas.microsoft.com/office/powerpoint/2010/main" val="235280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5EB90E88-B0F6-4A1A-9459-C2CBB123D423}" type="slidenum">
              <a:rPr lang="es-CO" smtClean="0"/>
              <a:t>14</a:t>
            </a:fld>
            <a:endParaRPr lang="es-CO" dirty="0"/>
          </a:p>
        </p:txBody>
      </p:sp>
    </p:spTree>
    <p:extLst>
      <p:ext uri="{BB962C8B-B14F-4D97-AF65-F5344CB8AC3E}">
        <p14:creationId xmlns:p14="http://schemas.microsoft.com/office/powerpoint/2010/main" val="53686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368255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257604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237259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182902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39234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55687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8" name="7 Marcador de pie de página"/>
          <p:cNvSpPr>
            <a:spLocks noGrp="1"/>
          </p:cNvSpPr>
          <p:nvPr>
            <p:ph type="ftr" sz="quarter" idx="11"/>
          </p:nvPr>
        </p:nvSpPr>
        <p:spPr/>
        <p:txBody>
          <a:bodyPr/>
          <a:lstStyle/>
          <a:p>
            <a:endParaRPr lang="es-CO" dirty="0"/>
          </a:p>
        </p:txBody>
      </p:sp>
      <p:sp>
        <p:nvSpPr>
          <p:cNvPr id="9" name="8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76586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4" name="3 Marcador de pie de página"/>
          <p:cNvSpPr>
            <a:spLocks noGrp="1"/>
          </p:cNvSpPr>
          <p:nvPr>
            <p:ph type="ftr" sz="quarter" idx="11"/>
          </p:nvPr>
        </p:nvSpPr>
        <p:spPr/>
        <p:txBody>
          <a:bodyPr/>
          <a:lstStyle/>
          <a:p>
            <a:endParaRPr lang="es-CO" dirty="0"/>
          </a:p>
        </p:txBody>
      </p:sp>
      <p:sp>
        <p:nvSpPr>
          <p:cNvPr id="5" name="4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83498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3" name="2 Marcador de pie de página"/>
          <p:cNvSpPr>
            <a:spLocks noGrp="1"/>
          </p:cNvSpPr>
          <p:nvPr>
            <p:ph type="ftr" sz="quarter" idx="11"/>
          </p:nvPr>
        </p:nvSpPr>
        <p:spPr/>
        <p:txBody>
          <a:bodyPr/>
          <a:lstStyle/>
          <a:p>
            <a:endParaRPr lang="es-CO" dirty="0"/>
          </a:p>
        </p:txBody>
      </p:sp>
      <p:sp>
        <p:nvSpPr>
          <p:cNvPr id="4" name="3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380307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3375620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75EC77-6463-417D-91B6-362A7DE2FD17}" type="datetimeFigureOut">
              <a:rPr lang="es-CO" smtClean="0"/>
              <a:t>31/07/2018</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97654F03-4FE7-4722-8C3F-7D70B6BA15D8}" type="slidenum">
              <a:rPr lang="es-CO" smtClean="0"/>
              <a:t>‹Nº›</a:t>
            </a:fld>
            <a:endParaRPr lang="es-CO" dirty="0"/>
          </a:p>
        </p:txBody>
      </p:sp>
    </p:spTree>
    <p:extLst>
      <p:ext uri="{BB962C8B-B14F-4D97-AF65-F5344CB8AC3E}">
        <p14:creationId xmlns:p14="http://schemas.microsoft.com/office/powerpoint/2010/main" val="272669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5EC77-6463-417D-91B6-362A7DE2FD17}" type="datetimeFigureOut">
              <a:rPr lang="es-CO" smtClean="0"/>
              <a:t>31/07/2018</a:t>
            </a:fld>
            <a:endParaRPr lang="es-CO"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54F03-4FE7-4722-8C3F-7D70B6BA15D8}" type="slidenum">
              <a:rPr lang="es-CO" smtClean="0"/>
              <a:t>‹Nº›</a:t>
            </a:fld>
            <a:endParaRPr lang="es-CO" dirty="0"/>
          </a:p>
        </p:txBody>
      </p:sp>
    </p:spTree>
    <p:extLst>
      <p:ext uri="{BB962C8B-B14F-4D97-AF65-F5344CB8AC3E}">
        <p14:creationId xmlns:p14="http://schemas.microsoft.com/office/powerpoint/2010/main" val="2625141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datos.gov.co/"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emf"/><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em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2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9.emf"/><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21656"/>
          <a:stretch/>
        </p:blipFill>
        <p:spPr>
          <a:xfrm>
            <a:off x="0" y="0"/>
            <a:ext cx="9144000" cy="6858000"/>
          </a:xfrm>
          <a:prstGeom prst="rect">
            <a:avLst/>
          </a:prstGeom>
        </p:spPr>
      </p:pic>
      <p:sp>
        <p:nvSpPr>
          <p:cNvPr id="5" name="4 Elipse"/>
          <p:cNvSpPr/>
          <p:nvPr/>
        </p:nvSpPr>
        <p:spPr>
          <a:xfrm>
            <a:off x="1835696" y="692696"/>
            <a:ext cx="5976664" cy="5616624"/>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2" name="1 Título"/>
          <p:cNvSpPr>
            <a:spLocks noGrp="1"/>
          </p:cNvSpPr>
          <p:nvPr>
            <p:ph type="ctrTitle"/>
          </p:nvPr>
        </p:nvSpPr>
        <p:spPr>
          <a:xfrm rot="209292">
            <a:off x="1271077" y="2490966"/>
            <a:ext cx="7105902" cy="2242805"/>
          </a:xfrm>
          <a:noFill/>
          <a:ln>
            <a:noFill/>
          </a:ln>
          <a:effectLst>
            <a:glow rad="228600">
              <a:schemeClr val="accent1">
                <a:satMod val="175000"/>
                <a:alpha val="40000"/>
              </a:schemeClr>
            </a:glow>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p:spPr>
        <p:txBody>
          <a:bodyPr>
            <a:noAutofit/>
          </a:bodyPr>
          <a:lstStyle/>
          <a:p>
            <a:r>
              <a:rPr lang="es-CO"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INFORME TRIMESTRAL</a:t>
            </a:r>
            <a:r>
              <a:rPr lang="es-CO"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
            </a:r>
            <a:br>
              <a:rPr lang="es-CO"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r>
              <a:rPr lang="es-CO"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 </a:t>
            </a:r>
            <a:r>
              <a:rPr lang="es-CO"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PLAN DE ACCIÓN </a:t>
            </a:r>
            <a:r>
              <a:rPr lang="es-CO"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
            </a:r>
            <a:br>
              <a:rPr lang="es-CO"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CORTE:</a:t>
            </a:r>
            <a:b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 01 DE ENERO </a:t>
            </a:r>
            <a:b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A 31 DE MARZO </a:t>
            </a:r>
            <a:b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t>DEL 2018</a:t>
            </a:r>
            <a:br>
              <a:rPr lang="es-CO" sz="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rPr>
            </a:br>
            <a:endParaRPr lang="es-CO" sz="25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0415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2312"/>
            <a:ext cx="9144000" cy="6855688"/>
          </a:xfrm>
          <a:prstGeom prst="rect">
            <a:avLst/>
          </a:prstGeom>
        </p:spPr>
      </p:pic>
      <p:sp>
        <p:nvSpPr>
          <p:cNvPr id="12" name="11 Rectángulo"/>
          <p:cNvSpPr/>
          <p:nvPr/>
        </p:nvSpPr>
        <p:spPr>
          <a:xfrm>
            <a:off x="1" y="2564904"/>
            <a:ext cx="9144000" cy="4074556"/>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3 Rectángulo"/>
          <p:cNvSpPr/>
          <p:nvPr/>
        </p:nvSpPr>
        <p:spPr>
          <a:xfrm>
            <a:off x="292596" y="2699042"/>
            <a:ext cx="4279404" cy="3970318"/>
          </a:xfrm>
          <a:prstGeom prst="rect">
            <a:avLst/>
          </a:prstGeom>
        </p:spPr>
        <p:txBody>
          <a:bodyPr wrap="square">
            <a:spAutoFit/>
          </a:bodyPr>
          <a:lstStyle/>
          <a:p>
            <a:pPr algn="just"/>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Iniciativa 6: Desarrollar, fortalecer e implementar los lineamientos de datos abiertos ,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 marzo se encuentran actualizados los data set de acuerdo con la periodicidad acordada con las áreas del Ministerio, en la plataforma definida para tal fin,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rPr>
              <a:t>www.datos.gov.co</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Por lo tanto esta iniciativa se viene cumpliendo en un 100% frente a la meta programada a marzo 31 de 2018 y 3,64% frente a la meta total del año 2018.</a:t>
            </a:r>
          </a:p>
          <a:p>
            <a:pPr algn="just"/>
            <a:endPar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la Iniciativa 7:  Promover la implementación de la  estrategia  Cero papel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han hecho dos capacitaciones con las áreas en la herramienta de Gesdoc-Bizagi, fortaleciendo el conocimiento para la gestión documental</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Con lo anterior se evidencia un avance de la iniciativa del 16,5% frente a la meta de toda la vigencia 2018. </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Para la Iniciativa 8: Planear y gestionar los servicios de TI ,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durante el mes de marzo se realizó seguimiento y control a la plataforma</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395"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519229" y="764704"/>
            <a:ext cx="4149166" cy="172819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7" name="6 Rectángulo"/>
          <p:cNvSpPr/>
          <p:nvPr/>
        </p:nvSpPr>
        <p:spPr>
          <a:xfrm>
            <a:off x="4915239" y="2545734"/>
            <a:ext cx="3960440" cy="4339650"/>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tecnológica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que tiene el Ministerio para dar continuidad a los servicios informáticos y las operaciones a nivel de infraestructura, redes, telecomunicaciones y telefonía IP, sistemas de información y el soporte técnico registrados en la mesa de servicio por medio de la herramienta de gestión Aranda.</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just"/>
            <a:endPar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Además,  para  Garantizar la continuidad de los procesos de negocio y servicios de TI de acuerdo a solicitudes realizadas,  se dio  seguimiento y control a los casos atendidos para soportar la plataforma tecnológica que tienen el Ministerio de acuerdo con los requerimientos e incidentes presentados en el mes con las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plataformas tecnológicas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del Ministerio con los servicios tecnológicos ofrecidos con un total de 216 casos.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 medio de las evidencias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del formato para seguimiento a la infraestructura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 fue posible constatar un avance en la iniciativa del 23,66% de la meta establecida para la vigencia 2018.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9" name="8 CuadroTexto"/>
          <p:cNvSpPr txBox="1"/>
          <p:nvPr/>
        </p:nvSpPr>
        <p:spPr>
          <a:xfrm>
            <a:off x="323313" y="620688"/>
            <a:ext cx="4591925"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4. OFICINA DE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TECNOLOGÍAS DE LA INFORMACIÓN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LAS COMUNICACIONES</a:t>
            </a:r>
          </a:p>
        </p:txBody>
      </p:sp>
    </p:spTree>
    <p:extLst>
      <p:ext uri="{BB962C8B-B14F-4D97-AF65-F5344CB8AC3E}">
        <p14:creationId xmlns:p14="http://schemas.microsoft.com/office/powerpoint/2010/main" val="510284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1"/>
            <a:ext cx="9144000" cy="6898553"/>
          </a:xfrm>
          <a:prstGeom prst="rect">
            <a:avLst/>
          </a:prstGeom>
        </p:spPr>
      </p:pic>
      <p:sp>
        <p:nvSpPr>
          <p:cNvPr id="10" name="9 Rectángulo"/>
          <p:cNvSpPr/>
          <p:nvPr/>
        </p:nvSpPr>
        <p:spPr>
          <a:xfrm>
            <a:off x="0" y="-20956"/>
            <a:ext cx="4495800" cy="6898552"/>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838" y="1484784"/>
            <a:ext cx="4896544" cy="504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251520" y="1918573"/>
            <a:ext cx="3888432" cy="646331"/>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oficina es responsable de  desarrollar seis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iniciativas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el reporte del primer trimestre , alcanzando la siguiente gestión :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10 Rectángulo"/>
          <p:cNvSpPr/>
          <p:nvPr/>
        </p:nvSpPr>
        <p:spPr>
          <a:xfrm>
            <a:off x="251520" y="2699042"/>
            <a:ext cx="3816424" cy="3970318"/>
          </a:xfrm>
          <a:prstGeom prst="rect">
            <a:avLst/>
          </a:prstGeom>
        </p:spPr>
        <p:txBody>
          <a:bodyPr wrap="square">
            <a:spAutoFit/>
          </a:bodyPr>
          <a:lstStyle/>
          <a:p>
            <a:pPr marL="228600" indent="-228600" algn="just">
              <a:buAutoNum type="arabicPeriod"/>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 iniciativa “Fortalecer la gestión del riesgo de corrupción” se encuentra implementada en un 90%, lo anterior teniendo en cuenta que se  desarrollaron dos actividad, logrando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Consolidar el mapa de riesgos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corrupción y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Actualizar y publicar el mapa de riesgos de corrupción de la entidad. </a:t>
            </a: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AutoNum type="arabicPeriod"/>
            </a:pP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FontTx/>
              <a:buAutoNum type="arabicPeriod"/>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 iniciativa “Fortalecer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los estándares de transparencia y diálogo con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ciudadanía”, presenta un avance del 3%, comparado con un avance programado al 31 de marzo de 2018 del 4,5%, no se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ha logrado lo que inicialmente se había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estimado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debido a que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 ejecución depende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los resultados del FURAG que entrega el Departamento Administrativo de la Función Pública - DAFP. Inicialmente se esperaba que el DAFP publicara los resultados en el mes de febrero, sin embrago se entregaron en el mes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abril de 2018.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6 CuadroTexto"/>
          <p:cNvSpPr txBox="1"/>
          <p:nvPr/>
        </p:nvSpPr>
        <p:spPr>
          <a:xfrm>
            <a:off x="-36512" y="532998"/>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OFICINA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ASESORA DE PLANEACIÓN</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5569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5143686" cy="6858000"/>
          </a:xfrm>
          <a:prstGeom prst="rect">
            <a:avLst/>
          </a:prstGeom>
        </p:spPr>
      </p:pic>
      <p:sp>
        <p:nvSpPr>
          <p:cNvPr id="10" name="9 Rectángulo"/>
          <p:cNvSpPr/>
          <p:nvPr/>
        </p:nvSpPr>
        <p:spPr>
          <a:xfrm>
            <a:off x="4648200" y="-13261"/>
            <a:ext cx="4495800" cy="685722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4032188" y="786184"/>
            <a:ext cx="5004308" cy="4154984"/>
          </a:xfrm>
          <a:prstGeom prst="rect">
            <a:avLst/>
          </a:prstGeom>
        </p:spPr>
        <p:txBody>
          <a:bodyPr wrap="square">
            <a:spAutoFit/>
          </a:bodyPr>
          <a:lstStyle/>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Frente a la Iniciativa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 las Herramientas de Seguimiento de Ejecución Presupuestal”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evidencia que la ejecución a la fecha de 28,52% es inferior a la ejecución programada a 31 de marzo de 2018 (32,01%), lo anterior debido a que la ejecución del presupuesto de la Entidad se dinamiza a partir del segundo trimestre del año. </a:t>
            </a:r>
          </a:p>
          <a:p>
            <a:pPr algn="just"/>
            <a:endPar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 articulación entre los productos de los proyectos y los resultados del Plan Nacional de Desarrollo</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Esta iniciativa presenta un avance del</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12,5% ya que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actualizó en el aplicativo de Seguimiento a Proyectos de Inversión-SPI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resúmenes ejecutivos correspondiente al cierre de vigencia 2017. Durante el mes de marzo se apoyo la actualización con tramite presupuestal de los siguientes tres proyecto: Fortalecimiento de las capacidades estratégicas y de apoyo del Ministerio de Vivienda, Ciudad y Territorio a nivel Nacional, Fortalecimiento de la gestión jurídica del Ministerio de Vivienda, Ciudad y Territorio a nivel Nacional y Fortalecimiento de las tecnologías de la información y las comunicaciones en el Ministerio de Vivienda, Ciudad y Territorio a nivel Nacional; para adelantar el tramite de traslado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presupuestal.</a:t>
            </a:r>
          </a:p>
        </p:txBody>
      </p:sp>
      <p:sp>
        <p:nvSpPr>
          <p:cNvPr id="8" name="7 Elipse"/>
          <p:cNvSpPr/>
          <p:nvPr/>
        </p:nvSpPr>
        <p:spPr>
          <a:xfrm>
            <a:off x="211205" y="1977191"/>
            <a:ext cx="3727623" cy="1496504"/>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7" name="6 CuadroTexto"/>
          <p:cNvSpPr txBox="1"/>
          <p:nvPr/>
        </p:nvSpPr>
        <p:spPr>
          <a:xfrm>
            <a:off x="-204234" y="2045166"/>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OFICINA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ASESORA DE PLANEACIÓN</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Rectángulo"/>
          <p:cNvSpPr/>
          <p:nvPr/>
        </p:nvSpPr>
        <p:spPr>
          <a:xfrm>
            <a:off x="213313" y="4915034"/>
            <a:ext cx="8786931" cy="1754326"/>
          </a:xfrm>
          <a:prstGeom prst="rect">
            <a:avLst/>
          </a:prstGeom>
        </p:spPr>
        <p:txBody>
          <a:bodyPr wrap="square">
            <a:spAutoFit/>
          </a:bodyPr>
          <a:lstStyle/>
          <a:p>
            <a:pPr lvl="0"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Actualizar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el Sistema Integrado de Gestión del Ministerio de Vivienda, Ciudad y Territorio y FONVIVIENDA conforme al Modelo de Gestión de la Calidad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9001:2015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Actualmente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cuenta con un avance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 frente a la meta anual y del 100% frente a la meta programada a marzo 31 de 2018. Lo anterior debido a que durante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mes de febrero se realizaron mesas de trabajo, en las cuales se analizó e identificó el nivel de cumplimiento que el Sistema Integrado de Gestión (SIG) de la entidad presenta frente a  cada uno de los requisitos establecidos en la norma NTC ISO 9001:2015</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b="1" i="1" u="sng" dirty="0">
                <a:solidFill>
                  <a:schemeClr val="bg1"/>
                </a:solidFill>
                <a:latin typeface="Verdana" panose="020B0604030504040204" pitchFamily="34" charset="0"/>
                <a:ea typeface="Verdana" panose="020B0604030504040204" pitchFamily="34" charset="0"/>
                <a:cs typeface="Verdana" panose="020B0604030504040204" pitchFamily="34" charset="0"/>
              </a:rPr>
              <a:t>Elaborar plan de trabajo para actualizar el SIG al modelo de gestión de la calidad ISO </a:t>
            </a:r>
            <a:r>
              <a:rPr lang="es-CO" sz="1200" b="1" i="1" u="sng" dirty="0" smtClean="0">
                <a:solidFill>
                  <a:schemeClr val="bg1"/>
                </a:solidFill>
                <a:latin typeface="Verdana" panose="020B0604030504040204" pitchFamily="34" charset="0"/>
                <a:ea typeface="Verdana" panose="020B0604030504040204" pitchFamily="34" charset="0"/>
                <a:cs typeface="Verdana" panose="020B0604030504040204" pitchFamily="34" charset="0"/>
              </a:rPr>
              <a:t>9001:2015.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Adicionalmente, en el mes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Marzo se realizó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una mesa,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en la que se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formuló 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plan de trabajo donde se definieron las actividades requeridas para el cierre de brechas frente a los requisitos establecidos en la NTC ISO 9001:2015</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1681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 y="0"/>
            <a:ext cx="9146070" cy="6858000"/>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rot="16200000">
            <a:off x="2402297" y="-287908"/>
            <a:ext cx="4323010" cy="9164536"/>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435" y="2353881"/>
            <a:ext cx="4951203" cy="2838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323528" y="2398236"/>
            <a:ext cx="3600400" cy="3046988"/>
          </a:xfrm>
          <a:prstGeom prst="rect">
            <a:avLst/>
          </a:prstGeom>
        </p:spPr>
        <p:txBody>
          <a:bodyPr wrap="square">
            <a:spAutoFit/>
          </a:bodyPr>
          <a:lstStyle/>
          <a:p>
            <a:pPr marL="228600" indent="-228600" algn="just">
              <a:buAutoNum type="arabicPeriod"/>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la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iniciativa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Investigar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y fallar en primera instancia las conductas constitutivas de faltas disciplinarias realizadas por funcionarios del Ministerio de Vivienda, Ciudad y Territorio, y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Fonvivienda”</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se informa que durante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primer trimestre se recibieron treinta y dos (32)  quejas o informes alusivos a presuntas faltas disciplinarias al interior del MVCT y Se realizaron 165 actuaciones disciplinarias dentro de los procesos que adelanta el GCID</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Con lo anterior es posible evidenciar un cumplimiento del 100% frente a la ejecución programada a 31 de marzo 2018.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12 Elipse"/>
          <p:cNvSpPr/>
          <p:nvPr/>
        </p:nvSpPr>
        <p:spPr>
          <a:xfrm>
            <a:off x="333760" y="676791"/>
            <a:ext cx="4382256"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0" name="9 Rectángulo"/>
          <p:cNvSpPr/>
          <p:nvPr/>
        </p:nvSpPr>
        <p:spPr>
          <a:xfrm>
            <a:off x="424119" y="5509681"/>
            <a:ext cx="8485796" cy="1015663"/>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 través de capacitaciones el conocimiento del deber de los servidores públicos y del derecho disciplinario</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Se estableció  la programación de  4 jornadas de sensibilización durante la vigencia, llevando a cabo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mes de marzo el primer concurso disciplinario   dando cumplimiento al cronograma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estipulado y ejecutando en un 30% la meta programada para la vigencia 2018</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6 CuadroTexto"/>
          <p:cNvSpPr txBox="1"/>
          <p:nvPr/>
        </p:nvSpPr>
        <p:spPr>
          <a:xfrm>
            <a:off x="331090" y="605006"/>
            <a:ext cx="4317110"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6. GRUPO  </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CONTROL INTERNO DISCIPLINARIO</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38808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 y="-13262"/>
            <a:ext cx="4651375" cy="685722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050" name="Picture 2"/>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651375" y="116632"/>
            <a:ext cx="449262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44008" y="879678"/>
            <a:ext cx="4463281" cy="4493538"/>
          </a:xfrm>
          <a:prstGeom prst="rect">
            <a:avLst/>
          </a:prstGeom>
        </p:spPr>
        <p:txBody>
          <a:bodyPr wrap="square">
            <a:spAutoFit/>
          </a:bodyPr>
          <a:lstStyle/>
          <a:p>
            <a:pPr algn="just"/>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La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Subdirección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optimiza  su ejecución  presupuestal mediante la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implementación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iniciativas que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le permite lograr un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avance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del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consolidado del área de 23,94%. A continuación se describe cada una de ellas: </a:t>
            </a:r>
          </a:p>
          <a:p>
            <a:pPr algn="just"/>
            <a:endPar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AutoNum type="arabicPeriod"/>
            </a:pP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Optimizar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la ejecución presupuestal de los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recursos: esta iniciativa presenta un avance del 24,99% ya que  </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durante </a:t>
            </a: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el periodo comprendido entre el 1 de enero al 31 de Marzo 2018, se realizó la verificación de la información consignada en las solicitudes de certificados de Disponibilidad Presupuestal y Registros </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presupuestales, </a:t>
            </a: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se registraron en los sistemas de información un total de 1006 CDP´S y 1174  RP´S, distribuidos de la siguiente manera: MVCT 937 CDP’ S (93%), FONVIVIENDA 69 CDP’ S (7%) y MVCT 1123 RP (96%) y FONVIVIENDA 51 RP (4</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228600" indent="-228600" algn="just">
              <a:buAutoNum type="arabicPeriod"/>
            </a:pPr>
            <a:endPar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AutoNum type="arabicPeriod"/>
            </a:pP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Fortalecer los procesos de entrega oportuna y confiable de la información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contable. Esta iniciativa que presenta un avance del 20%, por encima del avance programado a 31 de marzo de 2018 (11,03%) evidencia que </a:t>
            </a: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la Subdirección de Finanzas y Presupuesto</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y el Grupo </a:t>
            </a: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de Contabilidad realizó la depuración, análisis y conciliación de información bancaria, procesos jurídicos, activos fijos  y  operaciones reciprocas de los meses de enero y </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febrero.</a:t>
            </a:r>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5408"/>
            <a:ext cx="4492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28" y="2204864"/>
            <a:ext cx="4204167" cy="2952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33223" y="605006"/>
            <a:ext cx="4183579"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7. SUBDIRECCIÓN DE FINANZAS Y PRESUPUESTO</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8 Rectángulo"/>
          <p:cNvSpPr/>
          <p:nvPr/>
        </p:nvSpPr>
        <p:spPr>
          <a:xfrm>
            <a:off x="251520" y="5417348"/>
            <a:ext cx="8752131" cy="1107996"/>
          </a:xfrm>
          <a:prstGeom prst="rect">
            <a:avLst/>
          </a:prstGeom>
        </p:spPr>
        <p:txBody>
          <a:bodyPr wrap="square">
            <a:spAutoFit/>
          </a:bodyPr>
          <a:lstStyle/>
          <a:p>
            <a:pPr algn="just"/>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Cumplir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oportunamente con la programación de las solicitudes de recursos al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MHCP: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La Subdirección de Finanzas y Presupuesto, emitió el memorando 2018IE0000126 de fecha 04 de Enero de 2018, mediante el cual estableció el cronograma de programación del PAC para el primer semestre del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año. Igualmente  </a:t>
            </a: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Se envió al Ministerio de Hacienda y Crédito Público, Dirección del Tesoro Nacional las solicitudes de modificaciones al PAC, tanto del MVCT como de FONVIVIENDA, correspondientes al primer trimestre del año </a:t>
            </a:r>
            <a:r>
              <a:rPr lang="es-E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2018. Por lo anterior y teniendo en cuenta que la ejecución del PAC es superior al 90%, el cumplimiento de esta iniciativa a la fecha es del 26,82%. </a:t>
            </a:r>
            <a:endPar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6991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2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4651375" y="779"/>
            <a:ext cx="4492253" cy="685722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63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856" y="1287331"/>
            <a:ext cx="4638409" cy="5290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Elipse"/>
          <p:cNvSpPr/>
          <p:nvPr/>
        </p:nvSpPr>
        <p:spPr>
          <a:xfrm>
            <a:off x="45728" y="657830"/>
            <a:ext cx="4382256"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75" y="-5408"/>
            <a:ext cx="4492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15066" y="657830"/>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8.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SUBDIRECCIÓN DE SERVICIOS ADMINISTRATIVOS </a:t>
            </a: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10 Rectángulo"/>
          <p:cNvSpPr/>
          <p:nvPr/>
        </p:nvSpPr>
        <p:spPr>
          <a:xfrm>
            <a:off x="66689" y="2060848"/>
            <a:ext cx="4320480" cy="4524315"/>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subdirección administrativa presenta el avance de su gestión a través de trece (13) iniciativas de las cuales dos (2) no se tiene previsto su inicio en el primer trimestre de 2018: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514350" indent="-514350" algn="just">
              <a:buFont typeface="+mj-lt"/>
              <a:buAutoNum type="arabicPeriod"/>
            </a:pP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Incorporar o mutar el derecho de dominio de los activos del extinto ICT-INURBE:</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esta iniciativa que cuenta con una ejecución del 17,98%, reporta a 28 de febrero de 2018, la realización de 8  intervenciones técnicas y jurídicas de los activos. Para el mes de marzo no se reporto avance relacionado con esta iniciativa. </a:t>
            </a:r>
          </a:p>
          <a:p>
            <a:pPr marL="514350" indent="-514350" algn="just">
              <a:buFont typeface="+mj-lt"/>
              <a:buAutoNum type="arabicPeriod"/>
            </a:pP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Implementar aspectos que propendan por la transparencia en los procesos de contratación, sometidos a convocatoria pública</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Esta iniciativa presenta un avance de 27,49%, lo anterior teniendo en cuenta que se realizó la capacitación al personal del grupo de contratos en el manejo del SECOP, así mismo el grupo de contratos mediante su base de datos lleva una relación de los contratos suscritos y la fecha de terminación de los mismos con lo cual es posible evidenciar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que</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1668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rot="16200000">
            <a:off x="2191172" y="-94830"/>
            <a:ext cx="4725145" cy="9180514"/>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9 Elipse"/>
          <p:cNvSpPr/>
          <p:nvPr/>
        </p:nvSpPr>
        <p:spPr>
          <a:xfrm>
            <a:off x="45728" y="657830"/>
            <a:ext cx="4382256"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5408"/>
            <a:ext cx="4492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15066" y="657830"/>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8.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SUBDIRECCIÓN DE SERVICIOS ADMINISTRATIVOS </a:t>
            </a: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10 Rectángulo"/>
          <p:cNvSpPr/>
          <p:nvPr/>
        </p:nvSpPr>
        <p:spPr>
          <a:xfrm>
            <a:off x="115066" y="2132856"/>
            <a:ext cx="4438678" cy="4893647"/>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los procesos que se tramitaron  fueron publicados en la Plataforma de SECOP y se encuentran allí para su consulta. Es importante mencionar que  durante la vigencia de 2018 y hasta la fecha 31 de marzo de 2018, no se han realizado procesos de Licitación Pública, por lo que no se han realizado las grabaciones</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AutoNum type="arabicPeriod" startAt="3"/>
            </a:pP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Mejorar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las condiciones institucionales para el servicio al ciudadano: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Esta iniciativa presenta un avance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18,08%,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frente a las acciones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PAAC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implementadas se informa que el centro de contacto está operando desde el 15 de Marzo de la vigencia con 1594 usuarios atendidos por el canal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telefónico. En el mes de marzo no se reporto avance de la iniciativa.   </a:t>
            </a:r>
          </a:p>
          <a:p>
            <a:pPr marL="228600" indent="-228600" algn="just">
              <a:buAutoNum type="arabicPeriod" startAt="3"/>
            </a:pP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Fortalecer el componente de transparencia para responder a las exigencias establecidas en la Ley 1712/2014:</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Presenta un avance del 10%. Al respecto cabe señalar que se formularon las actividades del componente de transparencia del PAAC el cual se encuentra publicada en la pagina web de la entidad. Sin embargo, a la fecha no se ha reportado un avance frente a las actividades planteadas.  </a:t>
            </a:r>
          </a:p>
        </p:txBody>
      </p:sp>
      <p:sp>
        <p:nvSpPr>
          <p:cNvPr id="13" name="12 Rectángulo"/>
          <p:cNvSpPr/>
          <p:nvPr/>
        </p:nvSpPr>
        <p:spPr>
          <a:xfrm>
            <a:off x="4860032" y="724158"/>
            <a:ext cx="4032448" cy="6555641"/>
          </a:xfrm>
          <a:prstGeom prst="rect">
            <a:avLst/>
          </a:prstGeom>
        </p:spPr>
        <p:txBody>
          <a:bodyPr wrap="square">
            <a:spAutoFit/>
          </a:bodyPr>
          <a:lstStyle/>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5. Implementar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el Plan de Mantenimiento de los bienes del MVCT:</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Para esta iniciativa se cuenta con una Matriz General de Mantenimiento  preventivo y 3 matrices en de Mantenimiento correctivo. Con respecto a lo anterior para el me de marzo de 2018 se reporta la realización de  104 mantenimientos preventivos programados y 15 necesidades de mantenimientos correctivos. Dado lo anterior, la ejecución de la iniciativa es de 30,76%. </a:t>
            </a: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6. Prestar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los servicios administrativos para el adecuado desarrollo de las actividades en el MVCT: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esta iniciativa cuenta con un avance del 26,16%, ya que a la fecha se han prestado de manera satisfactoria los siguientes servicios:  Papelería, credenciales, servicios públicos, vigilancia y seguridad, aseo y Cafetería, comisiones y transporte</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7. Formular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y ejecutar el Plan de Adquisiciones de Gastos Generales del MVCT: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Esta iniciativa cuenta con una ejecución del 40,13%, toda vez que durante el primer trimestre de 2018 se planearon las adquisiciones a realizar a través de Gastos Generales, el cual se actualiza de conformidad con las necesidades de las dependencias. A la fecha de corte del presente informe se reporta que la ejecución acumulada presupuestal de gastos generales en términos de compromiso a marzo de 2018 es de $3.611.240.889,46 que corresponden al 35.39%. </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59820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 y="2204864"/>
            <a:ext cx="4651374" cy="1800200"/>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9 Elipse"/>
          <p:cNvSpPr/>
          <p:nvPr/>
        </p:nvSpPr>
        <p:spPr>
          <a:xfrm>
            <a:off x="45728" y="657830"/>
            <a:ext cx="4382256"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5408"/>
            <a:ext cx="4492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15066" y="620688"/>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8.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SUBDIRECCIÓN DE SERVICIOS ADMINISTRATIVOS </a:t>
            </a: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12 Rectángulo"/>
          <p:cNvSpPr/>
          <p:nvPr/>
        </p:nvSpPr>
        <p:spPr>
          <a:xfrm>
            <a:off x="-36512" y="4760590"/>
            <a:ext cx="4687887" cy="1800200"/>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10 Rectángulo"/>
          <p:cNvSpPr/>
          <p:nvPr/>
        </p:nvSpPr>
        <p:spPr>
          <a:xfrm>
            <a:off x="123451" y="2250738"/>
            <a:ext cx="4369176" cy="1754326"/>
          </a:xfrm>
          <a:prstGeom prst="rect">
            <a:avLst/>
          </a:prstGeom>
        </p:spPr>
        <p:txBody>
          <a:bodyPr wrap="square">
            <a:spAutoFit/>
          </a:bodyPr>
          <a:lstStyle/>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8. Diagnosticar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las condiciones de la infraestructura del MVCT: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Actualmente se viene realizando el diagnóstico del estado de la infraestructura en las 4 sedes del ministerio el cual se lleva en un 50%. En el mes de Junio se tiene programada la evaluación de la viabilidad financiera para su implementación.  Lo anterior permite evidenciar un avance de la iniciativa estratégica del 40%. </a:t>
            </a: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4847064" y="2924944"/>
            <a:ext cx="4283968" cy="203539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15 Rectángulo"/>
          <p:cNvSpPr/>
          <p:nvPr/>
        </p:nvSpPr>
        <p:spPr>
          <a:xfrm>
            <a:off x="1" y="4760590"/>
            <a:ext cx="4553743" cy="1754326"/>
          </a:xfrm>
          <a:prstGeom prst="rect">
            <a:avLst/>
          </a:prstGeom>
        </p:spPr>
        <p:txBody>
          <a:bodyPr wrap="square">
            <a:spAutoFit/>
          </a:bodyPr>
          <a:lstStyle/>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9. Mejorar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las condiciones de la infraestructura del MVCT:</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Con relación a esta iniciativa ejecutada en un 10%, se realizó la programación de  actividades de adecuación y mejoramiento, sin embargo, no se presento avance del mismo en el mes de marzo, ya que se tiene programado para el mes de abril realizar las reparaciones evidenciadas en la sede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ministerio Hotel Dann. </a:t>
            </a:r>
          </a:p>
        </p:txBody>
      </p:sp>
      <p:sp>
        <p:nvSpPr>
          <p:cNvPr id="14" name="13 Rectángulo"/>
          <p:cNvSpPr/>
          <p:nvPr/>
        </p:nvSpPr>
        <p:spPr>
          <a:xfrm>
            <a:off x="4932040" y="2973143"/>
            <a:ext cx="4184335" cy="1938992"/>
          </a:xfrm>
          <a:prstGeom prst="rect">
            <a:avLst/>
          </a:prstGeom>
        </p:spPr>
        <p:txBody>
          <a:bodyPr wrap="square">
            <a:spAutoFit/>
          </a:bodyPr>
          <a:lstStyle/>
          <a:p>
            <a:pPr algn="just" defTabSz="3175"/>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 Agilizar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los tiempos de consulta y préstamo de documentos dela archivo central:</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De acuerdo a lo programado inicialmente, el informe que permite evidenciar el 	comportamiento de esta iniciativa se realiza de manera trimestral , por lo tanto en el mes de abril se podrá conocer los tiempos que se tarda el MVCT para 	responder requerimientos de consulta y préstamo en el archivo central. Por lo anterior, aún no se ha reportado avance en esta iniciativa. </a:t>
            </a:r>
          </a:p>
        </p:txBody>
      </p:sp>
    </p:spTree>
    <p:extLst>
      <p:ext uri="{BB962C8B-B14F-4D97-AF65-F5344CB8AC3E}">
        <p14:creationId xmlns:p14="http://schemas.microsoft.com/office/powerpoint/2010/main" val="1594435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9730" t="8909" r="13128" b="45546"/>
          <a:stretch/>
        </p:blipFill>
        <p:spPr bwMode="auto">
          <a:xfrm>
            <a:off x="2070" y="-1"/>
            <a:ext cx="914193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6" y="0"/>
            <a:ext cx="4445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57434" y="2228670"/>
            <a:ext cx="8640960" cy="1200329"/>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oficina es responsable de dos (2) iniciativas estratégicas, las cuales, tienen como objetivo dar a conocer a la ciudadanía, a las partes interesadas y a los servidores públicos, mediante canales y procedimientos efectivos, las políticas, programas, proyectos, planes y actuaciones del Ministerio, para lograr una divulgación de información suficiente y atención oportuna 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pertinente.</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04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1" y="3132192"/>
            <a:ext cx="5521111" cy="304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88109" y="537517"/>
            <a:ext cx="438492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9.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GRUPO DE COMUNICACIONES ESTRATÉGICAS</a:t>
            </a:r>
          </a:p>
          <a:p>
            <a:pPr algn="ct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5408"/>
            <a:ext cx="4492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241117" y="3253040"/>
            <a:ext cx="3106747" cy="3416320"/>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Durante el primer  trimestre  se adelantaron 213 comunicaciones internas y 640 productos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comunicación externa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realizados. Estas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actividades incluyen boletines de prensa, ruedas de prensa y entrevistas con medios de comunicación, como actualización de la página web y redes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sociales.</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 anterior permite evidenciar el cumplimiento en la ejecución de las iniciativas:    Implementar el plan estratégico de comunicaciones internas del Ministerio: 38,28%, e Implementar el plan estratégico de comunicaciones externas del Ministerio: 31,92%</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71057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65709" y="1136962"/>
            <a:ext cx="6863407" cy="45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37517"/>
            <a:ext cx="3458453" cy="178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425996" y="692696"/>
            <a:ext cx="3641948"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10. GRUPO</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TALENTO HUMANO</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5353588" y="965041"/>
            <a:ext cx="3456384" cy="5816977"/>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grupo de talento humano reporta su gestión a través de 5 iniciativas: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 </a:t>
            </a:r>
            <a:r>
              <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Formular </a:t>
            </a:r>
            <a:r>
              <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 implementar el Plan Institucional de </a:t>
            </a:r>
            <a:r>
              <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Capacitación: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dio cumplimiento con la Identificación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consolidación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Diagnóstico de Necesidades de Aprendizaje Organizacional- DNAO, de acuerdo con la Guía metodológica para la implementación del Plan Nacional de Formación 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Capacitación. Para así, dar continuidad con la  Planeación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adopción del mismo. Lo anterior se refleja en una ejecución de la iniciativa del 10,6% (superior al 10% programado a 31 de marzo de 2018)</a:t>
            </a:r>
          </a:p>
          <a:p>
            <a:pPr algn="just"/>
            <a:endPar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 Actualizar </a:t>
            </a:r>
            <a:r>
              <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y elaborar el Plan Anual de </a:t>
            </a:r>
            <a:r>
              <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Vacantes: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realizó la actualización de la matriz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DAFP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correspondiente a los empleos en de carrera administrativa que se encuentran en vacancia definitiva y que son objeto de sacar a concurso de méritos mediante convenio entre el Ministerio de Vivienda, Ciudad y Territorio y la Comisión Nacional del Servicio Civil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CNSC;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así mismo se elaboró y actualizó la información del Plan de Previsión de Recursos Humanos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MVCT. Por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 anterior</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es posible evidenciar un cumplimiento del 100% de la iniciativa.</a:t>
            </a:r>
            <a:endPar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45" y="2924944"/>
            <a:ext cx="4839966" cy="3468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339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2000" contrast="-42000"/>
                    </a14:imgEffect>
                  </a14:imgLayer>
                </a14:imgProps>
              </a:ext>
              <a:ext uri="{28A0092B-C50C-407E-A947-70E740481C1C}">
                <a14:useLocalDpi xmlns:a14="http://schemas.microsoft.com/office/drawing/2010/main" val="0"/>
              </a:ext>
            </a:extLst>
          </a:blip>
          <a:stretch>
            <a:fillRect/>
          </a:stretch>
        </p:blipFill>
        <p:spPr>
          <a:xfrm>
            <a:off x="-1" y="16564"/>
            <a:ext cx="9144001" cy="6868820"/>
          </a:xfrm>
          <a:prstGeom prst="rect">
            <a:avLst/>
          </a:prstGeom>
        </p:spPr>
      </p:pic>
      <p:sp>
        <p:nvSpPr>
          <p:cNvPr id="3" name="2 Rectángulo"/>
          <p:cNvSpPr/>
          <p:nvPr/>
        </p:nvSpPr>
        <p:spPr>
          <a:xfrm>
            <a:off x="-19930" y="0"/>
            <a:ext cx="6732240" cy="6915824"/>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2 Marcador de contenido"/>
          <p:cNvSpPr>
            <a:spLocks noGrp="1"/>
          </p:cNvSpPr>
          <p:nvPr>
            <p:ph idx="1"/>
          </p:nvPr>
        </p:nvSpPr>
        <p:spPr>
          <a:xfrm>
            <a:off x="395536" y="681843"/>
            <a:ext cx="3072524" cy="2629665"/>
          </a:xfrm>
        </p:spPr>
        <p:txBody>
          <a:bodyPr>
            <a:noAutofit/>
          </a:bodyPr>
          <a:lstStyle/>
          <a:p>
            <a:pPr marL="0" indent="0" algn="just">
              <a:buNone/>
            </a:pP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Plan de Acción 2018 </a:t>
            </a:r>
            <a:r>
              <a:rPr lang="es-CO" sz="1400" dirty="0">
                <a:solidFill>
                  <a:schemeClr val="bg1"/>
                </a:solidFill>
                <a:latin typeface="Verdana" panose="020B0604030504040204" pitchFamily="34" charset="0"/>
                <a:ea typeface="Verdana" panose="020B0604030504040204" pitchFamily="34" charset="0"/>
                <a:cs typeface="Verdana" panose="020B0604030504040204" pitchFamily="34" charset="0"/>
              </a:rPr>
              <a:t>del Ministerio de Vivienda, Ciudad y Territorio es una herramienta del Proceso de Direccionamiento Estratégico, </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que se </a:t>
            </a:r>
            <a:r>
              <a:rPr lang="es-CO" sz="1400" dirty="0">
                <a:solidFill>
                  <a:schemeClr val="bg1"/>
                </a:solidFill>
                <a:latin typeface="Verdana" panose="020B0604030504040204" pitchFamily="34" charset="0"/>
                <a:ea typeface="Verdana" panose="020B0604030504040204" pitchFamily="34" charset="0"/>
                <a:cs typeface="Verdana" panose="020B0604030504040204" pitchFamily="34" charset="0"/>
              </a:rPr>
              <a:t>encuentra articulado con las cinco (5) </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Políticas De Desarrollo Administrativo, </a:t>
            </a:r>
            <a:r>
              <a:rPr lang="es-CO" sz="1400" dirty="0">
                <a:solidFill>
                  <a:schemeClr val="bg1"/>
                </a:solidFill>
                <a:latin typeface="Verdana" panose="020B0604030504040204" pitchFamily="34" charset="0"/>
                <a:ea typeface="Verdana" panose="020B0604030504040204" pitchFamily="34" charset="0"/>
                <a:cs typeface="Verdana" panose="020B0604030504040204" pitchFamily="34" charset="0"/>
              </a:rPr>
              <a:t>desarrolladas a </a:t>
            </a:r>
            <a:r>
              <a:rPr 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través de </a:t>
            </a:r>
            <a:r>
              <a:rPr lang="es-CO"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74 Iniciativas Estratégicas</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0" indent="0" algn="just">
              <a:buNone/>
            </a:pPr>
            <a:endPar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las  cuales,   se fijo un semáforo  como tipo de medición  a los reportes de seguimiento (ver imagen) en el que se establecen tres calificaciones, permitiendo  evaluar la gestión de  la entidad, confrontando de manera periódica sus avances, midiendo las iniciativas estratégicas establecidas para la vigencia,  logrando su cumplimiento del </a:t>
            </a:r>
            <a:r>
              <a:rPr lang="es-CO"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24,68 %</a:t>
            </a:r>
          </a:p>
          <a:p>
            <a:pPr marL="0" indent="0" algn="just">
              <a:buNone/>
            </a:pPr>
            <a:endParaRPr lang="es-CO" sz="11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9" name="1 Título"/>
          <p:cNvSpPr txBox="1">
            <a:spLocks/>
          </p:cNvSpPr>
          <p:nvPr/>
        </p:nvSpPr>
        <p:spPr>
          <a:xfrm>
            <a:off x="3923928" y="3507508"/>
            <a:ext cx="2596199"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O" sz="1100" dirty="0" smtClean="0">
                <a:latin typeface="Verdana" panose="020B0604030504040204" pitchFamily="34" charset="0"/>
                <a:ea typeface="Verdana" panose="020B0604030504040204" pitchFamily="34" charset="0"/>
                <a:cs typeface="Verdana" panose="020B0604030504040204" pitchFamily="34" charset="0"/>
              </a:rPr>
              <a:t/>
            </a:r>
            <a:br>
              <a:rPr lang="es-CO" sz="1100" dirty="0" smtClean="0">
                <a:latin typeface="Verdana" panose="020B0604030504040204" pitchFamily="34" charset="0"/>
                <a:ea typeface="Verdana" panose="020B0604030504040204" pitchFamily="34" charset="0"/>
                <a:cs typeface="Verdana" panose="020B0604030504040204" pitchFamily="34" charset="0"/>
              </a:rPr>
            </a:br>
            <a:r>
              <a:rPr lang="es-CO"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Rojo: </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Corresponde a indicadores con avance inferior al 79.99% con respecto a la meta</a:t>
            </a:r>
          </a:p>
          <a:p>
            <a:pPr algn="just"/>
            <a:r>
              <a:rPr lang="es-CO" sz="1400" b="1" dirty="0" smtClean="0">
                <a:solidFill>
                  <a:srgbClr val="FFC000"/>
                </a:solidFill>
                <a:latin typeface="Verdana" panose="020B0604030504040204" pitchFamily="34" charset="0"/>
                <a:ea typeface="Verdana" panose="020B0604030504040204" pitchFamily="34" charset="0"/>
                <a:cs typeface="Verdana" panose="020B0604030504040204" pitchFamily="34" charset="0"/>
              </a:rPr>
              <a:t>Amarillo: </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Corresponde a los indicadores con avance entre el 80% y el 94.99 % con respecto a la meta</a:t>
            </a:r>
          </a:p>
          <a:p>
            <a:pPr algn="just"/>
            <a:r>
              <a:rPr lang="es-CO" sz="14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Verde</a:t>
            </a:r>
            <a:r>
              <a:rPr lang="es-CO" sz="1400" dirty="0" smtClean="0">
                <a:solidFill>
                  <a:srgbClr val="92D050"/>
                </a:solidFill>
                <a:latin typeface="Verdana" panose="020B0604030504040204" pitchFamily="34" charset="0"/>
                <a:ea typeface="Verdana" panose="020B0604030504040204" pitchFamily="34" charset="0"/>
                <a:cs typeface="Verdana" panose="020B0604030504040204" pitchFamily="34" charset="0"/>
              </a:rPr>
              <a:t>:</a:t>
            </a:r>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Corresponde a los indicadores con avance superior al 95% con respecto a la meta</a:t>
            </a:r>
          </a:p>
          <a:p>
            <a:pPr algn="just"/>
            <a:r>
              <a:rPr lang="es-CO" sz="1100" dirty="0" smtClean="0">
                <a:latin typeface="Verdana" panose="020B0604030504040204" pitchFamily="34" charset="0"/>
                <a:ea typeface="Verdana" panose="020B0604030504040204" pitchFamily="34" charset="0"/>
                <a:cs typeface="Verdana" panose="020B0604030504040204" pitchFamily="34" charset="0"/>
              </a:rPr>
              <a:t> </a:t>
            </a:r>
            <a:br>
              <a:rPr lang="es-CO" sz="1100" dirty="0" smtClean="0">
                <a:latin typeface="Verdana" panose="020B0604030504040204" pitchFamily="34" charset="0"/>
                <a:ea typeface="Verdana" panose="020B0604030504040204" pitchFamily="34" charset="0"/>
                <a:cs typeface="Verdana" panose="020B0604030504040204" pitchFamily="34" charset="0"/>
              </a:rPr>
            </a:br>
            <a:r>
              <a:rPr lang="es-CO" sz="1100" dirty="0" smtClean="0">
                <a:latin typeface="Verdana" panose="020B0604030504040204" pitchFamily="34" charset="0"/>
                <a:ea typeface="Verdana" panose="020B0604030504040204" pitchFamily="34" charset="0"/>
                <a:cs typeface="Verdana" panose="020B0604030504040204" pitchFamily="34" charset="0"/>
              </a:rPr>
              <a:t/>
            </a:r>
            <a:br>
              <a:rPr lang="es-CO" sz="1100" dirty="0" smtClean="0">
                <a:latin typeface="Verdana" panose="020B0604030504040204" pitchFamily="34" charset="0"/>
                <a:ea typeface="Verdana" panose="020B0604030504040204" pitchFamily="34" charset="0"/>
                <a:cs typeface="Verdana" panose="020B0604030504040204" pitchFamily="34" charset="0"/>
              </a:rPr>
            </a:br>
            <a:r>
              <a:rPr lang="es-CO" sz="1100" dirty="0" smtClean="0">
                <a:latin typeface="Verdana" panose="020B0604030504040204" pitchFamily="34" charset="0"/>
                <a:ea typeface="Verdana" panose="020B0604030504040204" pitchFamily="34" charset="0"/>
                <a:cs typeface="Verdana" panose="020B0604030504040204" pitchFamily="34" charset="0"/>
              </a:rPr>
              <a:t/>
            </a:r>
            <a:br>
              <a:rPr lang="es-CO" sz="1100" dirty="0" smtClean="0">
                <a:latin typeface="Verdana" panose="020B0604030504040204" pitchFamily="34" charset="0"/>
                <a:ea typeface="Verdana" panose="020B0604030504040204" pitchFamily="34" charset="0"/>
                <a:cs typeface="Verdana" panose="020B0604030504040204" pitchFamily="34" charset="0"/>
              </a:rPr>
            </a:br>
            <a:endParaRPr lang="es-CO" sz="1100" dirty="0">
              <a:latin typeface="Verdana" panose="020B0604030504040204" pitchFamily="34" charset="0"/>
              <a:ea typeface="Verdana" panose="020B0604030504040204" pitchFamily="34" charset="0"/>
              <a:cs typeface="Verdana" panose="020B0604030504040204" pitchFamily="34" charset="0"/>
            </a:endParaRPr>
          </a:p>
        </p:txBody>
      </p:sp>
      <p:sp>
        <p:nvSpPr>
          <p:cNvPr id="10" name="1 Título"/>
          <p:cNvSpPr txBox="1">
            <a:spLocks/>
          </p:cNvSpPr>
          <p:nvPr/>
        </p:nvSpPr>
        <p:spPr>
          <a:xfrm>
            <a:off x="3889256" y="1751553"/>
            <a:ext cx="2577507" cy="4902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indent="-228600" algn="just">
              <a:buAutoNum type="arabicPeriod"/>
            </a:pPr>
            <a:r>
              <a:rPr lang="es-CO" sz="18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Reporte SEGUIMIENTO</a:t>
            </a:r>
          </a:p>
        </p:txBody>
      </p:sp>
      <p:pic>
        <p:nvPicPr>
          <p:cNvPr id="12" name="11 Imagen"/>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384" t="24206" r="81040" b="65908"/>
          <a:stretch/>
        </p:blipFill>
        <p:spPr bwMode="auto">
          <a:xfrm>
            <a:off x="4645963" y="5206802"/>
            <a:ext cx="792088" cy="1620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62335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465" y="0"/>
            <a:ext cx="9146002" cy="6858000"/>
          </a:xfrm>
          <a:prstGeom prst="rect">
            <a:avLst/>
          </a:prstGeom>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91" y="548680"/>
            <a:ext cx="3458453" cy="178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30318" y="259767"/>
            <a:ext cx="2975010" cy="408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68452" y="800885"/>
            <a:ext cx="3641948"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10.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GRUPO 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TALENTO HUMANO</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8 Rectángulo"/>
          <p:cNvSpPr/>
          <p:nvPr/>
        </p:nvSpPr>
        <p:spPr>
          <a:xfrm>
            <a:off x="5220072" y="800885"/>
            <a:ext cx="3613576" cy="2862322"/>
          </a:xfrm>
          <a:prstGeom prst="rect">
            <a:avLst/>
          </a:prstGeom>
        </p:spPr>
        <p:txBody>
          <a:bodyPr wrap="square">
            <a:spAutoFit/>
          </a:bodyPr>
          <a:lstStyle/>
          <a:p>
            <a:pPr algn="just"/>
            <a:r>
              <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Formular y Ejecutar el Plan de Bienestar e Incentivos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Durante el mes de Enero de 2018 el Grupo de Talento Humano de la Secretaria General  realizó la consolidación de la información necesaria para efectuar la formulación del PIC,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igual sentido una vez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consolidada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esta información, se procedió con la  formulación y adopción del Plan de Bienestar Social e Incentivos, documento que está a la espera de la firma del señor Ministro, toda vez que fue socializado con la comisión de personal mediante acta número 1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2018. Por lo anterior se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presenta un avance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óptimo de la iniciativa del 14%. </a:t>
            </a: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233" y="2543245"/>
            <a:ext cx="3528390" cy="479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56028" y="3284398"/>
            <a:ext cx="4709157" cy="3600986"/>
          </a:xfrm>
          <a:prstGeom prst="rect">
            <a:avLst/>
          </a:prstGeom>
        </p:spPr>
        <p:txBody>
          <a:bodyPr wrap="square">
            <a:spAutoFit/>
          </a:bodyPr>
          <a:lstStyle/>
          <a:p>
            <a:pPr algn="just"/>
            <a:endPar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 Ejecutar </a:t>
            </a:r>
            <a:r>
              <a:rPr lang="es-CO"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el Plan Anual de Trabajo de Seguridad y Salud en el Trabajo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grupo de Talento Humano elaboró los documentos correspondientes al Plan de Previsión de Recurso Humano y Plan Anual de Vacantes, siguiendo las directrices y metodologías establecidas por el Departamento Administrativo de la Función Pública - DAFP, en los cuales se determinaron el cálculo de los empleados necesarios para adelantar las necesidades presentes y futuras de su competencia, se identificaron las necesidades cuantitativas y cualitativas de personal para el período y por último se efectuó la estimación de los costos de personal derivados de tal análisis con el fin de asegurar el financiamiento y la disponibilidad dentro de la planta global de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entidad.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presenta un avance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ejecución de la iniciativa de 29,25%. El avance consolidado de la ejecución del plan será reportado en el próximo informe.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CO"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8004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835" y="0"/>
            <a:ext cx="9143999" cy="6853450"/>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834" y="-25152"/>
            <a:ext cx="4590678" cy="688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16016" y="539619"/>
            <a:ext cx="4427984" cy="2739211"/>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optimiza  su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ejecución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mediante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implementación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cinco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iniciativas estratégicas, a las cuales reporta un cumplimento consolidado de 37.17% </a:t>
            </a:r>
          </a:p>
          <a:p>
            <a:pPr algn="just"/>
            <a:endParaRPr lang="es-CO" sz="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0"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Facilitar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el cierre financiero a hogares víctimas del conflicto que tienen Subsidio Familiar de Vivienda  vigente y sin aplicar en el marco del Programa de Vivienda "Mi Casa Ya</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durante  el trimestre se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elaboró el plan  de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trabajo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reuniones, a programar con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los diferentes actores que facilitarán el insumo para mejorar el acceso a crédito, que permita el cierre financiero a los hogares.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Estas tres reuniones  se tienen programadas entre los meses de febrero y octubre. Por lo tanto, esta iniciativa reporta un avance del 33% </a:t>
            </a: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88" y="3481864"/>
            <a:ext cx="5436096" cy="3249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Elipse"/>
          <p:cNvSpPr/>
          <p:nvPr/>
        </p:nvSpPr>
        <p:spPr>
          <a:xfrm>
            <a:off x="179512" y="813401"/>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0" name="9 Rectángulo"/>
          <p:cNvSpPr/>
          <p:nvPr/>
        </p:nvSpPr>
        <p:spPr>
          <a:xfrm>
            <a:off x="5786878" y="3140968"/>
            <a:ext cx="3275856" cy="3785652"/>
          </a:xfrm>
          <a:prstGeom prst="rect">
            <a:avLst/>
          </a:prstGeom>
        </p:spPr>
        <p:txBody>
          <a:bodyPr wrap="square">
            <a:spAutoFit/>
          </a:bodyPr>
          <a:lstStyle/>
          <a:p>
            <a:pPr lvl="0"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Diseñar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 política de vivienda en arrendamiento: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mes de enero se elaboró el plan de trabajo, en el que se programan  las reuniones con los diferentes actores que facilitarán el insumo para el diseño de la política de vivienda en arrendamiento.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su vez,  se realizó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mesa de trabajo con ASOBANCARIA – CAMACOL – ASOFIDUCIARIA – FEDELONJAS –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FASECOLDA 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cual se dio a conocer los avances de la política de arrendamiento que se está estructurando por parte del Gobierno Nacional y para establecer con dicha agremiación los parámetros de las garantías que podrían hacer parte de dicha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política. Por lo anterior se reportó una ejecución de la iniciativa de 39,60%.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8 CuadroTexto"/>
          <p:cNvSpPr txBox="1"/>
          <p:nvPr/>
        </p:nvSpPr>
        <p:spPr>
          <a:xfrm>
            <a:off x="279103" y="694516"/>
            <a:ext cx="3628032"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11.</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SISTEMA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HABITACIONAL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384"/>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67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835" y="0"/>
            <a:ext cx="9143999" cy="6853450"/>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5" y="692696"/>
            <a:ext cx="7866533" cy="20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15637" y="692696"/>
            <a:ext cx="7670928" cy="1954381"/>
          </a:xfrm>
          <a:prstGeom prst="rect">
            <a:avLst/>
          </a:prstGeom>
        </p:spPr>
        <p:txBody>
          <a:bodyPr wrap="square">
            <a:spAutoFit/>
          </a:bodyPr>
          <a:lstStyle/>
          <a:p>
            <a:pPr lvl="0" algn="just"/>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Brindar </a:t>
            </a:r>
            <a:r>
              <a:rPr lang="es-CO" sz="1100" b="1" dirty="0">
                <a:solidFill>
                  <a:schemeClr val="bg1"/>
                </a:solidFill>
                <a:latin typeface="Verdana" panose="020B0604030504040204" pitchFamily="34" charset="0"/>
                <a:ea typeface="Verdana" panose="020B0604030504040204" pitchFamily="34" charset="0"/>
                <a:cs typeface="Verdana" panose="020B0604030504040204" pitchFamily="34" charset="0"/>
              </a:rPr>
              <a:t>asistencias técnicas y jurídicas a las entidades territoriales y/o del orden nacional, en el marco del Programa Nacional de Titulación de Predios </a:t>
            </a:r>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Fiscales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realizaron (8) asistencias técnicas y jurídicas a las entidades territoriales y/o entidades del orden nacional mediante el programa nacional de titulación de predios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fiscales; El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fin es lograr que dichas entidades puedan actualizar y fortalecer las bases catastrales y permitir adelantar los procesos de titulación de predios fiscales urbanos ocupados con vivienda de interés social, mediante la cesión a título gratuito a nivel nacional.  </a:t>
            </a:r>
          </a:p>
          <a:p>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just"/>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cuanto a la Generación  de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6.000 títulos  de propiedad mediante el proceso de cesión a título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gratuito;  A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corte marzo de 2018, el Grupo de Titulación y Saneamiento Predial ha apoyado a las entidades territoriales en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generación de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670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títulos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propiedad en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7 municipios, beneficiando aproximadamente a 2.680 personas.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 lo tanto, se reporta una ejecución de la iniciativa de 11,60%. </a:t>
            </a:r>
            <a:endPar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181" y="3254576"/>
            <a:ext cx="5341417" cy="139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5" y="5366826"/>
            <a:ext cx="9175502" cy="148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Elipse"/>
          <p:cNvSpPr/>
          <p:nvPr/>
        </p:nvSpPr>
        <p:spPr>
          <a:xfrm>
            <a:off x="115637" y="3054302"/>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9" name="8 CuadroTexto"/>
          <p:cNvSpPr txBox="1"/>
          <p:nvPr/>
        </p:nvSpPr>
        <p:spPr>
          <a:xfrm>
            <a:off x="251520" y="2801144"/>
            <a:ext cx="3312368"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11.</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SISTEMA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HABITACIONAL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9 Rectángulo"/>
          <p:cNvSpPr/>
          <p:nvPr/>
        </p:nvSpPr>
        <p:spPr>
          <a:xfrm>
            <a:off x="3896181" y="3315336"/>
            <a:ext cx="5237907" cy="1277273"/>
          </a:xfrm>
          <a:prstGeom prst="rect">
            <a:avLst/>
          </a:prstGeom>
        </p:spPr>
        <p:txBody>
          <a:bodyPr wrap="square">
            <a:spAutoFit/>
          </a:bodyPr>
          <a:lstStyle/>
          <a:p>
            <a:pPr algn="just"/>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 Sanear  </a:t>
            </a:r>
            <a:r>
              <a:rPr lang="es-CO" sz="1100" b="1" dirty="0">
                <a:solidFill>
                  <a:schemeClr val="bg1"/>
                </a:solidFill>
                <a:latin typeface="Verdana" panose="020B0604030504040204" pitchFamily="34" charset="0"/>
                <a:ea typeface="Verdana" panose="020B0604030504040204" pitchFamily="34" charset="0"/>
                <a:cs typeface="Verdana" panose="020B0604030504040204" pitchFamily="34" charset="0"/>
              </a:rPr>
              <a:t>los bienes inmuebles del extinto ICT-INURBE</a:t>
            </a:r>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se recibieron un total de 432 solicitudes</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se ejecutaron en el mes de marzo 736 actividades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de Saneamiento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los predios de los extintos ICT-INURBE; para un acumulado de 2.632 en lo corrido de la vigencia 2018</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Por lo anterior, se reporta una ejecución de la iniciativa del 85%, valor superior a la ejecución programada para el primer trimestre de 2018 de 11,30%. </a:t>
            </a:r>
            <a:endPar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3 Rectángulo"/>
          <p:cNvSpPr/>
          <p:nvPr/>
        </p:nvSpPr>
        <p:spPr>
          <a:xfrm>
            <a:off x="195095" y="5366826"/>
            <a:ext cx="8820981" cy="1107996"/>
          </a:xfrm>
          <a:prstGeom prst="rect">
            <a:avLst/>
          </a:prstGeom>
        </p:spPr>
        <p:txBody>
          <a:bodyPr wrap="square">
            <a:spAutoFit/>
          </a:bodyPr>
          <a:lstStyle/>
          <a:p>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5. Fortalecer </a:t>
            </a:r>
            <a:r>
              <a:rPr lang="es-CO" sz="1100" b="1" dirty="0">
                <a:solidFill>
                  <a:schemeClr val="bg1"/>
                </a:solidFill>
                <a:latin typeface="Verdana" panose="020B0604030504040204" pitchFamily="34" charset="0"/>
                <a:ea typeface="Verdana" panose="020B0604030504040204" pitchFamily="34" charset="0"/>
                <a:cs typeface="Verdana" panose="020B0604030504040204" pitchFamily="34" charset="0"/>
              </a:rPr>
              <a:t>el marco normativo para la política de vivienda </a:t>
            </a:r>
            <a:r>
              <a:rPr lang="es-CO"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urbana: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el mes de enero se elaboró una (1) memoria justificativa y un (1) proyecto normativo </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 </a:t>
            </a:r>
            <a:r>
              <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rPr>
              <a:t>la cual se establecen los órdenes de priorización de los hogares potenciales beneficiarios y órdenes de selección de los hogares beneficiarios de la asignación de subsidios familiares de vivienda en especie”,  tanto la memoria como el proyecto normativo fueron publicados en la página web del ministerio el 19 de enero de 2018</a:t>
            </a:r>
            <a:r>
              <a:rPr lang="es-C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Con lo anterior es posible reportar y evidenciar un cumplimiento de la iniciativa del 16,67%. </a:t>
            </a:r>
            <a:endParaRPr lang="es-CO"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433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158" y="0"/>
            <a:ext cx="9130842" cy="6858000"/>
          </a:xfrm>
          <a:prstGeom prst="rect">
            <a:avLst/>
          </a:prstGeom>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36417" y="1149577"/>
            <a:ext cx="6858000" cy="455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5496" y="476672"/>
            <a:ext cx="4104456"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12. 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INVERSIONES EN VIVIENDA DE INTERES SOCIAL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0768"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705380"/>
            <a:ext cx="4929995" cy="4531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336466" y="2344072"/>
            <a:ext cx="3602702" cy="4524315"/>
          </a:xfrm>
          <a:prstGeom prst="rect">
            <a:avLst/>
          </a:prstGeom>
        </p:spPr>
        <p:txBody>
          <a:bodyPr wrap="square">
            <a:spAutoFit/>
          </a:bodyPr>
          <a:lstStyle/>
          <a:p>
            <a:pPr lvl="0"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Durante el primer trimestre  la dirección presentó  el avance de  7 iniciativas de las ocho programadas para el año,  presentando un cumplimiento del 20,75% . </a:t>
            </a:r>
          </a:p>
          <a:p>
            <a:pPr lvl="0"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el caso de la iniciativa: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optimizar los tiempos de escrituración</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que registra un comportamiento por debajo de lo programado para la fecha registrando un  acumulado de 1042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vivienda escrituradas en los dos programas de vivienda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gratuita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las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26.800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que se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tiene como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meta</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se espera dinamizar estas actividades a partir del segundo trimestre del año-  </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0"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Y para  la iniciativa: facilitar el acceso de los usuarios a los servicio prestados por la entidad,</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Al 31 de marzo se iniciaron en el programa de Cobertura Condicionada para Créditos de Vivienda Segunda Generación - "Frech", un total de 6.045 viviendas de interés prioritario y social (de las 33.500 que se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tiene como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meta), discriminados de la siguiente manera: 1.238 VIP y 4.807 VIS</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Rectángulo"/>
          <p:cNvSpPr/>
          <p:nvPr/>
        </p:nvSpPr>
        <p:spPr>
          <a:xfrm>
            <a:off x="3347864" y="5281720"/>
            <a:ext cx="5531047" cy="276999"/>
          </a:xfrm>
          <a:prstGeom prst="rect">
            <a:avLst/>
          </a:prstGeom>
        </p:spPr>
        <p:txBody>
          <a:bodyPr wrap="square">
            <a:spAutoFit/>
          </a:bodyPr>
          <a:lstStyle/>
          <a:p>
            <a:pPr lvl="0"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88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29000" y="1143000"/>
            <a:ext cx="685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013011" y="620688"/>
            <a:ext cx="3990113" cy="6370975"/>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dentro del fortalecimiento que brinda al territorio, desarrolla 6 iniciativas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estratégicas, de las cuales cuatro iniciaron en el primer trimestre, mostrando el siguiente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comportamiento :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 a entidades territoriales en  proyectos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 mejoramiento integral de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barrios: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Identificó  y programó las actividades de asistencia técnica, mediante un plan de trabajo para el año 2018, en el cual se identificaron y se programaron las actividades de asistencia técnica en proceso de legalización urbanística y estructuración de perfiles MIB, por demanda</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Estas asistencias se llevarán a cabo a partir del mes de Abril. Por lo tanto se reporta una ejecución de la iniciativa del 10%.  </a:t>
            </a:r>
          </a:p>
          <a:p>
            <a:pPr algn="just"/>
            <a:endParaRPr lang="es-CO" sz="1200" dirty="0" smtClean="0">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Para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las iniciativas,  “Fortalecer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a entidades territoriales en revisión y ajuste de Planes de Ordenamiento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Territorial”, “Fortalecer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a entidades territoriales en la elaboración de inventario de asentamientos de zonas de alto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riesgo”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a entidades territoriales en la incorporación del componente de prevención y mitigación de riesgos en los POT</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identificaron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programaron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las actividades de asistencia técnica, mediante un plan de trabajo para el cumplimiento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  misma, estas se llevarán a cabo a partir del mes de Abril.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Por lo tanto se reporta una ejecución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las tres iniciativas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del 10%.  </a:t>
            </a:r>
          </a:p>
          <a:p>
            <a:pPr algn="just"/>
            <a:endParaRPr lang="es-CO" sz="12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1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4" y="2780928"/>
            <a:ext cx="498712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611560" y="692696"/>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1" name="10 CuadroTexto"/>
          <p:cNvSpPr txBox="1"/>
          <p:nvPr/>
        </p:nvSpPr>
        <p:spPr>
          <a:xfrm>
            <a:off x="323528" y="620688"/>
            <a:ext cx="4391840"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13.</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ESPACIO URBANO</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 Y TERRITORIAL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7196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066" y="0"/>
            <a:ext cx="9141934" cy="6858000"/>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8920"/>
            <a:ext cx="9144000" cy="416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68313" y="2924944"/>
            <a:ext cx="3727623" cy="1015663"/>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dirección  cuenta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 seis (6)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iniciativas estratégicas, de las cuales,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tres  no presentaron avance en el mes de marzo,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anterior permite evidenciar una ejecución del área del 14,70%.</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9 Rectángulo"/>
          <p:cNvSpPr/>
          <p:nvPr/>
        </p:nvSpPr>
        <p:spPr>
          <a:xfrm>
            <a:off x="65677" y="4149080"/>
            <a:ext cx="3858251" cy="2123658"/>
          </a:xfrm>
          <a:prstGeom prst="rect">
            <a:avLst/>
          </a:prstGeom>
        </p:spPr>
        <p:txBody>
          <a:bodyPr wrap="square">
            <a:spAutoFit/>
          </a:bodyPr>
          <a:lstStyle/>
          <a:p>
            <a:pPr marL="228600" indent="-228600" algn="just">
              <a:buAutoNum type="arabicPeriod"/>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Identificar acciones u omisiones por parte de las entidades territoriales que puedan poner en riesgo la adecuada utilización de los recursos del sistema general de participaciones: Si bien se han realizado reuniones tendientes a la formulación de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3  propuestas normativas relacionadas con la estrategia de monitoreo para la administración y uso de los recursos SGP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APSB, no se reporto avance frente al mismo en el mes de marzo. </a:t>
            </a:r>
          </a:p>
        </p:txBody>
      </p:sp>
      <p:pic>
        <p:nvPicPr>
          <p:cNvPr id="4303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656814"/>
            <a:ext cx="507605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Elipse"/>
          <p:cNvSpPr/>
          <p:nvPr/>
        </p:nvSpPr>
        <p:spPr>
          <a:xfrm>
            <a:off x="212480" y="757143"/>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1" name="10 CuadroTexto"/>
          <p:cNvSpPr txBox="1"/>
          <p:nvPr/>
        </p:nvSpPr>
        <p:spPr>
          <a:xfrm>
            <a:off x="547948" y="620688"/>
            <a:ext cx="3312368"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14.</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DESARROLLO SECTORIAL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203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066" y="0"/>
            <a:ext cx="9141934" cy="6858000"/>
          </a:xfrm>
          <a:prstGeom prst="rect">
            <a:avLst/>
          </a:prstGeom>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8" y="3429000"/>
            <a:ext cx="572412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456" y="795784"/>
            <a:ext cx="4896544" cy="236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Elipse"/>
          <p:cNvSpPr/>
          <p:nvPr/>
        </p:nvSpPr>
        <p:spPr>
          <a:xfrm>
            <a:off x="74008" y="1581780"/>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1" name="10 CuadroTexto"/>
          <p:cNvSpPr txBox="1"/>
          <p:nvPr/>
        </p:nvSpPr>
        <p:spPr>
          <a:xfrm>
            <a:off x="315131" y="1342226"/>
            <a:ext cx="3312368"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14.</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DESARROLLO SECTORIAL</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9 Rectángulo"/>
          <p:cNvSpPr/>
          <p:nvPr/>
        </p:nvSpPr>
        <p:spPr>
          <a:xfrm>
            <a:off x="4536521" y="974924"/>
            <a:ext cx="4319447" cy="2123658"/>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s-ES_tradnl" sz="1200" dirty="0">
                <a:solidFill>
                  <a:schemeClr val="bg1"/>
                </a:solidFill>
                <a:latin typeface="Verdana" panose="020B0604030504040204" pitchFamily="34" charset="0"/>
                <a:ea typeface="Verdana" panose="020B0604030504040204" pitchFamily="34" charset="0"/>
                <a:cs typeface="Verdana" panose="020B0604030504040204" pitchFamily="34" charset="0"/>
              </a:rPr>
              <a:t>Articular las políticas de agua y saneamiento</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ES_tradnl" sz="1200" dirty="0">
                <a:solidFill>
                  <a:schemeClr val="bg1"/>
                </a:solidFill>
                <a:latin typeface="Verdana" panose="020B0604030504040204" pitchFamily="34" charset="0"/>
                <a:ea typeface="Verdana" panose="020B0604030504040204" pitchFamily="34" charset="0"/>
                <a:cs typeface="Verdana" panose="020B0604030504040204" pitchFamily="34" charset="0"/>
              </a:rPr>
              <a:t>básico con las políticas ambientales y de calidad del </a:t>
            </a:r>
            <a:r>
              <a:rPr lang="es-ES_tradn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agua: Esta iniciativa cuenta con un avance del 28,21%, ya que se realizaron tres asistencias técnicas para la estructuración </a:t>
            </a:r>
            <a:r>
              <a:rPr lang="es-ES_tradnl" sz="1200" dirty="0">
                <a:solidFill>
                  <a:schemeClr val="bg1"/>
                </a:solidFill>
                <a:latin typeface="Verdana" panose="020B0604030504040204" pitchFamily="34" charset="0"/>
                <a:ea typeface="Verdana" panose="020B0604030504040204" pitchFamily="34" charset="0"/>
                <a:cs typeface="Verdana" panose="020B0604030504040204" pitchFamily="34" charset="0"/>
              </a:rPr>
              <a:t>Técnica y financiera en el programa SAVER para las cuencas </a:t>
            </a:r>
            <a:r>
              <a:rPr lang="es-ES_tradnl"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priorizadas. Igualmente se cuenta con los</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Planes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Ambientales aprobados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los departamentos de Guajira y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Quindío y la realización de asistencia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técnica a los municipios de Arauca, Córdoba, Huila, Cesar, Valle del Cauca, Guainía, Santander, Meta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17" name="16 Rectángulo"/>
          <p:cNvSpPr/>
          <p:nvPr/>
        </p:nvSpPr>
        <p:spPr>
          <a:xfrm>
            <a:off x="397536" y="3717032"/>
            <a:ext cx="5112567" cy="2308324"/>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y 4.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Instrumentar, divulgar y desarrollar la política de agua potable y saneamiento básico para zonas rurales, que incluye el componente sectorial del Plan Marco de Implementación del Acuerdo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Paz: estas iniciativas presentan un avance del 30%, lo anterior obedece a que se desarrolló el proyecto de resolución de “Planes de Gestión y Asistencia Técnica", para instrumentar el decreto 1898 de 2016 y facilitar la implementación de la política rural, este documento se encuentra en proceso de socialización.</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Cuanto a las iniciativas restantes, no se reportó avance durante el primer trimestre de 2018. </a:t>
            </a:r>
          </a:p>
        </p:txBody>
      </p:sp>
    </p:spTree>
    <p:extLst>
      <p:ext uri="{BB962C8B-B14F-4D97-AF65-F5344CB8AC3E}">
        <p14:creationId xmlns:p14="http://schemas.microsoft.com/office/powerpoint/2010/main" val="2956260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66" y="0"/>
            <a:ext cx="9141934" cy="6858000"/>
          </a:xfrm>
          <a:prstGeom prst="rect">
            <a:avLst/>
          </a:prstGeom>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 y="0"/>
            <a:ext cx="49558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64418" y="2851056"/>
            <a:ext cx="3385848" cy="3970318"/>
          </a:xfrm>
          <a:prstGeom prst="rect">
            <a:avLst/>
          </a:prstGeom>
        </p:spPr>
        <p:txBody>
          <a:bodyPr wrap="square">
            <a:spAutoFit/>
          </a:body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Durante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primer trimestre,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Fortaleció la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estructuración y desarrollo de proyectos del sector de agua potable y saneamiento básico a nivel nacional, financiados con recursos de la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Nación</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50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municipios, mediante Asistencias técnicas 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los proyectos presentados por la entidades territoriales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los cuales a 30 se le  Realiza seguimiento. Lo anterior permite establecer una ejecución de la iniciativa del 55%.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 estructuración y desarrollo de proyectos de gestión integral de residuos sólidos a nivel nacional, financiados con recursos de la Nación.</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hace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revisión y seguimiento del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proyecto Relleno Sanitario de Sipi (chocó</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lo que permite una ejecución de la iniciativa del 39,60%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899" y="2204864"/>
            <a:ext cx="5575613" cy="419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39552" y="613330"/>
            <a:ext cx="3312368"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15.</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PROGRAMAS</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2 Rectángulo"/>
          <p:cNvSpPr/>
          <p:nvPr/>
        </p:nvSpPr>
        <p:spPr>
          <a:xfrm>
            <a:off x="164418" y="2020059"/>
            <a:ext cx="3417806" cy="830997"/>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optimiza  su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ejecución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mediante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implementación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 cinco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iniciativas estratégicas, generando su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cumplimento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avance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32,51%.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757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66" y="0"/>
            <a:ext cx="9141934" cy="6858000"/>
          </a:xfrm>
          <a:prstGeom prst="rect">
            <a:avLst/>
          </a:prstGeom>
        </p:spPr>
      </p:pic>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77637"/>
            <a:ext cx="4770016" cy="314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056" y="4247727"/>
            <a:ext cx="4770016" cy="251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65372" y="982752"/>
            <a:ext cx="4307661" cy="3093154"/>
          </a:xfrm>
          <a:prstGeom prst="rect">
            <a:avLst/>
          </a:prstGeom>
        </p:spPr>
        <p:txBody>
          <a:bodyPr wrap="square">
            <a:spAutoFit/>
          </a:bodyPr>
          <a:lstStyle/>
          <a:p>
            <a:pPr algn="just"/>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y 4 </a:t>
            </a:r>
            <a:r>
              <a:rPr lang="es-CO" sz="1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Apoyar </a:t>
            </a:r>
            <a:r>
              <a:rPr lang="es-CO" sz="1300" b="1" dirty="0">
                <a:solidFill>
                  <a:schemeClr val="bg1"/>
                </a:solidFill>
                <a:latin typeface="Verdana" panose="020B0604030504040204" pitchFamily="34" charset="0"/>
                <a:ea typeface="Verdana" panose="020B0604030504040204" pitchFamily="34" charset="0"/>
                <a:cs typeface="Verdana" panose="020B0604030504040204" pitchFamily="34" charset="0"/>
              </a:rPr>
              <a:t>a los Entes Territoriales para mejorar la prestación de los servicios de acueducto, alcantarillado y aseo </a:t>
            </a:r>
            <a:r>
              <a:rPr lang="es-CO" sz="1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como también </a:t>
            </a:r>
            <a:r>
              <a:rPr lang="es-CO" sz="1300" b="1" dirty="0">
                <a:solidFill>
                  <a:schemeClr val="bg1"/>
                </a:solidFill>
                <a:latin typeface="Verdana" panose="020B0604030504040204" pitchFamily="34" charset="0"/>
                <a:ea typeface="Verdana" panose="020B0604030504040204" pitchFamily="34" charset="0"/>
                <a:cs typeface="Verdana" panose="020B0604030504040204" pitchFamily="34" charset="0"/>
              </a:rPr>
              <a:t>Coadyuvar a los municipios en la creación y fortalecimiento de empresas de servicios públicos de  acueducto y/o alcantarillado y/o </a:t>
            </a:r>
            <a:r>
              <a:rPr lang="es-CO" sz="1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aseo: </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implementó un conjunto </a:t>
            </a:r>
            <a:r>
              <a:rPr lang="es-CO" sz="1300" dirty="0">
                <a:solidFill>
                  <a:schemeClr val="bg1"/>
                </a:solidFill>
                <a:latin typeface="Verdana" panose="020B0604030504040204" pitchFamily="34" charset="0"/>
                <a:ea typeface="Verdana" panose="020B0604030504040204" pitchFamily="34" charset="0"/>
                <a:cs typeface="Verdana" panose="020B0604030504040204" pitchFamily="34" charset="0"/>
              </a:rPr>
              <a:t>de acciones a desarrollar por los diferentes actores municipales y regionales con competencia en la prestación de los servicios de Acueducto, Alcantarillado y Aseo para garantizar, en el mediano y largo plazo, la sostenibilidad de las inversiones y viabilidad de la prestación del </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servicio. Por lo tanto se reporta un avance de 3,33% y 25% respectivamente. </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408"/>
            <a:ext cx="4608512"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Elipse"/>
          <p:cNvSpPr/>
          <p:nvPr/>
        </p:nvSpPr>
        <p:spPr>
          <a:xfrm>
            <a:off x="5134690" y="1629658"/>
            <a:ext cx="3727623" cy="179934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0" name="9 Rectángulo"/>
          <p:cNvSpPr/>
          <p:nvPr/>
        </p:nvSpPr>
        <p:spPr>
          <a:xfrm>
            <a:off x="4675192" y="4356899"/>
            <a:ext cx="4176464" cy="2492990"/>
          </a:xfrm>
          <a:prstGeom prst="rect">
            <a:avLst/>
          </a:prstGeom>
        </p:spPr>
        <p:txBody>
          <a:bodyPr wrap="square">
            <a:spAutoFit/>
          </a:bodyPr>
          <a:lstStyle/>
          <a:p>
            <a:pPr algn="just"/>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es-CO" sz="1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Brindar </a:t>
            </a:r>
            <a:r>
              <a:rPr lang="es-CO" sz="1300" b="1" dirty="0">
                <a:solidFill>
                  <a:schemeClr val="bg1"/>
                </a:solidFill>
                <a:latin typeface="Verdana" panose="020B0604030504040204" pitchFamily="34" charset="0"/>
                <a:ea typeface="Verdana" panose="020B0604030504040204" pitchFamily="34" charset="0"/>
                <a:cs typeface="Verdana" panose="020B0604030504040204" pitchFamily="34" charset="0"/>
              </a:rPr>
              <a:t>asistencia Técnica y/o financiera para el Desarrollo del programa de Conexiones Intradomiciliarias (PCI) de acuerdo con el Plan Nacional de </a:t>
            </a:r>
            <a:r>
              <a:rPr lang="es-CO" sz="1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Desarrollo</a:t>
            </a:r>
            <a:r>
              <a:rPr lang="es-CO" sz="13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300" dirty="0">
                <a:solidFill>
                  <a:schemeClr val="bg1"/>
                </a:solidFill>
                <a:latin typeface="Verdana" panose="020B0604030504040204" pitchFamily="34" charset="0"/>
                <a:ea typeface="Verdana" panose="020B0604030504040204" pitchFamily="34" charset="0"/>
                <a:cs typeface="Verdana" panose="020B0604030504040204" pitchFamily="34" charset="0"/>
              </a:rPr>
              <a:t>Se </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Realizó 3 seguimientos </a:t>
            </a:r>
            <a:r>
              <a:rPr lang="es-CO" sz="1300" dirty="0">
                <a:solidFill>
                  <a:schemeClr val="bg1"/>
                </a:solidFill>
                <a:latin typeface="Verdana" panose="020B0604030504040204" pitchFamily="34" charset="0"/>
                <a:ea typeface="Verdana" panose="020B0604030504040204" pitchFamily="34" charset="0"/>
                <a:cs typeface="Verdana" panose="020B0604030504040204" pitchFamily="34" charset="0"/>
              </a:rPr>
              <a:t>a los municipios ya vinculados al programa de Conexiones Intradomiciliarias  PCI y </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apoyados de asistencia </a:t>
            </a:r>
            <a:r>
              <a:rPr lang="es-CO" sz="1300" dirty="0">
                <a:solidFill>
                  <a:schemeClr val="bg1"/>
                </a:solidFill>
                <a:latin typeface="Verdana" panose="020B0604030504040204" pitchFamily="34" charset="0"/>
                <a:ea typeface="Verdana" panose="020B0604030504040204" pitchFamily="34" charset="0"/>
                <a:cs typeface="Verdana" panose="020B0604030504040204" pitchFamily="34" charset="0"/>
              </a:rPr>
              <a:t>técnica acorde con lo estipulado en la resolución 494 de 2012 en el desarrollo de las etapas de promoción y/o estructuración de </a:t>
            </a:r>
            <a:r>
              <a:rPr lang="es-CO" sz="13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municipios, para una ejecución de la iniciativa del 39,60%</a:t>
            </a:r>
            <a:endParaRPr lang="es-CO" sz="1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CuadroTexto"/>
          <p:cNvSpPr txBox="1"/>
          <p:nvPr/>
        </p:nvSpPr>
        <p:spPr>
          <a:xfrm>
            <a:off x="5134690" y="1628800"/>
            <a:ext cx="3711286"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15. </a:t>
            </a:r>
          </a:p>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DIRECCIÓN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PROGRAMAS</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40160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8 Rectángulo"/>
          <p:cNvSpPr/>
          <p:nvPr/>
        </p:nvSpPr>
        <p:spPr>
          <a:xfrm>
            <a:off x="4355976" y="7092"/>
            <a:ext cx="4795408" cy="6850908"/>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2 Marcador de contenido"/>
          <p:cNvSpPr txBox="1">
            <a:spLocks/>
          </p:cNvSpPr>
          <p:nvPr/>
        </p:nvSpPr>
        <p:spPr>
          <a:xfrm>
            <a:off x="4572000" y="188638"/>
            <a:ext cx="4392488" cy="36724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Una vez establecidos los parámetros  de medición, El Ministerio de Vivienda , Ciudad y Territorio  presenta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análisis del comportamiento de la iniciativa estratégica,  teniendo en cuenta el cronograma de ejecución entregado por cada una de las áreas responsables.   </a:t>
            </a:r>
          </a:p>
          <a:p>
            <a:pPr marL="0" indent="0" algn="just">
              <a:buNone/>
            </a:pP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la fecha, la Entidad presenta un área con un cumplimiento parcial, lo que refleja un cumplimiento en iniciativas estratégicas del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24,68 %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que permite una calificación para la entidad superior al 95%, reflejada con luz verde dentro del semáforo establecido, dado su avance frente a la ejecución programada a la fecha.</a:t>
            </a:r>
          </a:p>
          <a:p>
            <a:pPr marL="0" indent="0" algn="just">
              <a:buNone/>
            </a:pP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 importante aclarar que en el plan de acción se incluyen iniciativas estratégicas relacionadas con metas que son competencia de la Entidad y hacen parte del Sistema Nacional de Evaluación de Gestión y Resultados – SINERGIA, las cuales en algunos casos se presentan con un retraso en su medición. Por lo anterior, para realizar el presente análisis, se tomó en cuenta que hay iniciativas con metas establecidas para el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2018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que no pueden ser medidas en la presente vigencia de acuerdo a la hoja de vida de los indicadores aprobados por el DNP, por lo tanto, para estos casos se valoraron únicamente las actividades que permiten medir la gestión realizada y reportada por las áreas misionales del ministerio. </a:t>
            </a:r>
          </a:p>
          <a:p>
            <a:pPr marL="0" indent="0" algn="just">
              <a:buNone/>
            </a:pP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continuación se presenta el cumplimiento de cada una de las áreas frente a los compromisos fijados en el Plan de Acción con corte 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 de marzo 2018</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el cual viene acompañado del análisis  cualitativo correspondiente: </a:t>
            </a:r>
          </a:p>
          <a:p>
            <a:pPr marL="0" indent="0">
              <a:buFont typeface="Arial" panose="020B0604020202020204" pitchFamily="34" charset="0"/>
              <a:buNone/>
            </a:pPr>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60" y="548680"/>
            <a:ext cx="4586564" cy="6120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229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150218_img1.JP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3000"/>
                    </a14:imgEffect>
                    <a14:imgEffect>
                      <a14:saturation sat="66000"/>
                    </a14:imgEffect>
                    <a14:imgEffect>
                      <a14:brightnessContrast bright="42000" contrast="-60000"/>
                    </a14:imgEffect>
                  </a14:imgLayer>
                </a14:imgProps>
              </a:ext>
              <a:ext uri="{28A0092B-C50C-407E-A947-70E740481C1C}">
                <a14:useLocalDpi xmlns:a14="http://schemas.microsoft.com/office/drawing/2010/main" val="0"/>
              </a:ext>
            </a:extLst>
          </a:blip>
          <a:srcRect/>
          <a:stretch>
            <a:fillRect/>
          </a:stretch>
        </p:blipFill>
        <p:spPr bwMode="auto">
          <a:xfrm>
            <a:off x="2066" y="0"/>
            <a:ext cx="9141934" cy="6857999"/>
          </a:xfrm>
          <a:prstGeom prst="rect">
            <a:avLst/>
          </a:prstGeom>
          <a:noFill/>
          <a:ln>
            <a:noFill/>
          </a:ln>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6328"/>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36512" y="1988840"/>
            <a:ext cx="9137741" cy="4524672"/>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3 Título"/>
          <p:cNvSpPr txBox="1">
            <a:spLocks/>
          </p:cNvSpPr>
          <p:nvPr/>
        </p:nvSpPr>
        <p:spPr>
          <a:xfrm>
            <a:off x="2066" y="2118440"/>
            <a:ext cx="9137741" cy="662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despacho del Ministro es responsable de dos (2) Iniciativas estratégicas sobre los cuales se realiza la siguiente gestión: </a:t>
            </a:r>
            <a:endParaRPr lang="es-CO"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3 Título"/>
          <p:cNvSpPr>
            <a:spLocks noGrp="1"/>
          </p:cNvSpPr>
          <p:nvPr>
            <p:ph type="title"/>
          </p:nvPr>
        </p:nvSpPr>
        <p:spPr>
          <a:xfrm>
            <a:off x="4775494" y="3933056"/>
            <a:ext cx="3888432" cy="792088"/>
          </a:xfrm>
        </p:spPr>
        <p:txBody>
          <a:bodyPr>
            <a:noAutofit/>
          </a:bodyPr>
          <a:lstStyle/>
          <a:p>
            <a:pPr algn="just"/>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dirty="0" smtClean="0">
                <a:latin typeface="Verdana" panose="020B0604030504040204" pitchFamily="34" charset="0"/>
                <a:ea typeface="Verdana" panose="020B0604030504040204" pitchFamily="34" charset="0"/>
                <a:cs typeface="Verdana" panose="020B0604030504040204" pitchFamily="34" charset="0"/>
              </a:rPr>
              <a:t>.</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Fortalecimiento de las relaciones del sector político con la Entidad: </a:t>
            </a:r>
            <a:r>
              <a:rPr lang="es-CO" sz="12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Durante el periodo comprendido entre el 1 de enero al 31 de marzo de 2018, en el marco de las actividades legales y constitucionales del Congreso de la República, el Ministerio hizo seguimiento a 53 proyectos de ley en el Congreso, que corresponden a materias de su competencia. De éstas, 36 son iniciativas presentadas en la legislatura 2017-2018, mientras que las restantes 17 pertenecen a iniciativas (tanto leyes ordinarias, como actos legislativos y leyes estatutarias) que hicieron tránsito de la legislatura 2016-2017</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Respecto al control político que ejerce el Congreso de la República a las entidades del </a:t>
            </a:r>
            <a:b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3 Título"/>
          <p:cNvSpPr txBox="1">
            <a:spLocks/>
          </p:cNvSpPr>
          <p:nvPr/>
        </p:nvSpPr>
        <p:spPr>
          <a:xfrm>
            <a:off x="507573" y="3619974"/>
            <a:ext cx="4011187" cy="22572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Fortalecimiento de las relaciones del despacho del Ministro con las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comunidades: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Esta iniciativa presenta el 33,80% de su cumplimiento sobre lo meta programada para la vigencia 2018 y 100% frente al avance programado.</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Durante el periodo comprendido entre el 1 de enero y el 31 de marzo de 2018, se han realizado 18 eventos relacionados con: firma del Fideicomiso para Lagos de Torca, entrega de títulos y firma Memorando de Entendimiento con delegación de Emiratos Árabes Unidos, sorteos de vivienda, entrega de títulos, entrega de obras de mega colegio y CDI, inauguración de obras de acueducto, visita de obras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Mocoa. Dichos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eventos se realizaron en 11 municipios, en 7 departamentos</a:t>
            </a:r>
          </a:p>
          <a:p>
            <a:pPr algn="just"/>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r>
              <a:rPr lang="es-CO" sz="1200" dirty="0" smtClean="0">
                <a:latin typeface="Verdana" panose="020B0604030504040204" pitchFamily="34" charset="0"/>
                <a:ea typeface="Verdana" panose="020B0604030504040204" pitchFamily="34" charset="0"/>
                <a:cs typeface="Verdana" panose="020B0604030504040204" pitchFamily="34" charset="0"/>
              </a:rPr>
              <a:t/>
            </a:r>
            <a:br>
              <a:rPr lang="es-CO" sz="1200" dirty="0" smtClean="0">
                <a:latin typeface="Verdana" panose="020B0604030504040204" pitchFamily="34" charset="0"/>
                <a:ea typeface="Verdana" panose="020B0604030504040204" pitchFamily="34" charset="0"/>
                <a:cs typeface="Verdana" panose="020B0604030504040204" pitchFamily="34" charset="0"/>
              </a:rPr>
            </a:br>
            <a:endParaRPr lang="es-CO"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8 Elipse"/>
          <p:cNvSpPr/>
          <p:nvPr/>
        </p:nvSpPr>
        <p:spPr>
          <a:xfrm>
            <a:off x="333760" y="676791"/>
            <a:ext cx="3727623"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3" name="12 CuadroTexto"/>
          <p:cNvSpPr txBox="1"/>
          <p:nvPr/>
        </p:nvSpPr>
        <p:spPr>
          <a:xfrm>
            <a:off x="539552" y="1033572"/>
            <a:ext cx="3110147" cy="523220"/>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s-CO" sz="2800" b="1" spc="150" dirty="0" smtClean="0">
                <a:ln w="11430"/>
                <a:solidFill>
                  <a:schemeClr val="bg1"/>
                </a:solidFill>
                <a:effectLst>
                  <a:outerShdw blurRad="25400" algn="tl" rotWithShape="0">
                    <a:srgbClr val="000000">
                      <a:alpha val="43000"/>
                    </a:srgbClr>
                  </a:outerShdw>
                </a:effectLst>
                <a:latin typeface="Verdana" panose="020B0604030504040204" pitchFamily="34" charset="0"/>
                <a:ea typeface="Verdana" panose="020B0604030504040204" pitchFamily="34" charset="0"/>
                <a:cs typeface="Verdana" panose="020B0604030504040204" pitchFamily="34" charset="0"/>
              </a:rPr>
              <a:t>1. DESPACHO</a:t>
            </a:r>
            <a:endParaRPr lang="es-CO" sz="2800" b="1" spc="150" dirty="0">
              <a:ln w="11430"/>
              <a:solidFill>
                <a:schemeClr val="bg1"/>
              </a:solidFill>
              <a:effectLst>
                <a:outerShdw blurRad="25400" algn="tl" rotWithShape="0">
                  <a:srgbClr val="000000">
                    <a:alpha val="43000"/>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79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150218_img1.JP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3000"/>
                    </a14:imgEffect>
                    <a14:imgEffect>
                      <a14:saturation sat="66000"/>
                    </a14:imgEffect>
                    <a14:imgEffect>
                      <a14:brightnessContrast bright="42000" contrast="-60000"/>
                    </a14:imgEffect>
                  </a14:imgLayer>
                </a14:imgProps>
              </a:ext>
              <a:ext uri="{28A0092B-C50C-407E-A947-70E740481C1C}">
                <a14:useLocalDpi xmlns:a14="http://schemas.microsoft.com/office/drawing/2010/main" val="0"/>
              </a:ext>
            </a:extLst>
          </a:blip>
          <a:srcRect/>
          <a:stretch>
            <a:fillRect/>
          </a:stretch>
        </p:blipFill>
        <p:spPr bwMode="auto">
          <a:xfrm>
            <a:off x="2066" y="0"/>
            <a:ext cx="9141934" cy="6857999"/>
          </a:xfrm>
          <a:prstGeom prst="rect">
            <a:avLst/>
          </a:prstGeom>
          <a:noFill/>
          <a:ln>
            <a:noFill/>
          </a:ln>
        </p:spPr>
      </p:pic>
      <p:sp>
        <p:nvSpPr>
          <p:cNvPr id="17" name="16 Rectángulo"/>
          <p:cNvSpPr/>
          <p:nvPr/>
        </p:nvSpPr>
        <p:spPr>
          <a:xfrm>
            <a:off x="4573033" y="-1"/>
            <a:ext cx="4594551" cy="6857999"/>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6328"/>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title"/>
          </p:nvPr>
        </p:nvSpPr>
        <p:spPr>
          <a:xfrm>
            <a:off x="299332" y="1268760"/>
            <a:ext cx="8547398" cy="1656184"/>
          </a:xfrm>
        </p:spPr>
        <p:txBody>
          <a:bodyPr>
            <a:no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rden Nacional</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para el primer trimestre del  2018 se tuvieron 47 citaciones a debate de control político, presentadas y aprobadas por las distintas Comisiones y Plenarias de la Corporación. Igualmente, se recibieron y atendieron  18 solicitudes  de información presentadas por integrantes del Congreso de la República (Senadores y Representantes), permitiendo un acercamiento con los mismos para la profundización en los distintos temas que conciernen al Ministerio de Vivienda, Ciudad y Territorio</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29" y="2630934"/>
            <a:ext cx="7355758" cy="247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3 Título"/>
          <p:cNvSpPr txBox="1">
            <a:spLocks/>
          </p:cNvSpPr>
          <p:nvPr/>
        </p:nvSpPr>
        <p:spPr>
          <a:xfrm>
            <a:off x="212403" y="5101084"/>
            <a:ext cx="8721257" cy="17281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 otra parte, con el propósito de fortalecer la relación del Ministerio con el sector político se diseñó e implementó una estrategia integral que contempla la asesoría, atención, acompañamiento, consolidación y divulgación de la oferta institucional de competencia de la entidad, brindando atención a 100  integrantes del sector político distribuidos así: 22 congresistas 37 representantes de Entes Territoriales (gobernadores y alcaldes), 11 concejales y 40 personas entre asesores de congresistas, asesores de alcaldes, secretarios de planeación, representantes de ONGs y líderes comunitarios, a los cuales se les brindó asistencia técnica, organizando procesos de capacitación y solucionando sus inquietudes para que puedan desarrollarlas e implementarlas territorialmente.</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Elipse"/>
          <p:cNvSpPr/>
          <p:nvPr/>
        </p:nvSpPr>
        <p:spPr>
          <a:xfrm>
            <a:off x="611561" y="569252"/>
            <a:ext cx="3313086" cy="907931"/>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3" name="12 CuadroTexto"/>
          <p:cNvSpPr txBox="1"/>
          <p:nvPr/>
        </p:nvSpPr>
        <p:spPr>
          <a:xfrm>
            <a:off x="965013" y="761607"/>
            <a:ext cx="2898550" cy="523220"/>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1. DESPACHO</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2352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6512" y="0"/>
            <a:ext cx="91886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36512" y="-17090"/>
            <a:ext cx="4648200" cy="6875089"/>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12 Rectángulo"/>
          <p:cNvSpPr/>
          <p:nvPr/>
        </p:nvSpPr>
        <p:spPr>
          <a:xfrm>
            <a:off x="3817538" y="5356373"/>
            <a:ext cx="5146950" cy="1384995"/>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lvl="0"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 Organizar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el archivo de la oficina asesora Jurídica</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Todos los procesos se encuentran organizados y completos, de acuerdo a las Tablas de Retención Documental (TRD) y a las normas expedidas por el Archivo General de la Nación, por lo tanto se ha ejecutado a la fecha el 24.99% en lo que va corrido el primer semestre de 2018. </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518" y="2420888"/>
            <a:ext cx="5356989"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250021" y="1479943"/>
            <a:ext cx="8532824" cy="646331"/>
          </a:xfrm>
          <a:prstGeom prst="rect">
            <a:avLst/>
          </a:prstGeom>
        </p:spPr>
        <p:txBody>
          <a:bodyPr wrap="square">
            <a:spAutoFit/>
          </a:bodyPr>
          <a:lstStyle/>
          <a:p>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oficina es responsable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la iniciativa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Fortalecer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la gestión de la Oficina Asesora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Jurídica”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el año 2018, cuya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gestión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que se encuentra en el 100% frente a la ejecución programada, se desarrolla con</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cumplimiento de las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siguientes</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tres actividades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5 Rectángulo"/>
          <p:cNvSpPr/>
          <p:nvPr/>
        </p:nvSpPr>
        <p:spPr>
          <a:xfrm>
            <a:off x="250020" y="2128221"/>
            <a:ext cx="3241859" cy="4154984"/>
          </a:xfrm>
          <a:prstGeom prst="rect">
            <a:avLst/>
          </a:prstGeom>
        </p:spPr>
        <p:txBody>
          <a:bodyPr wrap="square">
            <a:spAutoFit/>
          </a:bodyPr>
          <a:lstStyle/>
          <a:p>
            <a:pPr marL="228600" lvl="0" indent="-228600" algn="just">
              <a:buAutoNum type="arabicPeriod"/>
            </a:pP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Atender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oportunamente y con calidad las consultas y reclamaciones interpuestas al MVCT</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En lo corrido del primer trimestre del 2018, se han atendido 129 Consultas y 68 Reclamaciones  ante el  Ministerio de Vivienda, Ciudad y Territorio, por lo tanto la iniciativa reporta un avance del 24.99</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 la meta anual</a:t>
            </a:r>
          </a:p>
          <a:p>
            <a:pPr marL="228600" lvl="0" indent="-228600" algn="just">
              <a:buAutoNum type="arabicPeriod"/>
            </a:pP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indent="-228600" algn="just">
              <a:buFontTx/>
              <a:buAutoNum type="arabicPeriod"/>
            </a:pP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Atender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oportunamente la Representación judicial y extrajudicial del MVCT y Fonvivienda</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En lo corrido del primer trimestre del 2018, se han  presentado 21 fichas ante el comité de Conciliación y se han ingresado  43 Procesos Judiciales  y 655 tutelas, reportando un avance del 24.99</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 la meta anual.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28600" lvl="0" indent="-228600" algn="just">
              <a:buAutoNum type="arabicPeriod"/>
            </a:pP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CuadroTexto"/>
          <p:cNvSpPr txBox="1"/>
          <p:nvPr/>
        </p:nvSpPr>
        <p:spPr>
          <a:xfrm>
            <a:off x="271410" y="525836"/>
            <a:ext cx="4384926" cy="954107"/>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2. OFICINA ASESORA JURIDICA</a:t>
            </a:r>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336" y="-17089"/>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834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3305" r="24408"/>
          <a:stretch/>
        </p:blipFill>
        <p:spPr bwMode="auto">
          <a:xfrm>
            <a:off x="1"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 y="1556792"/>
            <a:ext cx="9156576" cy="5040560"/>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3 Título"/>
          <p:cNvSpPr txBox="1">
            <a:spLocks/>
          </p:cNvSpPr>
          <p:nvPr/>
        </p:nvSpPr>
        <p:spPr>
          <a:xfrm>
            <a:off x="251520" y="3933056"/>
            <a:ext cx="359266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iniciativa estratégica de la Oficina de Control Interno –OCI- para la vigencia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2018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corresponde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Formular e implementar el programa anual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auditoría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desarrollada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 través de 3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actividades: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primera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s-CO"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Planear y presentar ante el Comité Institucional de Coordinación Control Interno el Plan Anual de </a:t>
            </a:r>
            <a:r>
              <a:rPr lang="es-CO" sz="12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Auditoría”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cual , fue aprobado en sesión del Comité de Coordinación de Control Interno realizado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enero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2018; cabe señalar que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23 de marzo de la presente vigencia, se realizó la sesión virtual del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Comité Institucional de Coordinación Control Interno</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en el cual la Oficina de Control Interno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presentó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a los miembros del Comité para su aprobación modificación del Plan Anual de Auditoria correspondiente a la vigencia 2018.  Dicho Plan fue aprobado por el 100% de los miembros del Comité tal como consta en el Acta No. 02 del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23/03/2018. La iniciativa estratégica se encuentra ejecutada en un 25% frente a la meta programada en la vigencia 2018 y 100% si se compara con el avance programado a marzo 31 de 2018. </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964"/>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999" y="1831628"/>
            <a:ext cx="5064497" cy="2461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036280" y="4586352"/>
            <a:ext cx="4928208" cy="1938992"/>
          </a:xfrm>
          <a:prstGeom prst="rect">
            <a:avLst/>
          </a:prstGeom>
        </p:spPr>
        <p:txBody>
          <a:bodyPr wrap="square">
            <a:spAutoFit/>
          </a:bodyPr>
          <a:lstStyle/>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la actividad  2 .Ejecutar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el Plan Anual de Auditoría</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se desarrolla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cumplimiento de los 5 Roles, así: 1. Rol Liderazgo Estratégico, 2. Rol Enfoque Hacia la Prevención, 3. Rol de Evaluación de Gestión del Riesgo, 4. Rol de Evaluación y Seguimiento, 4.1. Informes de Ley, 4.2. Auditorias, 4.3. Seguimientos, 5. Rol Relación entes Externos de Control; las cuales son objeto de seguimiento, permitiendo establecer mensualmente su porcentaje de cumplimiento y avance que es registrado con las evidencias respectivas en el Plan de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Acción.</a:t>
            </a:r>
          </a:p>
        </p:txBody>
      </p:sp>
      <p:sp>
        <p:nvSpPr>
          <p:cNvPr id="10" name="9 Elipse"/>
          <p:cNvSpPr/>
          <p:nvPr/>
        </p:nvSpPr>
        <p:spPr>
          <a:xfrm>
            <a:off x="308657" y="116632"/>
            <a:ext cx="3727623" cy="1259002"/>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3" name="12 CuadroTexto"/>
          <p:cNvSpPr txBox="1"/>
          <p:nvPr/>
        </p:nvSpPr>
        <p:spPr>
          <a:xfrm>
            <a:off x="43058" y="116632"/>
            <a:ext cx="4384926" cy="138499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3. OFICINA CONTROL INTERNO </a:t>
            </a:r>
          </a:p>
          <a:p>
            <a:endPar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1386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2312"/>
            <a:ext cx="9144000" cy="6855688"/>
          </a:xfrm>
          <a:prstGeom prst="rect">
            <a:avLst/>
          </a:prstGeom>
        </p:spPr>
      </p:pic>
      <p:sp>
        <p:nvSpPr>
          <p:cNvPr id="13" name="12 Rectángulo"/>
          <p:cNvSpPr/>
          <p:nvPr/>
        </p:nvSpPr>
        <p:spPr>
          <a:xfrm>
            <a:off x="0" y="2312"/>
            <a:ext cx="4788025" cy="6855688"/>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395"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947" y="1439589"/>
            <a:ext cx="4833053" cy="504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90509" y="821030"/>
            <a:ext cx="4458299"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4. OFICINA DE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TECNOLOGÍAS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LA INFORMACIÓN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Y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LAS COMUNICACIONES</a:t>
            </a:r>
          </a:p>
        </p:txBody>
      </p:sp>
      <p:sp>
        <p:nvSpPr>
          <p:cNvPr id="4" name="3 Rectángulo"/>
          <p:cNvSpPr/>
          <p:nvPr/>
        </p:nvSpPr>
        <p:spPr>
          <a:xfrm>
            <a:off x="310600" y="2892999"/>
            <a:ext cx="3685336" cy="3785652"/>
          </a:xfrm>
          <a:prstGeom prst="rect">
            <a:avLst/>
          </a:prstGeom>
        </p:spPr>
        <p:txBody>
          <a:bodyPr wrap="square">
            <a:spAutoFit/>
          </a:bodyPr>
          <a:lstStyle/>
          <a:p>
            <a:pPr algn="just"/>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La Oficina de tecnologías es responsable de reportar su avance de gestión 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ocho  (8)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iniciativas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estratégicas durante el año. Para el primer trimestre  se dio inicio a la gestión de seis (6) de ellas así: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la Iniciativa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1: Fortalecer el componente de transparencia en lo relacionado con las Tecnologías de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Información,  se formularon  las actividades para desarrollar 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Plan de Anticorrupción y Atención al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Ciudadano, el cual fue publicado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en la página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Web.</a:t>
            </a:r>
          </a:p>
          <a:p>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Adicionalmente, se  ejecutó la actualización de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los data set en la plataforma oficial de datos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abiertos y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botón de transparencia que se encuentra publicado en la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web lo que permite una ejecución del 37,58% superando el 25,68% programado a marzo 31 de 2018. </a:t>
            </a:r>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258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2312"/>
            <a:ext cx="9144000" cy="6855688"/>
          </a:xfrm>
          <a:prstGeom prst="rect">
            <a:avLst/>
          </a:prstGeom>
        </p:spPr>
      </p:pic>
      <p:sp>
        <p:nvSpPr>
          <p:cNvPr id="11" name="10 Elipse"/>
          <p:cNvSpPr/>
          <p:nvPr/>
        </p:nvSpPr>
        <p:spPr>
          <a:xfrm>
            <a:off x="251521" y="2348880"/>
            <a:ext cx="4032448" cy="2304256"/>
          </a:xfrm>
          <a:prstGeom prst="ellipse">
            <a:avLst/>
          </a:prstGeom>
          <a:solidFill>
            <a:srgbClr val="00B0F0">
              <a:alpha val="62000"/>
            </a:srgbClr>
          </a:solidFill>
          <a:ln w="3175">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CO" dirty="0"/>
          </a:p>
        </p:txBody>
      </p:sp>
      <p:sp>
        <p:nvSpPr>
          <p:cNvPr id="12" name="11 Rectángulo"/>
          <p:cNvSpPr/>
          <p:nvPr/>
        </p:nvSpPr>
        <p:spPr>
          <a:xfrm>
            <a:off x="4479131" y="2312"/>
            <a:ext cx="4664869" cy="6858000"/>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3 Rectángulo"/>
          <p:cNvSpPr/>
          <p:nvPr/>
        </p:nvSpPr>
        <p:spPr>
          <a:xfrm>
            <a:off x="4572000" y="771083"/>
            <a:ext cx="4390206" cy="6186309"/>
          </a:xfrm>
          <a:prstGeom prst="rect">
            <a:avLst/>
          </a:prstGeom>
        </p:spPr>
        <p:txBody>
          <a:bodyPr wrap="square">
            <a:spAutoFit/>
          </a:bodyPr>
          <a:lstStyle/>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la Iniciativa 2: Implementar la primera fase de SGSI articulada con el SIG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Se construyó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 guía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y formato para el levantamiento de inventarios de activos de información, igualmente se elaboró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 formato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para gestionar los riesgos. Estos instrumentos son fundamentales para iniciar  el SGSI en los procesos seleccionados del Ministerio por la Oficina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TIC. Con lo anterior es posible registrar un avance del 12,5% de la meta planteada para la vigencia 2018. </a:t>
            </a:r>
          </a:p>
          <a:p>
            <a:pPr algn="just"/>
            <a:endPar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 la Iniciativa 5: </a:t>
            </a:r>
            <a:r>
              <a:rPr lang="es-CO" sz="1200" b="1" dirty="0">
                <a:solidFill>
                  <a:schemeClr val="bg1"/>
                </a:solidFill>
                <a:latin typeface="Verdana" panose="020B0604030504040204" pitchFamily="34" charset="0"/>
                <a:ea typeface="Verdana" panose="020B0604030504040204" pitchFamily="34" charset="0"/>
                <a:cs typeface="Verdana" panose="020B0604030504040204" pitchFamily="34" charset="0"/>
              </a:rPr>
              <a:t>Fortalecer la  gestión del conocimiento e innovación con el uso y apropiación de las </a:t>
            </a:r>
            <a:r>
              <a:rPr lang="es-CO"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TIC;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 encuentra implementada en un 16,5% frente a la meta anual, ya que se dio inicio a la realización de cuatro reuniones en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coordinación con el Grupo de Talento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Humano: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dos con grupos de interés en la Gestión del Conocimiento, con el propósito de idear y definir los ejes y acciones de mayor trabajo en la realización del diagnóstico del componente </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TIC; y dos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reuniones con el propósito de diseñar y elaborar una prueba piloto de la Matriz de Gestión del Conocimiento, del pre-diagnóstico del componente TIC, para aplicar en los 21 procesos del MVCT. </a:t>
            </a:r>
          </a:p>
          <a:p>
            <a:pPr algn="just"/>
            <a:endPar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Por otra parte, con </a:t>
            </a:r>
            <a:r>
              <a:rPr lang="es-CO" sz="1200" dirty="0">
                <a:solidFill>
                  <a:schemeClr val="bg1"/>
                </a:solidFill>
                <a:latin typeface="Verdana" panose="020B0604030504040204" pitchFamily="34" charset="0"/>
                <a:ea typeface="Verdana" panose="020B0604030504040204" pitchFamily="34" charset="0"/>
                <a:cs typeface="Verdana" panose="020B0604030504040204" pitchFamily="34" charset="0"/>
              </a:rPr>
              <a:t>el apoyo del Grupo de Soporte Técnico e Informático, se elaboraron pruebas piloto con la plataforma de aprendizaje virtual seleccionada “Chamilo”. Plataforma que será fundamental para poder implementar la política de gestión del conocimiento</a:t>
            </a:r>
            <a:r>
              <a:rPr lang="es-CO"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395" y="0"/>
            <a:ext cx="449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59511" y="2549222"/>
            <a:ext cx="4442661" cy="1815882"/>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4. OFICINA DE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TECNOLOGÍAS </a:t>
            </a:r>
            <a:r>
              <a:rPr lang="es-CO" sz="2800" b="1" dirty="0" smtClean="0">
                <a:ln w="50800"/>
                <a:solidFill>
                  <a:schemeClr val="bg1"/>
                </a:solidFill>
                <a:latin typeface="Verdana" panose="020B0604030504040204" pitchFamily="34" charset="0"/>
                <a:ea typeface="Verdana" panose="020B0604030504040204" pitchFamily="34" charset="0"/>
                <a:cs typeface="Verdana" panose="020B0604030504040204" pitchFamily="34" charset="0"/>
              </a:rPr>
              <a:t>DE LA INFORMACIÓN Y </a:t>
            </a:r>
            <a:r>
              <a:rPr lang="es-CO" sz="2800" b="1" dirty="0">
                <a:ln w="50800"/>
                <a:solidFill>
                  <a:schemeClr val="bg1"/>
                </a:solidFill>
                <a:latin typeface="Verdana" panose="020B0604030504040204" pitchFamily="34" charset="0"/>
                <a:ea typeface="Verdana" panose="020B0604030504040204" pitchFamily="34" charset="0"/>
                <a:cs typeface="Verdana" panose="020B0604030504040204" pitchFamily="34" charset="0"/>
              </a:rPr>
              <a:t>LAS COMUNICACIONES</a:t>
            </a:r>
          </a:p>
        </p:txBody>
      </p:sp>
    </p:spTree>
    <p:extLst>
      <p:ext uri="{BB962C8B-B14F-4D97-AF65-F5344CB8AC3E}">
        <p14:creationId xmlns:p14="http://schemas.microsoft.com/office/powerpoint/2010/main" val="972887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2C9F18-7596-4FC3-8DC0-14B02E6510D7}"/>
</file>

<file path=customXml/itemProps2.xml><?xml version="1.0" encoding="utf-8"?>
<ds:datastoreItem xmlns:ds="http://schemas.openxmlformats.org/officeDocument/2006/customXml" ds:itemID="{AA199E95-4210-4BD3-9A7A-973B8621B1D9}"/>
</file>

<file path=customXml/itemProps3.xml><?xml version="1.0" encoding="utf-8"?>
<ds:datastoreItem xmlns:ds="http://schemas.openxmlformats.org/officeDocument/2006/customXml" ds:itemID="{22A2F14E-997D-45A6-8083-5E5D71C13952}"/>
</file>

<file path=docProps/app.xml><?xml version="1.0" encoding="utf-8"?>
<Properties xmlns="http://schemas.openxmlformats.org/officeDocument/2006/extended-properties" xmlns:vt="http://schemas.openxmlformats.org/officeDocument/2006/docPropsVTypes">
  <Template>Waveform</Template>
  <TotalTime>8343</TotalTime>
  <Words>5639</Words>
  <Application>Microsoft Office PowerPoint</Application>
  <PresentationFormat>Presentación en pantalla (4:3)</PresentationFormat>
  <Paragraphs>168</Paragraphs>
  <Slides>28</Slides>
  <Notes>1</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INFORME TRIMESTRAL  PLAN DE ACCIÓN  CORTE:  01 DE ENERO  A 31 DE MARZO  DEL 2018 </vt:lpstr>
      <vt:lpstr>Presentación de PowerPoint</vt:lpstr>
      <vt:lpstr>Presentación de PowerPoint</vt:lpstr>
      <vt:lpstr>  .  2. Fortalecimiento de las relaciones del sector político con la Entidad:   Durante el periodo comprendido entre el 1 de enero al 31 de marzo de 2018, en el marco de las actividades legales y constitucionales del Congreso de la República, el Ministerio hizo seguimiento a 53 proyectos de ley en el Congreso, que corresponden a materias de su competencia. De éstas, 36 son iniciativas presentadas en la legislatura 2017-2018, mientras que las restantes 17 pertenecen a iniciativas (tanto leyes ordinarias, como actos legislativos y leyes estatutarias) que hicieron tránsito de la legislatura 2016-2017.  Respecto al control político que ejerce el Congreso de la República a las entidades del   </vt:lpstr>
      <vt:lpstr>Orden Nacional, para el primer trimestre del  2018 se tuvieron 47 citaciones a debate de control político, presentadas y aprobadas por las distintas Comisiones y Plenarias de la Corporación. Igualmente, se recibieron y atendieron  18 solicitudes  de información presentadas por integrantes del Congreso de la República (Senadores y Representantes), permitiendo un acercamiento con los mismos para la profundización en los distintos temas que conciernen al Ministerio de Vivienda, Ciudad y Territorio.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MENSUAL  PLAN DE ACCIÓN  CORTE 31 DE OCTUBRE</dc:title>
  <dc:creator>Sara Lorena Garces Vega</dc:creator>
  <cp:lastModifiedBy>Nelson Yesid Rodriguez Bernal</cp:lastModifiedBy>
  <cp:revision>271</cp:revision>
  <cp:lastPrinted>2017-12-18T21:15:27Z</cp:lastPrinted>
  <dcterms:created xsi:type="dcterms:W3CDTF">2017-11-20T13:47:36Z</dcterms:created>
  <dcterms:modified xsi:type="dcterms:W3CDTF">2018-07-31T20:40:43Z</dcterms:modified>
</cp:coreProperties>
</file>