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57" r:id="rId5"/>
    <p:sldId id="1063" r:id="rId6"/>
    <p:sldId id="1111" r:id="rId7"/>
    <p:sldId id="1085" r:id="rId8"/>
    <p:sldId id="1109" r:id="rId9"/>
    <p:sldId id="1073" r:id="rId10"/>
    <p:sldId id="1064" r:id="rId11"/>
    <p:sldId id="1066" r:id="rId12"/>
    <p:sldId id="1067" r:id="rId13"/>
    <p:sldId id="1068" r:id="rId14"/>
    <p:sldId id="1065" r:id="rId15"/>
    <p:sldId id="1086" r:id="rId16"/>
    <p:sldId id="1087" r:id="rId17"/>
    <p:sldId id="1089" r:id="rId18"/>
    <p:sldId id="1090" r:id="rId19"/>
    <p:sldId id="1091" r:id="rId20"/>
    <p:sldId id="1092" r:id="rId21"/>
    <p:sldId id="1097" r:id="rId22"/>
    <p:sldId id="1084" r:id="rId23"/>
    <p:sldId id="1093" r:id="rId24"/>
    <p:sldId id="1094" r:id="rId25"/>
    <p:sldId id="1070" r:id="rId26"/>
    <p:sldId id="1095" r:id="rId27"/>
    <p:sldId id="1096" r:id="rId28"/>
    <p:sldId id="1112" r:id="rId29"/>
    <p:sldId id="1114" r:id="rId30"/>
    <p:sldId id="1115" r:id="rId31"/>
    <p:sldId id="1113" r:id="rId32"/>
    <p:sldId id="1102" r:id="rId33"/>
    <p:sldId id="1108" r:id="rId34"/>
    <p:sldId id="1116" r:id="rId35"/>
    <p:sldId id="1117" r:id="rId36"/>
    <p:sldId id="1118" r:id="rId37"/>
    <p:sldId id="1119" r:id="rId38"/>
    <p:sldId id="296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1">
          <p15:clr>
            <a:srgbClr val="A4A3A4"/>
          </p15:clr>
        </p15:guide>
        <p15:guide id="2" pos="7124">
          <p15:clr>
            <a:srgbClr val="A4A3A4"/>
          </p15:clr>
        </p15:guide>
        <p15:guide id="3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Giovanna Pineros Castano" initials="SGPC" lastIdx="16" clrIdx="0">
    <p:extLst>
      <p:ext uri="{19B8F6BF-5375-455C-9EA6-DF929625EA0E}">
        <p15:presenceInfo xmlns:p15="http://schemas.microsoft.com/office/powerpoint/2012/main" userId="S-1-5-21-3876253147-1854356430-2805692158-10895" providerId="AD"/>
      </p:ext>
    </p:extLst>
  </p:cmAuthor>
  <p:cmAuthor id="2" name="Wisner Genaro Suarez Guzman" initials="WGSG" lastIdx="3" clrIdx="2">
    <p:extLst>
      <p:ext uri="{19B8F6BF-5375-455C-9EA6-DF929625EA0E}">
        <p15:presenceInfo xmlns:p15="http://schemas.microsoft.com/office/powerpoint/2012/main" userId="S-1-5-21-3876253147-1854356430-2805692158-15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F63"/>
    <a:srgbClr val="EA246B"/>
    <a:srgbClr val="034A83"/>
    <a:srgbClr val="004A84"/>
    <a:srgbClr val="5B9BD5"/>
    <a:srgbClr val="4472C4"/>
    <a:srgbClr val="30E845"/>
    <a:srgbClr val="FFC000"/>
    <a:srgbClr val="E6EFFD"/>
    <a:srgbClr val="588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1047" autoAdjust="0"/>
  </p:normalViewPr>
  <p:slideViewPr>
    <p:cSldViewPr snapToGrid="0" snapToObjects="1">
      <p:cViewPr varScale="1">
        <p:scale>
          <a:sx n="66" d="100"/>
          <a:sy n="66" d="100"/>
        </p:scale>
        <p:origin x="744" y="66"/>
      </p:cViewPr>
      <p:guideLst>
        <p:guide orient="horz" pos="1381"/>
        <p:guide pos="7124"/>
        <p:guide orient="horz" pos="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6F9C2F-6DDA-4827-AD37-644FCA2ED6A6}" type="datetimeFigureOut">
              <a:rPr lang="es-CO" smtClean="0"/>
              <a:t>10/12/2020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C74EE7-7B1F-4A93-93D8-1E09298EF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0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9C19C-AA06-6542-AF6D-FFE93CCD9DE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198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EE7-7B1F-4A93-93D8-1E09298EF2F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891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EE7-7B1F-4A93-93D8-1E09298EF2FF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671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4EE7-7B1F-4A93-93D8-1E09298EF2FF}" type="slidenum">
              <a:rPr lang="es-CO" smtClean="0"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247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5821-01CF-654F-94F0-268A877C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77376-84E0-AA47-A8BF-C274229D5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C6C7-5112-5540-8B88-D4F34EFD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6C02-5F6F-224B-8342-C2AE04B5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57112-7FC7-A846-BE89-EB4E96F4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9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60AA-E831-C547-8673-C4DF8628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541D9-B548-CF4D-A7B1-BCAA8D1E8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A04EC-4792-9A43-A485-03D2A65E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DC285-2889-C141-AAD2-7D70E4E8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1A77-5299-F446-A5CD-320D9882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8A8C1-E2A8-EB4C-941E-203DE100D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F20C5-1539-8640-A1BE-A7ED4971D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F81B-7A89-884A-B00A-00810CF5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C969D-6845-DD4D-AEC2-1B4FC137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DEF83-6F58-6849-B9DE-E78F66FE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7574-743C-764B-A87E-61B6B8DB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B946-3B9F-A842-AA09-8E60ADCD5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083A-B71E-2345-AC11-B625F9E3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BEE74-A0CF-4341-8CB4-8421F230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17EEB-331A-B74D-B364-E80D148B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6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 userDrawn="1"/>
        </p:nvSpPr>
        <p:spPr>
          <a:xfrm>
            <a:off x="2490181" y="190369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1" i="0" u="none" strike="noStrike" cap="none" dirty="0">
                <a:solidFill>
                  <a:srgbClr val="004A84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Ministerio de Vivienda,</a:t>
            </a:r>
            <a:r>
              <a:rPr lang="es-CO" sz="600" b="1" i="0" u="none" strike="noStrike" cap="none" baseline="0" dirty="0">
                <a:solidFill>
                  <a:srgbClr val="004A84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 Ciudad y Territorio</a:t>
            </a:r>
            <a:endParaRPr sz="600" b="1" i="0" u="none" strike="noStrike" cap="none" dirty="0">
              <a:solidFill>
                <a:srgbClr val="004A84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9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 userDrawn="1"/>
        </p:nvSpPr>
        <p:spPr>
          <a:xfrm>
            <a:off x="237431" y="190369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4A84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Manejo Plantilla</a:t>
            </a:r>
            <a:r>
              <a:rPr lang="es-CO" sz="600" b="0" i="0" u="none" strike="noStrike" cap="none" baseline="0" dirty="0">
                <a:solidFill>
                  <a:srgbClr val="004A84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 PPT</a:t>
            </a:r>
            <a:endParaRPr sz="600" b="0" i="0" u="none" strike="noStrike" cap="none" dirty="0">
              <a:solidFill>
                <a:srgbClr val="004A84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10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 userDrawn="1"/>
        </p:nvSpPr>
        <p:spPr>
          <a:xfrm>
            <a:off x="4344481" y="184225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4A84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La vivienda y el agua son de todos</a:t>
            </a:r>
            <a:endParaRPr sz="600" b="0" i="0" u="none" strike="noStrike" cap="none" dirty="0">
              <a:solidFill>
                <a:srgbClr val="004A84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52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62B2-04F8-324F-A8CC-6BAA1B09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96AB-50A1-C04E-89A5-3AD15C299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95AEC-7A70-2C48-AB1E-9F819837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7D7C0-EC0F-1A44-9942-D8BB4B57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EBF9-8657-1446-96B3-37E3727F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29E0-B2B4-2646-8721-FE3DCB02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34D3-81A0-4B44-9ED0-2A243F187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69581-E477-B140-84B2-1376F028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A79C9-4686-6B42-B947-21E6AB3B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EA2D-3EF3-5248-82F4-6D8C704A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FA48-297C-824C-A95D-51DD3127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5B6D-44FA-234E-81EE-68ABBC37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DB015-E02D-D047-9203-85EE6E1D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2272A-61B2-EE45-B60A-46DC33BDE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0CC98-7395-A048-B1E4-E7DB911AB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B44E1-E32A-6C41-9D4C-10FBD07A6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3AE80-71DF-C141-AC09-B10CCC10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3A363-CC5B-024C-BEE7-09B740D7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D27D7-BC60-2744-9560-23099BFF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D218-ABA6-284E-914F-858D1EEB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ACB99-3BED-AE46-93B0-E224B9DA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2F0F9-AB12-D14B-9499-AD6F078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47A14-01FD-6F47-AFC7-F6CAA11C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6E301-4AD2-7E4C-95CF-CF14AD35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A256B-3477-D540-B889-94219A59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B217F-8697-CE42-8C0C-228CE67D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5C68-DE31-594D-999B-5726DE7A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246B-B343-E540-8494-D52B12E5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AD71B-29BB-5A49-AC62-4C240E49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F386-5AC3-374B-839B-0A50F7F2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6333D-A3BF-5342-84B3-68782720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0EF13-D482-C747-99B7-C8FD52A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3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DEE5-40B4-FF4A-B8FC-D157B075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7A966-DF4F-7540-805F-D94F61068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D31B-D10A-8B47-8059-13B205D0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FD32A-8399-3145-A021-BE3D0DC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DD439-5AA9-2940-9B04-2D065264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498E5-89A0-8C45-B912-FFD31FC9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0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AF3D0-5CC2-4C49-A2A2-EC496C7C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4804C-D991-CE42-9F46-0358F17A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D8FA7-FAE4-4440-AD79-AAD79A52A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BCE0-2137-444F-BBB4-ACCFB800AE39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48608-4CFB-F742-9E87-8C909E8B3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6C8D-1EF7-FE42-A663-67B17476F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02A2-1E3F-8149-A218-90A92DF693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" y="0"/>
            <a:ext cx="12191999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cxnSp>
        <p:nvCxnSpPr>
          <p:cNvPr id="4" name="Conector recto 3"/>
          <p:cNvCxnSpPr>
            <a:cxnSpLocks/>
          </p:cNvCxnSpPr>
          <p:nvPr/>
        </p:nvCxnSpPr>
        <p:spPr>
          <a:xfrm>
            <a:off x="5083080" y="4868153"/>
            <a:ext cx="5949955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27;p20">
            <a:extLst>
              <a:ext uri="{FF2B5EF4-FFF2-40B4-BE49-F238E27FC236}">
                <a16:creationId xmlns:a16="http://schemas.microsoft.com/office/drawing/2014/main" id="{9257E7FA-0C76-401D-8080-FABB7AC816FF}"/>
              </a:ext>
            </a:extLst>
          </p:cNvPr>
          <p:cNvSpPr txBox="1">
            <a:spLocks/>
          </p:cNvSpPr>
          <p:nvPr/>
        </p:nvSpPr>
        <p:spPr>
          <a:xfrm>
            <a:off x="4268999" y="5594132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s-MX" sz="1600" dirty="0">
                <a:solidFill>
                  <a:srgbClr val="FFFFFF"/>
                </a:solidFill>
                <a:latin typeface="Helvetica-Normal" pitchFamily="2" charset="0"/>
              </a:rPr>
              <a:t>Oficina Asesora de Planeación</a:t>
            </a:r>
          </a:p>
        </p:txBody>
      </p:sp>
      <p:sp>
        <p:nvSpPr>
          <p:cNvPr id="11" name="Google Shape;127;p20">
            <a:extLst>
              <a:ext uri="{FF2B5EF4-FFF2-40B4-BE49-F238E27FC236}">
                <a16:creationId xmlns:a16="http://schemas.microsoft.com/office/drawing/2014/main" id="{3B1A1386-C828-44EA-ADA0-89860ADF1880}"/>
              </a:ext>
            </a:extLst>
          </p:cNvPr>
          <p:cNvSpPr txBox="1">
            <a:spLocks/>
          </p:cNvSpPr>
          <p:nvPr/>
        </p:nvSpPr>
        <p:spPr>
          <a:xfrm>
            <a:off x="4268999" y="2975346"/>
            <a:ext cx="7803314" cy="564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Instrumentos de Planeación 2021</a:t>
            </a:r>
          </a:p>
        </p:txBody>
      </p:sp>
      <p:sp>
        <p:nvSpPr>
          <p:cNvPr id="8" name="Google Shape;127;p20">
            <a:extLst>
              <a:ext uri="{FF2B5EF4-FFF2-40B4-BE49-F238E27FC236}">
                <a16:creationId xmlns:a16="http://schemas.microsoft.com/office/drawing/2014/main" id="{BDF9AAB0-2521-EF44-B5DC-347CDF745687}"/>
              </a:ext>
            </a:extLst>
          </p:cNvPr>
          <p:cNvSpPr txBox="1">
            <a:spLocks/>
          </p:cNvSpPr>
          <p:nvPr/>
        </p:nvSpPr>
        <p:spPr>
          <a:xfrm>
            <a:off x="4268999" y="5129461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1400"/>
            </a:pPr>
            <a:r>
              <a:rPr lang="es-ES" sz="2000" b="1" dirty="0">
                <a:solidFill>
                  <a:srgbClr val="FFFFFF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Ministerio de Vivienda, Ciudad y Territorio</a:t>
            </a:r>
          </a:p>
        </p:txBody>
      </p:sp>
      <p:sp>
        <p:nvSpPr>
          <p:cNvPr id="2" name="Google Shape;127;p20">
            <a:extLst>
              <a:ext uri="{FF2B5EF4-FFF2-40B4-BE49-F238E27FC236}">
                <a16:creationId xmlns:a16="http://schemas.microsoft.com/office/drawing/2014/main" id="{9F68B394-582E-444F-BF3C-8DAFBDFEF411}"/>
              </a:ext>
            </a:extLst>
          </p:cNvPr>
          <p:cNvSpPr txBox="1">
            <a:spLocks/>
          </p:cNvSpPr>
          <p:nvPr/>
        </p:nvSpPr>
        <p:spPr>
          <a:xfrm>
            <a:off x="4268999" y="4057158"/>
            <a:ext cx="7141086" cy="400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24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Estratégico Institucional (PEI)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de Acción Institucional (PAI)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Anticorrupción y de Atención al Ciudadano (PAAC)</a:t>
            </a:r>
          </a:p>
        </p:txBody>
      </p:sp>
      <p:pic>
        <p:nvPicPr>
          <p:cNvPr id="6" name="Imagen 5" descr="Imagen que contiene interior, tabla, computadora, computer&#10;&#10;Descripción generada automáticamente">
            <a:extLst>
              <a:ext uri="{FF2B5EF4-FFF2-40B4-BE49-F238E27FC236}">
                <a16:creationId xmlns:a16="http://schemas.microsoft.com/office/drawing/2014/main" id="{88A36220-3EFF-4A07-89C4-D3A65D832D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93"/>
          <a:stretch/>
        </p:blipFill>
        <p:spPr>
          <a:xfrm>
            <a:off x="5866" y="-1"/>
            <a:ext cx="406411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B38850D-46FD-4F06-9379-D2A479AF76F7}"/>
              </a:ext>
            </a:extLst>
          </p:cNvPr>
          <p:cNvSpPr/>
          <p:nvPr/>
        </p:nvSpPr>
        <p:spPr>
          <a:xfrm>
            <a:off x="0" y="-1"/>
            <a:ext cx="4064110" cy="6858001"/>
          </a:xfrm>
          <a:prstGeom prst="rect">
            <a:avLst/>
          </a:prstGeom>
          <a:solidFill>
            <a:srgbClr val="20386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Marcador de contenido 8">
            <a:extLst>
              <a:ext uri="{FF2B5EF4-FFF2-40B4-BE49-F238E27FC236}">
                <a16:creationId xmlns:a16="http://schemas.microsoft.com/office/drawing/2014/main" id="{A37F52BF-DA29-4319-BDF9-D60C86D76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414" y="635146"/>
            <a:ext cx="3460672" cy="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4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7815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28605" y="2342955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asistencias técnicas e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el marco de planes, programas y proyectos del sector Agua Potable y Saneamiento Básico (APSB)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79300" y="259418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9" name="Elipse 188"/>
          <p:cNvSpPr/>
          <p:nvPr/>
        </p:nvSpPr>
        <p:spPr>
          <a:xfrm>
            <a:off x="3979300" y="413185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3979300" y="5588164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153445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41" y="1651222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ES" sz="12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formuladores de proyectos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APSB que lo requieran, para presentar proyectos.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212805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1" y="289074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1" y="423069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113661" y="537007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0744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2786494"/>
            <a:ext cx="3073114" cy="2111113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la capacidad institucional de las entidades nacionales del sector y las  territoriales en la estructuración de  proyectos y esquemas de prestación sostenibles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28605" y="4158438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asistencias técnicas a los grupos de valor en el marco de las competencias del VASB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1" y="2671004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entidades territoriales y a los prestadores de servicios públicos domiciliarios en la </a:t>
            </a:r>
            <a:r>
              <a:rPr lang="es-ES" sz="12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empresarial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implementación de planes y programas del sector de APSB.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548661" y="5567789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municipios con </a:t>
            </a:r>
            <a:r>
              <a:rPr lang="es-ES" sz="13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alto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uso y ejecución de los recursos del Sistema General de Participaciones (SGP) para el sector </a:t>
            </a:r>
            <a:r>
              <a:rPr lang="es-ES" sz="13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APSB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830240" y="3904234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 implementación del Sistema de Información de Agua y Saneamiento Rural - SIASAR  en el territorio. 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830241" y="5138378"/>
            <a:ext cx="2678269" cy="661103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talleres para </a:t>
            </a:r>
            <a:r>
              <a:rPr lang="es-MX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la estrategia de Monitoreo, Seguimiento y Control de los recursos de SGP APSB vigencia 2020 y la adopción de los planes de gestión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8830241" y="6064749"/>
            <a:ext cx="2678269" cy="661103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</a:t>
            </a:r>
            <a:r>
              <a:rPr lang="es-MX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 cumplimiento de los requisitos establecidos en las Resoluciones de Planes de Desempeño y Suspensión de Giro impuestas por el MHCP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echa izquierda 32"/>
          <p:cNvSpPr/>
          <p:nvPr/>
        </p:nvSpPr>
        <p:spPr>
          <a:xfrm rot="10800000">
            <a:off x="8113661" y="604477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8C0A566-DB33-4518-B7E9-2496D3E983E4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3DF3013-80CF-413E-B9E1-E40B08FDB496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7329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3391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48661" y="2071902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Estructurar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esquema regional de prestación de servicio.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4013832" y="2210234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1109205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8" name="Flecha izquierda 207"/>
          <p:cNvSpPr/>
          <p:nvPr/>
        </p:nvSpPr>
        <p:spPr>
          <a:xfrm rot="10800000">
            <a:off x="8113663" y="231772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6320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55575" y="1572658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la eficiencia y sostenibilidad de los prestadores del sector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478939"/>
            <a:ext cx="489739" cy="1841062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1" y="192361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esquemas pilotos regionales con prestadores públicos o privados</a:t>
            </a:r>
            <a:endParaRPr lang="es-ES" sz="1200" b="1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6" name="Forma libre 35"/>
          <p:cNvSpPr/>
          <p:nvPr/>
        </p:nvSpPr>
        <p:spPr>
          <a:xfrm>
            <a:off x="4625779" y="3474758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 a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2.700.000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proyectos que mejoran provisión, calidad y/o continuidad de los servicios de acueducto y alcantarillado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3994354" y="3768575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Flecha izquierda 37"/>
          <p:cNvSpPr/>
          <p:nvPr/>
        </p:nvSpPr>
        <p:spPr>
          <a:xfrm rot="10800000">
            <a:off x="8085861" y="365981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Abrir llave 38"/>
          <p:cNvSpPr/>
          <p:nvPr/>
        </p:nvSpPr>
        <p:spPr>
          <a:xfrm>
            <a:off x="3365993" y="3684596"/>
            <a:ext cx="489739" cy="2914508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40" name="Forma libre 39"/>
          <p:cNvSpPr/>
          <p:nvPr/>
        </p:nvSpPr>
        <p:spPr>
          <a:xfrm>
            <a:off x="8830241" y="3251022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el </a:t>
            </a:r>
            <a:r>
              <a:rPr lang="es-MX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financiero 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soporte técnico a los proyectos viabilizados de acueducto y alcantarillado en zonas urbanas y rurales.</a:t>
            </a:r>
            <a:endParaRPr lang="es-ES" sz="1200" b="1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132788" y="4191021"/>
            <a:ext cx="3073114" cy="1532751"/>
            <a:chOff x="460375" y="1579481"/>
            <a:chExt cx="3073114" cy="1532751"/>
          </a:xfrm>
        </p:grpSpPr>
        <p:sp>
          <p:nvSpPr>
            <p:cNvPr id="42" name="Forma libre 41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Forma libre 43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 provisión, calidad y/o continuidad de los servicios de acueducto y alcantarillado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Forma libre 44"/>
          <p:cNvSpPr/>
          <p:nvPr/>
        </p:nvSpPr>
        <p:spPr>
          <a:xfrm>
            <a:off x="8830241" y="4534832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la gestión y asignación de recursos para el cierre financiero de proyectos orientados a garantizar el acceso a agua potable y saneamiento básico de las zonas urbana y rural del departamento de La Guajira</a:t>
            </a:r>
            <a:endParaRPr lang="es-ES" sz="12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lecha izquierda 46"/>
          <p:cNvSpPr/>
          <p:nvPr/>
        </p:nvSpPr>
        <p:spPr>
          <a:xfrm rot="10800000">
            <a:off x="8113663" y="500190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orma libre 47"/>
          <p:cNvSpPr/>
          <p:nvPr/>
        </p:nvSpPr>
        <p:spPr>
          <a:xfrm>
            <a:off x="4625779" y="5352649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600.000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con proyectos que mejoran provisión, calidad y/o continuidad de los servicios de acueducto y alcantarillado en el marco del programa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Guajira Azul</a:t>
            </a:r>
            <a:endParaRPr lang="es-ES" sz="13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3994354" y="565384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orma libre 49"/>
          <p:cNvSpPr/>
          <p:nvPr/>
        </p:nvSpPr>
        <p:spPr>
          <a:xfrm>
            <a:off x="8839935" y="5752692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Asistir al departamento en la </a:t>
            </a:r>
            <a:r>
              <a:rPr lang="es-MX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formulación, estructuración, ejecución y seguimiento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planes y proyectos de Agua Potable y Saneamiento básico de las zonas urbana y rural, en el marco del programa Guajira Azul.</a:t>
            </a:r>
            <a:endParaRPr lang="es-ES" sz="12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echa izquierda 50"/>
          <p:cNvSpPr/>
          <p:nvPr/>
        </p:nvSpPr>
        <p:spPr>
          <a:xfrm rot="10800000">
            <a:off x="8099929" y="610438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8CAC396-272D-4EB8-BDA4-4FBDB53B0555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1CAB7A3-03F3-4DB9-9FE0-24E1D1A97156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47298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5190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40364" y="2168819"/>
            <a:ext cx="3006008" cy="57221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6.708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nuevas conexiones intradomiciliarias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32268" y="2275012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9" name="Elipse 188"/>
          <p:cNvSpPr/>
          <p:nvPr/>
        </p:nvSpPr>
        <p:spPr>
          <a:xfrm>
            <a:off x="4021585" y="4862329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22719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41" y="189844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financieramente la construcción de nuevas conexiones intradomiciliarias.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229338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1" y="549928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8119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condiciones físicas y sociales de viviendas, entornos y aglomeraciones humanas de desarrollo incompleto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89098" y="4862329"/>
            <a:ext cx="2908539" cy="48397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14150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urbanas de interés social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1" y="352409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5" name="Forma libre 34"/>
          <p:cNvSpPr/>
          <p:nvPr/>
        </p:nvSpPr>
        <p:spPr>
          <a:xfrm>
            <a:off x="8839935" y="4215438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las gestiones operativas y administrativas para la prestación de los servicios del </a:t>
            </a:r>
            <a:r>
              <a:rPr lang="es-ES" sz="13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cesión a título gratuito</a:t>
            </a:r>
            <a:endParaRPr lang="es-ES" sz="13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35"/>
          <p:cNvSpPr/>
          <p:nvPr/>
        </p:nvSpPr>
        <p:spPr>
          <a:xfrm>
            <a:off x="8839935" y="5301338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las gestiones operativas y administrativas para la prestación de los servicios para el saneamiento y legalización de los bienes inmuebles de los extintos ICT-INURBE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echa izquierda 37"/>
          <p:cNvSpPr/>
          <p:nvPr/>
        </p:nvSpPr>
        <p:spPr>
          <a:xfrm rot="10800000">
            <a:off x="8113661" y="446139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1C6356D-25B7-41F7-8523-E06E9CA565AA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5EF7EE-287C-40C1-B7C5-4C8A5F5D886A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21874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48666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0" name="Elipse 189"/>
          <p:cNvSpPr/>
          <p:nvPr/>
        </p:nvSpPr>
        <p:spPr>
          <a:xfrm>
            <a:off x="4055946" y="284046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12395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9" name="Flecha izquierda 208"/>
          <p:cNvSpPr/>
          <p:nvPr/>
        </p:nvSpPr>
        <p:spPr>
          <a:xfrm rot="10800000">
            <a:off x="8087656" y="221230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77955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condiciones físicas y sociales de viviendas, entornos y aglomeraciones humanas de desarrollo incompleto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4465545" y="2698611"/>
            <a:ext cx="2940651" cy="59550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11.297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hogares con mejoramiento integral de barrios. 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35"/>
          <p:cNvSpPr/>
          <p:nvPr/>
        </p:nvSpPr>
        <p:spPr>
          <a:xfrm>
            <a:off x="8830238" y="2028069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 la terminación de las obras de tres proyectos Mejoramiento Integral de Barrios (MIB) en Cali, Neiva y Valledupar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echa izquierda 37"/>
          <p:cNvSpPr/>
          <p:nvPr/>
        </p:nvSpPr>
        <p:spPr>
          <a:xfrm rot="10800000">
            <a:off x="8077958" y="315553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Forma libre 32"/>
          <p:cNvSpPr/>
          <p:nvPr/>
        </p:nvSpPr>
        <p:spPr>
          <a:xfrm>
            <a:off x="8830237" y="3035317"/>
            <a:ext cx="2678269" cy="528574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perfil técnico de los barrios a intervenir con los proyectos de Mejoramiento Integral de Barrios (MIB)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4055946" y="532958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rma libre 27"/>
          <p:cNvSpPr/>
          <p:nvPr/>
        </p:nvSpPr>
        <p:spPr>
          <a:xfrm>
            <a:off x="4510829" y="5071402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29.257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de interés social urbanas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echa izquierda 31"/>
          <p:cNvSpPr/>
          <p:nvPr/>
        </p:nvSpPr>
        <p:spPr>
          <a:xfrm rot="10800000">
            <a:off x="8075288" y="504160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rma libre 33"/>
          <p:cNvSpPr/>
          <p:nvPr/>
        </p:nvSpPr>
        <p:spPr>
          <a:xfrm>
            <a:off x="8939086" y="4817025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Transferir recursos a entidades publicas o privadas para la administración y pago de los subsidios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echa izquierda 34"/>
          <p:cNvSpPr/>
          <p:nvPr/>
        </p:nvSpPr>
        <p:spPr>
          <a:xfrm rot="10800000">
            <a:off x="8075288" y="599435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orma libre 36"/>
          <p:cNvSpPr/>
          <p:nvPr/>
        </p:nvSpPr>
        <p:spPr>
          <a:xfrm>
            <a:off x="8939087" y="5626143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en la modalidad de </a:t>
            </a:r>
            <a:r>
              <a:rPr lang="es-ES" sz="13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mejoramiento de vivienda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Programa Casa Digna Vida Digna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3D1E0E0-C293-45C1-94E7-AB5C6E043C9F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2F941DA-A7FE-495B-B950-F0568BA40FE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87087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371130" y="127433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89" name="Elipse 188"/>
          <p:cNvSpPr/>
          <p:nvPr/>
        </p:nvSpPr>
        <p:spPr>
          <a:xfrm>
            <a:off x="4024849" y="275739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Elipse 190"/>
          <p:cNvSpPr/>
          <p:nvPr/>
        </p:nvSpPr>
        <p:spPr>
          <a:xfrm>
            <a:off x="4024849" y="467440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271439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8" name="Flecha izquierda 207"/>
          <p:cNvSpPr/>
          <p:nvPr/>
        </p:nvSpPr>
        <p:spPr>
          <a:xfrm rot="10800000">
            <a:off x="8113660" y="223864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3" y="354575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22544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Profundizar el acceso a soluciones de vivienda digna a los hogares de menores ingresos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5" name="Forma libre 34"/>
          <p:cNvSpPr/>
          <p:nvPr/>
        </p:nvSpPr>
        <p:spPr>
          <a:xfrm>
            <a:off x="4617219" y="2644264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normativos en materia de vivienda </a:t>
            </a:r>
            <a:endParaRPr lang="es-ES" sz="14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rma libre 43"/>
          <p:cNvSpPr/>
          <p:nvPr/>
        </p:nvSpPr>
        <p:spPr>
          <a:xfrm>
            <a:off x="4588702" y="4540094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que el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subsidios asignados en los programas de vivienda estén dirigidos a hogares víctimas de desplazamiento forzado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echa izquierda 44"/>
          <p:cNvSpPr/>
          <p:nvPr/>
        </p:nvSpPr>
        <p:spPr>
          <a:xfrm rot="10800000">
            <a:off x="8113660" y="476438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orma libre 45"/>
          <p:cNvSpPr/>
          <p:nvPr/>
        </p:nvSpPr>
        <p:spPr>
          <a:xfrm>
            <a:off x="8796693" y="4558705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a la población víctima del desplazamiento forzado en los diferentes programas de vivienda.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orma libre 47"/>
          <p:cNvSpPr/>
          <p:nvPr/>
        </p:nvSpPr>
        <p:spPr>
          <a:xfrm>
            <a:off x="4602319" y="5730348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60.000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con subsidios para arrendamiento de vivienda de interés social urbana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4021187" y="5806599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orma libre 36"/>
          <p:cNvSpPr/>
          <p:nvPr/>
        </p:nvSpPr>
        <p:spPr>
          <a:xfrm>
            <a:off x="8796693" y="5796105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el Subsidio Familiar de Vivienda (SFV) de arrendamiento a los hogares que cumplan con los requisitos para ser beneficiarios del programa Semillero de Propietarios.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echa izquierda 38"/>
          <p:cNvSpPr/>
          <p:nvPr/>
        </p:nvSpPr>
        <p:spPr>
          <a:xfrm rot="10800000">
            <a:off x="8113663" y="599076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orma libre 40"/>
          <p:cNvSpPr/>
          <p:nvPr/>
        </p:nvSpPr>
        <p:spPr>
          <a:xfrm>
            <a:off x="8796693" y="193187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 proyecto de decreto relacionado con la cobertura a la tasa de interés</a:t>
            </a:r>
          </a:p>
        </p:txBody>
      </p:sp>
      <p:sp>
        <p:nvSpPr>
          <p:cNvPr id="50" name="Forma libre 49"/>
          <p:cNvSpPr/>
          <p:nvPr/>
        </p:nvSpPr>
        <p:spPr>
          <a:xfrm>
            <a:off x="8796693" y="2644264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 proyecto de decreto sobre subsidio familiar aplicado a operaciones crediticias</a:t>
            </a:r>
          </a:p>
        </p:txBody>
      </p:sp>
      <p:sp>
        <p:nvSpPr>
          <p:cNvPr id="51" name="Forma libre 50"/>
          <p:cNvSpPr/>
          <p:nvPr/>
        </p:nvSpPr>
        <p:spPr>
          <a:xfrm>
            <a:off x="8796693" y="3644610"/>
            <a:ext cx="2764754" cy="1062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 proyecto resolución sobre condiciones de distribución de remanentes de las Cajas de Compensación Familiar</a:t>
            </a:r>
          </a:p>
        </p:txBody>
      </p:sp>
      <p:sp>
        <p:nvSpPr>
          <p:cNvPr id="52" name="Flecha izquierda 51"/>
          <p:cNvSpPr/>
          <p:nvPr/>
        </p:nvSpPr>
        <p:spPr>
          <a:xfrm rot="10800000">
            <a:off x="8113663" y="290567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9B46CB9-6CF9-4E79-8C2A-D0A193EB9BD8}"/>
              </a:ext>
            </a:extLst>
          </p:cNvPr>
          <p:cNvSpPr txBox="1"/>
          <p:nvPr/>
        </p:nvSpPr>
        <p:spPr>
          <a:xfrm>
            <a:off x="685465" y="73453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A0089FB-AA8E-4547-A7FD-70A1AE772DDB}"/>
              </a:ext>
            </a:extLst>
          </p:cNvPr>
          <p:cNvSpPr txBox="1"/>
          <p:nvPr/>
        </p:nvSpPr>
        <p:spPr>
          <a:xfrm>
            <a:off x="8426511" y="790221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79840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371130" y="130382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88" name="Elipse 187"/>
          <p:cNvSpPr/>
          <p:nvPr/>
        </p:nvSpPr>
        <p:spPr>
          <a:xfrm>
            <a:off x="4036066" y="205556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Elipse 188"/>
          <p:cNvSpPr/>
          <p:nvPr/>
        </p:nvSpPr>
        <p:spPr>
          <a:xfrm>
            <a:off x="4023368" y="311002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4019815" y="3895932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Elipse 190"/>
          <p:cNvSpPr/>
          <p:nvPr/>
        </p:nvSpPr>
        <p:spPr>
          <a:xfrm>
            <a:off x="4024849" y="4939869"/>
            <a:ext cx="271030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316706" y="1183841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3" y="223624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1" y="315733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3" y="396322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113663" y="627072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25493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618719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Profundizar el acceso a soluciones de vivienda digna a los hogares de menores ingresos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602319" y="1935646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30.000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 con cobertura para adquisición de vivienda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789742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3" name="Forma libre 32"/>
          <p:cNvSpPr/>
          <p:nvPr/>
        </p:nvSpPr>
        <p:spPr>
          <a:xfrm>
            <a:off x="8796693" y="2055489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Otorgar las coberturas a la tasa de interés a los hogares que cumplan con los requisitos del programa Cobertura Condicionada a la tasa de interés FRECH VIP-VIS.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4603450" y="2979707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 </a:t>
            </a:r>
            <a:r>
              <a:rPr lang="es-ES" sz="13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1.758</a:t>
            </a:r>
            <a:r>
              <a:rPr lang="es-ES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nuevas en municipios PDET</a:t>
            </a:r>
            <a:endParaRPr lang="es-ES" sz="1300" kern="12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rma libre 39"/>
          <p:cNvSpPr/>
          <p:nvPr/>
        </p:nvSpPr>
        <p:spPr>
          <a:xfrm>
            <a:off x="8796693" y="3005197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Subsidio Familiar de Vivienda Rural (SFVR) de vivienda nueva en municipios PDET</a:t>
            </a:r>
            <a:endParaRPr lang="es-ES" sz="1300" b="1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orma libre 41"/>
          <p:cNvSpPr/>
          <p:nvPr/>
        </p:nvSpPr>
        <p:spPr>
          <a:xfrm>
            <a:off x="4612185" y="3895932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</a:t>
            </a:r>
            <a:r>
              <a:rPr lang="es-ES" sz="13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s-ES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subsidios en especie y </a:t>
            </a:r>
            <a:r>
              <a:rPr lang="es-ES" sz="13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ES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subsidios </a:t>
            </a:r>
            <a:r>
              <a:rPr lang="es-MX" sz="13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mejoramiento de vivienda rural a indígenas Nukak y </a:t>
            </a:r>
            <a:r>
              <a:rPr lang="es-MX" sz="1300" dirty="0" err="1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Jiw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rma libre 42"/>
          <p:cNvSpPr/>
          <p:nvPr/>
        </p:nvSpPr>
        <p:spPr>
          <a:xfrm>
            <a:off x="8796693" y="3854180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Subsidio Familiar de Vivienda Rural (SFVR) de mejoramiento de vivienda y vivienda nueva para comunidades indígenas</a:t>
            </a:r>
            <a:endParaRPr lang="es-ES" sz="13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rma libre 43"/>
          <p:cNvSpPr/>
          <p:nvPr/>
        </p:nvSpPr>
        <p:spPr>
          <a:xfrm>
            <a:off x="4603450" y="4805560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1.943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de interés social rural nuevas a hogares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jefatura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feminina </a:t>
            </a:r>
            <a:r>
              <a:rPr lang="pt-BR" sz="13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zonas </a:t>
            </a: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rurales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echa izquierda 44"/>
          <p:cNvSpPr/>
          <p:nvPr/>
        </p:nvSpPr>
        <p:spPr>
          <a:xfrm rot="10800000">
            <a:off x="8113660" y="502985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orma libre 45"/>
          <p:cNvSpPr/>
          <p:nvPr/>
        </p:nvSpPr>
        <p:spPr>
          <a:xfrm>
            <a:off x="8796693" y="4824171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nueva rural para mujeres  cabeza de hogar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8796693" y="5995814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en el Programa de Vivienda Mi Casa Ya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orma libre 47"/>
          <p:cNvSpPr/>
          <p:nvPr/>
        </p:nvSpPr>
        <p:spPr>
          <a:xfrm>
            <a:off x="4602319" y="5913585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35.000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hogares con subsidio familiar para adquisición de vivienda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4021187" y="6072065"/>
            <a:ext cx="271030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6DFB06C-0685-492B-97EC-3CFC5A05EF3D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D830080-A570-4C0B-BF5E-685CBDFACCAF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88107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371130" y="1141603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88" name="Elipse 187"/>
          <p:cNvSpPr/>
          <p:nvPr/>
        </p:nvSpPr>
        <p:spPr>
          <a:xfrm>
            <a:off x="4107246" y="208073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13870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223832" y="201396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9270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471237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Profundizar el acceso a soluciones de vivienda digna a los hogares de menores ingresos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707965" y="1948317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Entregar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25.000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subsidios familiares de vivienda a mujeres cabeza de familia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642260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33" name="Forma libre 32"/>
          <p:cNvSpPr/>
          <p:nvPr/>
        </p:nvSpPr>
        <p:spPr>
          <a:xfrm>
            <a:off x="9010472" y="1773488"/>
            <a:ext cx="2764754" cy="61352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a Mujeres Cabeza de Familia en los diferentes programas de vivienda.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rma libre 192">
            <a:extLst>
              <a:ext uri="{FF2B5EF4-FFF2-40B4-BE49-F238E27FC236}">
                <a16:creationId xmlns:a16="http://schemas.microsoft.com/office/drawing/2014/main" id="{D972A2E8-EAC9-486C-827F-B28F927E2AB0}"/>
              </a:ext>
            </a:extLst>
          </p:cNvPr>
          <p:cNvSpPr/>
          <p:nvPr/>
        </p:nvSpPr>
        <p:spPr>
          <a:xfrm>
            <a:off x="4732091" y="3681224"/>
            <a:ext cx="3006008" cy="57221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3.884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viviendas de interés social rural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EF85590-F5D2-42E9-B12A-C331ACD741B5}"/>
              </a:ext>
            </a:extLst>
          </p:cNvPr>
          <p:cNvSpPr/>
          <p:nvPr/>
        </p:nvSpPr>
        <p:spPr>
          <a:xfrm>
            <a:off x="4020756" y="3808839"/>
            <a:ext cx="489739" cy="444596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Forma libre 204">
            <a:extLst>
              <a:ext uri="{FF2B5EF4-FFF2-40B4-BE49-F238E27FC236}">
                <a16:creationId xmlns:a16="http://schemas.microsoft.com/office/drawing/2014/main" id="{89CD8C97-39FC-40E3-88EC-0F8764769BD9}"/>
              </a:ext>
            </a:extLst>
          </p:cNvPr>
          <p:cNvSpPr/>
          <p:nvPr/>
        </p:nvSpPr>
        <p:spPr>
          <a:xfrm>
            <a:off x="9021968" y="274708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convocatoria, focalización y estructuración de proyectos a nivel de prefactibilidad para viviendas de interés social rural nuevas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echa izquierda 205">
            <a:extLst>
              <a:ext uri="{FF2B5EF4-FFF2-40B4-BE49-F238E27FC236}">
                <a16:creationId xmlns:a16="http://schemas.microsoft.com/office/drawing/2014/main" id="{92466B01-AC8E-4633-96DB-DE6CA25DD574}"/>
              </a:ext>
            </a:extLst>
          </p:cNvPr>
          <p:cNvSpPr/>
          <p:nvPr/>
        </p:nvSpPr>
        <p:spPr>
          <a:xfrm rot="10800000">
            <a:off x="8305388" y="309661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lecha izquierda 207">
            <a:extLst>
              <a:ext uri="{FF2B5EF4-FFF2-40B4-BE49-F238E27FC236}">
                <a16:creationId xmlns:a16="http://schemas.microsoft.com/office/drawing/2014/main" id="{EF8BF0BC-BC84-49AB-95DF-DEDCAC4954C0}"/>
              </a:ext>
            </a:extLst>
          </p:cNvPr>
          <p:cNvSpPr/>
          <p:nvPr/>
        </p:nvSpPr>
        <p:spPr>
          <a:xfrm rot="10800000">
            <a:off x="8299517" y="584308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rma libre 81">
            <a:extLst>
              <a:ext uri="{FF2B5EF4-FFF2-40B4-BE49-F238E27FC236}">
                <a16:creationId xmlns:a16="http://schemas.microsoft.com/office/drawing/2014/main" id="{19D8387E-F18B-43D7-9235-DDB8304701BB}"/>
              </a:ext>
            </a:extLst>
          </p:cNvPr>
          <p:cNvSpPr/>
          <p:nvPr/>
        </p:nvSpPr>
        <p:spPr>
          <a:xfrm>
            <a:off x="4732091" y="5891953"/>
            <a:ext cx="2908539" cy="48397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13.567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de interés social rural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rma libre 84">
            <a:extLst>
              <a:ext uri="{FF2B5EF4-FFF2-40B4-BE49-F238E27FC236}">
                <a16:creationId xmlns:a16="http://schemas.microsoft.com/office/drawing/2014/main" id="{7C607B54-C6A9-4D7F-A6D6-37F69A3AC030}"/>
              </a:ext>
            </a:extLst>
          </p:cNvPr>
          <p:cNvSpPr/>
          <p:nvPr/>
        </p:nvSpPr>
        <p:spPr>
          <a:xfrm>
            <a:off x="9021968" y="5220158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orma libre 34">
            <a:extLst>
              <a:ext uri="{FF2B5EF4-FFF2-40B4-BE49-F238E27FC236}">
                <a16:creationId xmlns:a16="http://schemas.microsoft.com/office/drawing/2014/main" id="{85156C12-FE0E-47B0-BB09-B6453232651B}"/>
              </a:ext>
            </a:extLst>
          </p:cNvPr>
          <p:cNvSpPr/>
          <p:nvPr/>
        </p:nvSpPr>
        <p:spPr>
          <a:xfrm>
            <a:off x="9012274" y="5546278"/>
            <a:ext cx="2678269" cy="59360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al cumplimiento de compromisos y sentencias</a:t>
            </a:r>
            <a:endParaRPr lang="es-ES" sz="13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echa izquierda 37">
            <a:extLst>
              <a:ext uri="{FF2B5EF4-FFF2-40B4-BE49-F238E27FC236}">
                <a16:creationId xmlns:a16="http://schemas.microsoft.com/office/drawing/2014/main" id="{32FE21E0-438E-4FC9-AB7F-435C37FDE77D}"/>
              </a:ext>
            </a:extLst>
          </p:cNvPr>
          <p:cNvSpPr/>
          <p:nvPr/>
        </p:nvSpPr>
        <p:spPr>
          <a:xfrm rot="10800000">
            <a:off x="8299517" y="643398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lecha izquierda 37">
            <a:extLst>
              <a:ext uri="{FF2B5EF4-FFF2-40B4-BE49-F238E27FC236}">
                <a16:creationId xmlns:a16="http://schemas.microsoft.com/office/drawing/2014/main" id="{98070F50-EB0B-4817-AD31-FEB8DCA69A7E}"/>
              </a:ext>
            </a:extLst>
          </p:cNvPr>
          <p:cNvSpPr/>
          <p:nvPr/>
        </p:nvSpPr>
        <p:spPr>
          <a:xfrm rot="10800000">
            <a:off x="8303044" y="382362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orma libre 204">
            <a:extLst>
              <a:ext uri="{FF2B5EF4-FFF2-40B4-BE49-F238E27FC236}">
                <a16:creationId xmlns:a16="http://schemas.microsoft.com/office/drawing/2014/main" id="{278BA004-B364-4F63-952B-17204739C0B5}"/>
              </a:ext>
            </a:extLst>
          </p:cNvPr>
          <p:cNvSpPr/>
          <p:nvPr/>
        </p:nvSpPr>
        <p:spPr>
          <a:xfrm>
            <a:off x="9005557" y="3498140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de interés social rural en la modalidad de vivienda nueva </a:t>
            </a:r>
            <a:endParaRPr lang="es-ES" sz="1300" kern="1200" dirty="0">
              <a:solidFill>
                <a:srgbClr val="034A83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204">
            <a:extLst>
              <a:ext uri="{FF2B5EF4-FFF2-40B4-BE49-F238E27FC236}">
                <a16:creationId xmlns:a16="http://schemas.microsoft.com/office/drawing/2014/main" id="{782FDCF6-81C3-4718-8BA3-FEF3FEEE6B99}"/>
              </a:ext>
            </a:extLst>
          </p:cNvPr>
          <p:cNvSpPr/>
          <p:nvPr/>
        </p:nvSpPr>
        <p:spPr>
          <a:xfrm>
            <a:off x="9012274" y="605920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Asignar los subsidios familiares de vivienda en la modalidad de mejoramiento de vivienda rural </a:t>
            </a:r>
            <a:endParaRPr lang="es-ES" sz="1300" kern="1200" dirty="0">
              <a:solidFill>
                <a:srgbClr val="034A83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orma libre 204">
            <a:extLst>
              <a:ext uri="{FF2B5EF4-FFF2-40B4-BE49-F238E27FC236}">
                <a16:creationId xmlns:a16="http://schemas.microsoft.com/office/drawing/2014/main" id="{2EE2D188-02D6-4E5C-B635-21BA81F36D4A}"/>
              </a:ext>
            </a:extLst>
          </p:cNvPr>
          <p:cNvSpPr/>
          <p:nvPr/>
        </p:nvSpPr>
        <p:spPr>
          <a:xfrm>
            <a:off x="9010472" y="420378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asistencia técnica a los actores involucrados en el desarrollo de los programas de vivienda nueva rural</a:t>
            </a:r>
            <a:endParaRPr lang="es-ES" sz="1300" kern="1200" dirty="0">
              <a:solidFill>
                <a:srgbClr val="034A83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echa izquierda 37">
            <a:extLst>
              <a:ext uri="{FF2B5EF4-FFF2-40B4-BE49-F238E27FC236}">
                <a16:creationId xmlns:a16="http://schemas.microsoft.com/office/drawing/2014/main" id="{0AD18FBF-29AD-4FDA-AEDA-115F9F39FC89}"/>
              </a:ext>
            </a:extLst>
          </p:cNvPr>
          <p:cNvSpPr/>
          <p:nvPr/>
        </p:nvSpPr>
        <p:spPr>
          <a:xfrm rot="10800000">
            <a:off x="8307960" y="447747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622C1F3-B462-4FF9-B2C4-2DEFFAF8A12F}"/>
              </a:ext>
            </a:extLst>
          </p:cNvPr>
          <p:cNvSpPr/>
          <p:nvPr/>
        </p:nvSpPr>
        <p:spPr>
          <a:xfrm>
            <a:off x="3996175" y="5863778"/>
            <a:ext cx="489739" cy="444596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E052514-032C-43D3-876F-9AB1F274DF13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FE3BB99-C02A-4B6B-8AAE-3BA59191B9F5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410564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576373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10829" y="3763552"/>
            <a:ext cx="2764754" cy="72077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empresas con el programa de Fábricas de Productividad para la Construcción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4007365" y="404145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1551659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9020237" y="3737170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la asistencia técnica a las entidades del Sistema Nacional de Vivienda de Interés Social</a:t>
            </a:r>
          </a:p>
        </p:txBody>
      </p:sp>
      <p:sp>
        <p:nvSpPr>
          <p:cNvPr id="208" name="Flecha izquierda 207"/>
          <p:cNvSpPr/>
          <p:nvPr/>
        </p:nvSpPr>
        <p:spPr>
          <a:xfrm rot="10800000">
            <a:off x="8082694" y="407492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505662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vivienda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la productividad del sector de la construcción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48661" y="3869006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465545" y="130533"/>
            <a:ext cx="2810038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Vivienda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06D3AC-B49D-4D87-9F89-69BA4AFCE2D4}"/>
              </a:ext>
            </a:extLst>
          </p:cNvPr>
          <p:cNvSpPr txBox="1"/>
          <p:nvPr/>
        </p:nvSpPr>
        <p:spPr>
          <a:xfrm>
            <a:off x="685465" y="972070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FA48CF9-4BDE-4064-99A9-1611DE845F7F}"/>
              </a:ext>
            </a:extLst>
          </p:cNvPr>
          <p:cNvSpPr txBox="1"/>
          <p:nvPr/>
        </p:nvSpPr>
        <p:spPr>
          <a:xfrm>
            <a:off x="8426511" y="1001301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04773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5190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602378" y="3209092"/>
            <a:ext cx="2764754" cy="1552575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 </a:t>
            </a:r>
            <a:r>
              <a:rPr lang="es-419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s-419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municipios </a:t>
            </a:r>
            <a:r>
              <a:rPr lang="es-MX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revisión e implementación de los planes de ordenamiento territorial (POT)</a:t>
            </a:r>
            <a:endParaRPr lang="es-ES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95535" y="383709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122719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40" y="3083227"/>
            <a:ext cx="2678269" cy="16784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planes de trabajo con 45 entidades territoriales , para apoyar la revisión y/o implementación de POT.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comités técnicos, administrativos y financieros en el marco del convenio 719 de 2020 con el Servicio Geológico Colombiano, para la elaboración de los estudios básicos y/o detallados que serán insumo en la revisión y/o implementación de POT.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municipios en la elaboración del inventario de asentamientos en zonas de alto riesgo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53594" y="235761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81196"/>
            <a:ext cx="1990199" cy="80326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Desarrollo Urbano y Territorial</a:t>
            </a:r>
            <a:endParaRPr lang="es-ES" sz="1400" b="1" i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kern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Armonizar la planeación </a:t>
              </a:r>
              <a:r>
                <a:rPr lang="es-MX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el desarrollo y el ordenamiento territorial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Desarrollo Urbano y Territorial </a:t>
            </a:r>
          </a:p>
        </p:txBody>
      </p:sp>
      <p:sp>
        <p:nvSpPr>
          <p:cNvPr id="25" name="Flecha izquierda 24"/>
          <p:cNvSpPr/>
          <p:nvPr/>
        </p:nvSpPr>
        <p:spPr>
          <a:xfrm rot="10800000">
            <a:off x="8113778" y="368702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lecha izquierda 25"/>
          <p:cNvSpPr/>
          <p:nvPr/>
        </p:nvSpPr>
        <p:spPr>
          <a:xfrm rot="10800000">
            <a:off x="8111390" y="511070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94867CD-4AB0-4B1C-8C4D-135610BC3054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CC2B24-DAAB-41B2-82F3-0427A5AEE64F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5125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45893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88" name="Elipse 187"/>
          <p:cNvSpPr/>
          <p:nvPr/>
        </p:nvSpPr>
        <p:spPr>
          <a:xfrm>
            <a:off x="4107246" y="2902357"/>
            <a:ext cx="274692" cy="326218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1079705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41" y="169212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planes de trabajo para apoyar la habilitación de suelo en Macroproyectos de Interés Social Nacional (MISN)</a:t>
            </a:r>
            <a:endParaRPr lang="es-ES" sz="13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3" y="198776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3" y="302042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3" y="411040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0608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DUT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191025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832675" y="2236385"/>
              <a:ext cx="2322431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el desarrollo urbano equilibrado y sostenible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48661" y="2998294"/>
            <a:ext cx="2764754" cy="418385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hectáreas de  suelo en el país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1" y="264023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iniciativas presentadas por promotores de Macroproyectos de Interés Social Nacional (MISN) en etapa de prefactibilidad y formulación (por demanda).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5365951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Desarrollo Urbano y Territorial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8789622" y="3798331"/>
            <a:ext cx="2759505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 a 10 municipios en la formulación o implementación de instrumentos de habilitación de suelo.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CD7D594-C42D-4756-B70D-885A9698E6C8}"/>
              </a:ext>
            </a:extLst>
          </p:cNvPr>
          <p:cNvSpPr/>
          <p:nvPr/>
        </p:nvSpPr>
        <p:spPr>
          <a:xfrm>
            <a:off x="4067918" y="5340756"/>
            <a:ext cx="274692" cy="326218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rma libre 81">
            <a:extLst>
              <a:ext uri="{FF2B5EF4-FFF2-40B4-BE49-F238E27FC236}">
                <a16:creationId xmlns:a16="http://schemas.microsoft.com/office/drawing/2014/main" id="{84C7AD20-A153-469B-A222-23C16DB1FC5E}"/>
              </a:ext>
            </a:extLst>
          </p:cNvPr>
          <p:cNvSpPr/>
          <p:nvPr/>
        </p:nvSpPr>
        <p:spPr>
          <a:xfrm>
            <a:off x="4509333" y="5436693"/>
            <a:ext cx="2764754" cy="418385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Actualizar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instrumentos normativos en materia de Desarrollo Urbano y Territorial</a:t>
            </a:r>
            <a:endParaRPr lang="es-ES" sz="14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 izquierda 208">
            <a:extLst>
              <a:ext uri="{FF2B5EF4-FFF2-40B4-BE49-F238E27FC236}">
                <a16:creationId xmlns:a16="http://schemas.microsoft.com/office/drawing/2014/main" id="{B8DF17DA-E84C-40E6-8A84-4861578AD383}"/>
              </a:ext>
            </a:extLst>
          </p:cNvPr>
          <p:cNvSpPr/>
          <p:nvPr/>
        </p:nvSpPr>
        <p:spPr>
          <a:xfrm rot="10800000">
            <a:off x="8133326" y="539843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rma libre 30">
            <a:extLst>
              <a:ext uri="{FF2B5EF4-FFF2-40B4-BE49-F238E27FC236}">
                <a16:creationId xmlns:a16="http://schemas.microsoft.com/office/drawing/2014/main" id="{9FFB9278-7D52-405C-9F42-CD28E47DAB0E}"/>
              </a:ext>
            </a:extLst>
          </p:cNvPr>
          <p:cNvSpPr/>
          <p:nvPr/>
        </p:nvSpPr>
        <p:spPr>
          <a:xfrm>
            <a:off x="8799317" y="5278074"/>
            <a:ext cx="2759505" cy="70312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dos (2) propuestas normativas sobre desarrollo urbano y territorial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6B2DA43-9849-4AAD-99E3-F47FC99D9D46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FE580FF-EBC6-49ED-9915-7C6A21C1E6F6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425167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1585692" y="147688"/>
            <a:ext cx="9508294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Instrumentos de Planeación 2021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70937" y="634590"/>
            <a:ext cx="11588834" cy="651793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VIVIENDA, CIUDAD Y TERRITORIO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Ministro de Vivienda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Malagón González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endParaRPr lang="es-ES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OFICINAS ASESORAS DEL DESPACHO DEL MINISTRO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Asesora de Planeación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Piñeros Castaño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Tecnologías de la Información y Comunicaciones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Gabriel Gutiérrez Pacheco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Asesora Jurídica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Carlos Covilla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de Control Interno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 Yaneth Aragón Sánchez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endParaRPr lang="es-ES" sz="1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VICEMINISTERIO DE VIVIENDA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Vivienda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Ruiz Martínez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VICEMINISTERIO DE AGUA POTABLE Y SANEAMIENTO BÁSICO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APSB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Luis Acero Vergel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GENERAL </a:t>
            </a:r>
          </a:p>
          <a:p>
            <a:pPr lvl="0" algn="just" defTabSz="577850">
              <a:spcBef>
                <a:spcPct val="0"/>
              </a:spcBef>
              <a:spcAft>
                <a:spcPct val="35000"/>
              </a:spcAft>
            </a:pPr>
            <a:r>
              <a:rPr lang="es-ES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General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Leonidas Lara Anaya </a:t>
            </a: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consolidado por Oficina Asesora de Planeación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Vivienda, Ciudad y Territorio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Conmutador (57-1) 3323434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Administrativa La Botica Carrera 6 No. 8-77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Atención al Usuario Calle 18 No. 7-59 </a:t>
            </a:r>
          </a:p>
          <a:p>
            <a:pPr lvl="3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Bogotá, D.C. Colombia </a:t>
            </a:r>
          </a:p>
        </p:txBody>
      </p:sp>
    </p:spTree>
    <p:extLst>
      <p:ext uri="{BB962C8B-B14F-4D97-AF65-F5344CB8AC3E}">
        <p14:creationId xmlns:p14="http://schemas.microsoft.com/office/powerpoint/2010/main" val="148646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5190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122719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33" y="4418935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 y publicar la Estrategia de Rendición de Cuentas y el Plan de Participación Ciudadana de la vigencia 2020.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Flecha izquierda 209"/>
          <p:cNvSpPr/>
          <p:nvPr/>
        </p:nvSpPr>
        <p:spPr>
          <a:xfrm rot="10800000">
            <a:off x="8142276" y="482973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8119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291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los estándares de transparencia y diálogo con la ciudadanía y los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167787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4707965" y="2079339"/>
            <a:ext cx="2764754" cy="4132224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el puntaje de las dimensiones y políticas del Formulario Único Reporte de Avances de la Gestión (FURAG):</a:t>
            </a:r>
          </a:p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Política Planeación Institucional </a:t>
            </a:r>
          </a:p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419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</a:t>
            </a:r>
            <a:r>
              <a:rPr lang="es-419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política de Participación Ciudadana y Rendición de Cuentas PCRC</a:t>
            </a:r>
            <a:endParaRPr lang="es-419" sz="1400" b="1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3974874" y="392745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Flecha izquierda 26"/>
          <p:cNvSpPr/>
          <p:nvPr/>
        </p:nvSpPr>
        <p:spPr>
          <a:xfrm rot="10800000">
            <a:off x="8142276" y="368428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orma libre 27"/>
          <p:cNvSpPr/>
          <p:nvPr/>
        </p:nvSpPr>
        <p:spPr>
          <a:xfrm>
            <a:off x="8839935" y="3460242"/>
            <a:ext cx="2678269" cy="615495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lineamientos para la formulación de la planeación institucional de la vigencia 2022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rma libre 204">
            <a:extLst>
              <a:ext uri="{FF2B5EF4-FFF2-40B4-BE49-F238E27FC236}">
                <a16:creationId xmlns:a16="http://schemas.microsoft.com/office/drawing/2014/main" id="{F6EF6143-2C88-4EF4-8B72-4459B1E120B7}"/>
              </a:ext>
            </a:extLst>
          </p:cNvPr>
          <p:cNvSpPr/>
          <p:nvPr/>
        </p:nvSpPr>
        <p:spPr>
          <a:xfrm>
            <a:off x="8813823" y="5232518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Liderar la preparación y realización de la Audiencia Pública de Rendición de Cuentas del MVCT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 izquierda 26">
            <a:extLst>
              <a:ext uri="{FF2B5EF4-FFF2-40B4-BE49-F238E27FC236}">
                <a16:creationId xmlns:a16="http://schemas.microsoft.com/office/drawing/2014/main" id="{7FB8B096-C6AF-446D-8DA9-3C26AC77AA84}"/>
              </a:ext>
            </a:extLst>
          </p:cNvPr>
          <p:cNvSpPr/>
          <p:nvPr/>
        </p:nvSpPr>
        <p:spPr>
          <a:xfrm rot="10800000">
            <a:off x="8140377" y="560921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B443B76-A681-4FA0-A750-9BD088647E22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0DC178C-2FA1-4370-BD1F-B9C668F40C88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82905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07661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1182947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7338" y="326292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7338" y="490004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3695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291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los estándares de transparencia y diálogo con la ciudadanía y los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32" y="221123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a los actores involucrados sobre temas de servicio al ciudadano y gestión documental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555752" y="119337"/>
            <a:ext cx="4443817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4707964" y="2650712"/>
            <a:ext cx="2764754" cy="89337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que el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peticionarios estén satisfechos con respuesta emitida por parte del MVCT</a:t>
            </a:r>
            <a:endParaRPr lang="es-419" sz="14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bre 31"/>
          <p:cNvSpPr/>
          <p:nvPr/>
        </p:nvSpPr>
        <p:spPr>
          <a:xfrm>
            <a:off x="8830233" y="4521977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e implementar de la política de servicio al ciudadano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3980368" y="2656645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974934" y="475176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rma libre 27"/>
          <p:cNvSpPr/>
          <p:nvPr/>
        </p:nvSpPr>
        <p:spPr>
          <a:xfrm>
            <a:off x="4707964" y="4614123"/>
            <a:ext cx="2764754" cy="638972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que el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usuarios estén satisfechos en atenciones personalizadas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sz="1300" b="1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rma libre 84">
            <a:extLst>
              <a:ext uri="{FF2B5EF4-FFF2-40B4-BE49-F238E27FC236}">
                <a16:creationId xmlns:a16="http://schemas.microsoft.com/office/drawing/2014/main" id="{42A3F488-55FF-4D9D-8F73-2363FF76F02A}"/>
              </a:ext>
            </a:extLst>
          </p:cNvPr>
          <p:cNvSpPr/>
          <p:nvPr/>
        </p:nvSpPr>
        <p:spPr>
          <a:xfrm>
            <a:off x="8835146" y="2894580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Tramitar las peticiones y/o consultas ciudadanas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 izquierda 205">
            <a:extLst>
              <a:ext uri="{FF2B5EF4-FFF2-40B4-BE49-F238E27FC236}">
                <a16:creationId xmlns:a16="http://schemas.microsoft.com/office/drawing/2014/main" id="{FD8DC135-39B1-4BF5-B2EB-D428595EFA27}"/>
              </a:ext>
            </a:extLst>
          </p:cNvPr>
          <p:cNvSpPr/>
          <p:nvPr/>
        </p:nvSpPr>
        <p:spPr>
          <a:xfrm rot="10800000">
            <a:off x="8122256" y="261891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6084F9-CF98-42CC-94A9-5ED44C0CFCBA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5D679C0-8FBC-440A-A4C4-6AB00BE5B352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260538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42718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48661" y="4629076"/>
            <a:ext cx="2764754" cy="110665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un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avance en el Plan Estratégico de Tecnologías de la Información (PETI) del MVCT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8" name="Elipse 187"/>
          <p:cNvSpPr/>
          <p:nvPr/>
        </p:nvSpPr>
        <p:spPr>
          <a:xfrm>
            <a:off x="3855732" y="503114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1218004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9936" y="4790125"/>
            <a:ext cx="2629816" cy="47963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Optimizar y mejorar la infraestructura tecnológica del Ministerio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062367" y="4832224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72007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4297145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políticas de gestión y desempeño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4055805"/>
            <a:ext cx="504489" cy="261684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611971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35" name="Elipse 34"/>
          <p:cNvSpPr/>
          <p:nvPr/>
        </p:nvSpPr>
        <p:spPr>
          <a:xfrm>
            <a:off x="3870482" y="2571957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Forma libre 35"/>
          <p:cNvSpPr/>
          <p:nvPr/>
        </p:nvSpPr>
        <p:spPr>
          <a:xfrm>
            <a:off x="4512115" y="2174947"/>
            <a:ext cx="2764754" cy="110665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4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Índice de Transparencia y Acceso a la Información (ITA) </a:t>
            </a: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orma libre 36"/>
          <p:cNvSpPr/>
          <p:nvPr/>
        </p:nvSpPr>
        <p:spPr>
          <a:xfrm>
            <a:off x="8806233" y="1903400"/>
            <a:ext cx="2678269" cy="67722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Socializar a través de capacitaciones internas y divulgación a través de la intranet temas de transparencia</a:t>
            </a:r>
            <a:endParaRPr lang="es-E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echa izquierda 37"/>
          <p:cNvSpPr/>
          <p:nvPr/>
        </p:nvSpPr>
        <p:spPr>
          <a:xfrm rot="10800000">
            <a:off x="8077117" y="213307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orma libre 38"/>
          <p:cNvSpPr/>
          <p:nvPr/>
        </p:nvSpPr>
        <p:spPr>
          <a:xfrm>
            <a:off x="8839936" y="5283355"/>
            <a:ext cx="2678268" cy="4363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Conformar Equipo de Arquitectura Empresarial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echa izquierda 39"/>
          <p:cNvSpPr/>
          <p:nvPr/>
        </p:nvSpPr>
        <p:spPr>
          <a:xfrm rot="10800000">
            <a:off x="8062369" y="532650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orma libre 40"/>
          <p:cNvSpPr/>
          <p:nvPr/>
        </p:nvSpPr>
        <p:spPr>
          <a:xfrm>
            <a:off x="8791483" y="2686350"/>
            <a:ext cx="2678269" cy="67722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un seguimiento Anual al ITA (Índice de Transparencia y Acceso a la Información Pública) en la herramienta de la PGN</a:t>
            </a:r>
            <a:endParaRPr lang="es-E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echa izquierda 41"/>
          <p:cNvSpPr/>
          <p:nvPr/>
        </p:nvSpPr>
        <p:spPr>
          <a:xfrm rot="10800000">
            <a:off x="8062374" y="277477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3C05435-C15B-430F-9075-E877A8184C5B}"/>
              </a:ext>
            </a:extLst>
          </p:cNvPr>
          <p:cNvGrpSpPr/>
          <p:nvPr/>
        </p:nvGrpSpPr>
        <p:grpSpPr>
          <a:xfrm>
            <a:off x="184536" y="1730929"/>
            <a:ext cx="3073114" cy="1532751"/>
            <a:chOff x="460375" y="1579481"/>
            <a:chExt cx="3073114" cy="1532751"/>
          </a:xfrm>
        </p:grpSpPr>
        <p:sp>
          <p:nvSpPr>
            <p:cNvPr id="32" name="Forma libre 62">
              <a:extLst>
                <a:ext uri="{FF2B5EF4-FFF2-40B4-BE49-F238E27FC236}">
                  <a16:creationId xmlns:a16="http://schemas.microsoft.com/office/drawing/2014/main" id="{D5AD290C-F640-4EC7-A826-F33C58299357}"/>
                </a:ext>
              </a:extLst>
            </p:cNvPr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ángulo redondeado 1">
              <a:extLst>
                <a:ext uri="{FF2B5EF4-FFF2-40B4-BE49-F238E27FC236}">
                  <a16:creationId xmlns:a16="http://schemas.microsoft.com/office/drawing/2014/main" id="{49852873-AFEE-4A8D-A54E-4FD98C10B708}"/>
                </a:ext>
              </a:extLst>
            </p:cNvPr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Forma libre 77">
              <a:extLst>
                <a:ext uri="{FF2B5EF4-FFF2-40B4-BE49-F238E27FC236}">
                  <a16:creationId xmlns:a16="http://schemas.microsoft.com/office/drawing/2014/main" id="{D33A20FC-F124-4338-A6A6-0A995BCB2F34}"/>
                </a:ext>
              </a:extLst>
            </p:cNvPr>
            <p:cNvSpPr/>
            <p:nvPr/>
          </p:nvSpPr>
          <p:spPr>
            <a:xfrm>
              <a:off x="685465" y="1905017"/>
              <a:ext cx="2678269" cy="120291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Fortalecer los estándares de transparencia y diálogo con la ciudadanía y los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Abrir llave 42">
            <a:extLst>
              <a:ext uri="{FF2B5EF4-FFF2-40B4-BE49-F238E27FC236}">
                <a16:creationId xmlns:a16="http://schemas.microsoft.com/office/drawing/2014/main" id="{2AD9AC29-0C12-4805-95FD-4E007B8358D4}"/>
              </a:ext>
            </a:extLst>
          </p:cNvPr>
          <p:cNvSpPr/>
          <p:nvPr/>
        </p:nvSpPr>
        <p:spPr>
          <a:xfrm>
            <a:off x="3474149" y="1907459"/>
            <a:ext cx="399251" cy="1912374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C6CCEF7-B8B3-4738-B737-DF62B07B9412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52E3146-1F33-4991-8AE9-DAE0599AB465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52329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92910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88" name="Elipse 187"/>
          <p:cNvSpPr/>
          <p:nvPr/>
        </p:nvSpPr>
        <p:spPr>
          <a:xfrm>
            <a:off x="3907028" y="403440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116819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8" name="Flecha izquierda 207"/>
          <p:cNvSpPr/>
          <p:nvPr/>
        </p:nvSpPr>
        <p:spPr>
          <a:xfrm rot="10800000">
            <a:off x="8095584" y="239383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095584" y="314984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126223" y="468093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22199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las políticas de gestión y desempeño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615227" y="2320867"/>
            <a:ext cx="2764754" cy="337858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</a:t>
            </a:r>
            <a:r>
              <a:rPr lang="es-419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puntaje del FURAG para: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dirty="0">
              <a:solidFill>
                <a:srgbClr val="034A83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Dimensión de Talento humano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S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Seguimiento y Evaluación  al Desempeño Institucional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Fortalecimiento Organizacional  y Simplificación de Procesos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419" sz="13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Control Interno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999569" y="2256523"/>
            <a:ext cx="2678269" cy="4363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jornadas de inducción a los empleados del MVCT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9010729" y="5096446"/>
            <a:ext cx="2678269" cy="410383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 las actualizaciones y mejora de procesos y procedimientos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rma libre 31"/>
          <p:cNvSpPr/>
          <p:nvPr/>
        </p:nvSpPr>
        <p:spPr>
          <a:xfrm>
            <a:off x="8999568" y="2880493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lineamientos de monitoreo y seguimiento a la planeación institucional 2021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rma libre 32"/>
          <p:cNvSpPr/>
          <p:nvPr/>
        </p:nvSpPr>
        <p:spPr>
          <a:xfrm>
            <a:off x="9010729" y="427811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Actualizar el Manual de Oferta de los Procesos</a:t>
            </a:r>
            <a:endParaRPr lang="es-419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echa izquierda 33"/>
          <p:cNvSpPr/>
          <p:nvPr/>
        </p:nvSpPr>
        <p:spPr>
          <a:xfrm rot="10800000">
            <a:off x="8139476" y="512509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555752" y="119337"/>
            <a:ext cx="4443817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27" name="Forma libre 32">
            <a:extLst>
              <a:ext uri="{FF2B5EF4-FFF2-40B4-BE49-F238E27FC236}">
                <a16:creationId xmlns:a16="http://schemas.microsoft.com/office/drawing/2014/main" id="{9AE43007-6391-46FA-858F-9B4F8289D4B7}"/>
              </a:ext>
            </a:extLst>
          </p:cNvPr>
          <p:cNvSpPr/>
          <p:nvPr/>
        </p:nvSpPr>
        <p:spPr>
          <a:xfrm>
            <a:off x="8974125" y="342158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y socializar informes y/o reportes de seguimiento </a:t>
            </a:r>
            <a:endParaRPr lang="es-419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echa izquierda 208">
            <a:extLst>
              <a:ext uri="{FF2B5EF4-FFF2-40B4-BE49-F238E27FC236}">
                <a16:creationId xmlns:a16="http://schemas.microsoft.com/office/drawing/2014/main" id="{2467E5C5-746B-44A7-B8C0-75B596CDEC8E}"/>
              </a:ext>
            </a:extLst>
          </p:cNvPr>
          <p:cNvSpPr/>
          <p:nvPr/>
        </p:nvSpPr>
        <p:spPr>
          <a:xfrm rot="10800000">
            <a:off x="8076810" y="374431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orma libre 30">
            <a:extLst>
              <a:ext uri="{FF2B5EF4-FFF2-40B4-BE49-F238E27FC236}">
                <a16:creationId xmlns:a16="http://schemas.microsoft.com/office/drawing/2014/main" id="{711EC70B-B6FB-458C-876C-1681604DAF49}"/>
              </a:ext>
            </a:extLst>
          </p:cNvPr>
          <p:cNvSpPr/>
          <p:nvPr/>
        </p:nvSpPr>
        <p:spPr>
          <a:xfrm>
            <a:off x="8980249" y="5825392"/>
            <a:ext cx="2678269" cy="410383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 la aplicación de los controles de los mapas de riesgos de los procesos del SIG 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 izquierda 33">
            <a:extLst>
              <a:ext uri="{FF2B5EF4-FFF2-40B4-BE49-F238E27FC236}">
                <a16:creationId xmlns:a16="http://schemas.microsoft.com/office/drawing/2014/main" id="{E11FD810-17CE-4A01-A1A2-0DE6355E478F}"/>
              </a:ext>
            </a:extLst>
          </p:cNvPr>
          <p:cNvSpPr/>
          <p:nvPr/>
        </p:nvSpPr>
        <p:spPr>
          <a:xfrm rot="10800000">
            <a:off x="8111296" y="594153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D4E8158-E706-4579-A4E7-3B3006D5071F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E13DBDD-68AB-42D6-BD3F-E5C903C39211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265600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502631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89" name="Elipse 188"/>
          <p:cNvSpPr/>
          <p:nvPr/>
        </p:nvSpPr>
        <p:spPr>
          <a:xfrm>
            <a:off x="4039244" y="3802739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477917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8" name="Flecha izquierda 207"/>
          <p:cNvSpPr/>
          <p:nvPr/>
        </p:nvSpPr>
        <p:spPr>
          <a:xfrm rot="10800000">
            <a:off x="8113663" y="343024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3" y="431731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43192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Institucional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8" y="316516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la implementación de la gestión del conocimiento e innovación en el ministerio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733891" y="3490699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</a:t>
            </a:r>
            <a:r>
              <a:rPr lang="es-419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es-419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puntaje del FURAG para la política de Gestión del Conocimiento y la Innovación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39" y="3053785"/>
            <a:ext cx="2678269" cy="106995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Actualizar el inventario de conocimiento explicito de los procesos del SIG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8830237" y="4291307"/>
            <a:ext cx="2678269" cy="724849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el Mapa de Conocimiento tácito del MVCT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4555752" y="119337"/>
            <a:ext cx="4443817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Institucional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9D79A3-2D2B-45B5-835D-981AD6935791}"/>
              </a:ext>
            </a:extLst>
          </p:cNvPr>
          <p:cNvSpPr txBox="1"/>
          <p:nvPr/>
        </p:nvSpPr>
        <p:spPr>
          <a:xfrm>
            <a:off x="685465" y="838523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9F7B97-38A9-4849-8118-FA9F4DE90BB7}"/>
              </a:ext>
            </a:extLst>
          </p:cNvPr>
          <p:cNvSpPr txBox="1"/>
          <p:nvPr/>
        </p:nvSpPr>
        <p:spPr>
          <a:xfrm>
            <a:off x="8426511" y="867754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256671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8647540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5" name="Rectángulo 4"/>
          <p:cNvSpPr/>
          <p:nvPr/>
        </p:nvSpPr>
        <p:spPr>
          <a:xfrm>
            <a:off x="8647541" y="0"/>
            <a:ext cx="3546282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10" name="Google Shape;127;p20">
            <a:extLst>
              <a:ext uri="{FF2B5EF4-FFF2-40B4-BE49-F238E27FC236}">
                <a16:creationId xmlns:a16="http://schemas.microsoft.com/office/drawing/2014/main" id="{7E05478C-2296-4115-A278-6C1932F18217}"/>
              </a:ext>
            </a:extLst>
          </p:cNvPr>
          <p:cNvSpPr txBox="1">
            <a:spLocks/>
          </p:cNvSpPr>
          <p:nvPr/>
        </p:nvSpPr>
        <p:spPr>
          <a:xfrm>
            <a:off x="1059711" y="1551011"/>
            <a:ext cx="6602730" cy="46777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40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  <a:p>
            <a:pPr algn="just"/>
            <a:r>
              <a:rPr lang="es-MX" sz="40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Anticorrupción y de Atención al Ciudadano (PAAC)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50822C60-474A-4412-B645-BE62BD85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340" y="635146"/>
            <a:ext cx="3460672" cy="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1585692" y="147688"/>
            <a:ext cx="9508294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Anticorrupción y de Atención al Ciudadano (PAAC) 2021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155576" y="2944033"/>
            <a:ext cx="8654686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3648" y="2347990"/>
            <a:ext cx="5631953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4A84"/>
                </a:solidFill>
              </a:rPr>
              <a:t>El PAAC es un instrumento de planeación que buscar lograr una administración más transparente, menos vulnerable a riesgos de corrupción y enfocada en las necesidades de sus grupos de valor, lo cual implica la creación de una estrategia orientada a combatir la corrupción, dando cumplimiento al artículo 73 de la Ley 1474 de 2011. Sus componentes son: </a:t>
            </a:r>
          </a:p>
          <a:p>
            <a:pPr algn="just"/>
            <a:endParaRPr lang="es-CO" sz="1600" dirty="0">
              <a:solidFill>
                <a:srgbClr val="004A8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Gestión de Riesgos de Corrupción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Estrategia de Racionalización de Trámites.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Rendición de Cuentas.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Plan de Servicio al Ciudadano.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Mecanismos para la transparencia y acceso a la información.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004A84"/>
                </a:solidFill>
              </a:rPr>
              <a:t>Iniciativas adicionales.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CO" sz="1600" dirty="0">
              <a:solidFill>
                <a:srgbClr val="004A84"/>
              </a:solidFill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CO" sz="1600" dirty="0">
              <a:solidFill>
                <a:srgbClr val="004A84"/>
              </a:solidFill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163619" y="1595763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PAAC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E43505-19B3-47F0-91C4-925E4E15DF4B}"/>
              </a:ext>
            </a:extLst>
          </p:cNvPr>
          <p:cNvSpPr txBox="1"/>
          <p:nvPr/>
        </p:nvSpPr>
        <p:spPr>
          <a:xfrm>
            <a:off x="7010168" y="1598260"/>
            <a:ext cx="413549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claves del PAAC en el 2021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A7F984-E2A3-41EB-B69A-7A4BA2217876}"/>
              </a:ext>
            </a:extLst>
          </p:cNvPr>
          <p:cNvSpPr txBox="1"/>
          <p:nvPr/>
        </p:nvSpPr>
        <p:spPr>
          <a:xfrm>
            <a:off x="6261940" y="1492016"/>
            <a:ext cx="5631953" cy="91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D197A1A-B2C5-4DA8-8ECC-1686AEEC6500}"/>
              </a:ext>
            </a:extLst>
          </p:cNvPr>
          <p:cNvSpPr txBox="1"/>
          <p:nvPr/>
        </p:nvSpPr>
        <p:spPr>
          <a:xfrm>
            <a:off x="6404471" y="2326700"/>
            <a:ext cx="5631953" cy="35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4A84"/>
                </a:solidFill>
              </a:rPr>
              <a:t>Involucra a la áreas misionales con la implementación de las fases de la política de racionalización de trámites.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600" dirty="0">
                <a:solidFill>
                  <a:srgbClr val="004A84"/>
                </a:solidFill>
              </a:rPr>
              <a:t> </a:t>
            </a:r>
          </a:p>
          <a:p>
            <a:pPr marL="285750" lvl="0" indent="-285750" algn="just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4A84"/>
                </a:solidFill>
              </a:rPr>
              <a:t>Mejoramiento en las condiciones institucionales de servicio al ciudadano , canales de atención y accesibilidad a los servicios.</a:t>
            </a:r>
          </a:p>
          <a:p>
            <a:pPr lvl="0" algn="just" defTabSz="577850">
              <a:spcBef>
                <a:spcPct val="0"/>
              </a:spcBef>
            </a:pPr>
            <a:r>
              <a:rPr lang="es-ES" sz="1600" dirty="0">
                <a:solidFill>
                  <a:srgbClr val="004A84"/>
                </a:solidFill>
              </a:rPr>
              <a:t> </a:t>
            </a:r>
          </a:p>
          <a:p>
            <a:pPr marL="285750" lvl="0" indent="-285750" algn="just" defTabSz="5778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4A84"/>
                </a:solidFill>
              </a:rPr>
              <a:t>Implementación de acciones adicionales que contribuyan a mejorar los niveles de transparencia y lucha contra la corrupción. </a:t>
            </a:r>
          </a:p>
          <a:p>
            <a:pPr marL="285750" lvl="0" indent="-285750" algn="just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4A84"/>
              </a:solidFill>
            </a:endParaRPr>
          </a:p>
          <a:p>
            <a:pPr marL="285750" lvl="0" indent="-285750" algn="just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4A84"/>
              </a:solidFill>
            </a:endParaRPr>
          </a:p>
          <a:p>
            <a:pPr marL="285750" lvl="0" indent="-285750" algn="just" defTabSz="5778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4A84"/>
              </a:solidFill>
            </a:endParaRPr>
          </a:p>
        </p:txBody>
      </p:sp>
      <p:pic>
        <p:nvPicPr>
          <p:cNvPr id="18" name="Gráfico 17" descr="Bombilla y engranaje">
            <a:extLst>
              <a:ext uri="{FF2B5EF4-FFF2-40B4-BE49-F238E27FC236}">
                <a16:creationId xmlns:a16="http://schemas.microsoft.com/office/drawing/2014/main" id="{4119C2DE-6888-44AC-978C-35E9D6811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7783" y="691639"/>
            <a:ext cx="700265" cy="700265"/>
          </a:xfrm>
          <a:prstGeom prst="rect">
            <a:avLst/>
          </a:prstGeom>
        </p:spPr>
      </p:pic>
      <p:pic>
        <p:nvPicPr>
          <p:cNvPr id="19" name="Gráfico 18" descr="Sala de juntas">
            <a:extLst>
              <a:ext uri="{FF2B5EF4-FFF2-40B4-BE49-F238E27FC236}">
                <a16:creationId xmlns:a16="http://schemas.microsoft.com/office/drawing/2014/main" id="{28A87472-7770-4B1E-8ABC-BC9F56D88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73223" y="682256"/>
            <a:ext cx="735652" cy="7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48661" y="3500990"/>
            <a:ext cx="2764754" cy="54109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riesgo de corrupción 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79300" y="361478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38" y="2516216"/>
            <a:ext cx="2678269" cy="150759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la política, metodología y herramienta de gestión de riesgos. </a:t>
            </a:r>
            <a:endParaRPr lang="es-419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315472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3" y="419539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8" y="2681884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Reducir la vulnerabilidad del Ministerio a los riesgos de corrupción asociados con  su gestión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39" y="3831133"/>
            <a:ext cx="2678269" cy="106995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el mapa de aseguramiento por cada proceso (actividades de gestión y actividades control) 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300701" y="147688"/>
            <a:ext cx="5100312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Riesgo de Corrupción</a:t>
            </a:r>
          </a:p>
        </p:txBody>
      </p:sp>
      <p:sp>
        <p:nvSpPr>
          <p:cNvPr id="23" name="Flecha izquierda 207">
            <a:extLst>
              <a:ext uri="{FF2B5EF4-FFF2-40B4-BE49-F238E27FC236}">
                <a16:creationId xmlns:a16="http://schemas.microsoft.com/office/drawing/2014/main" id="{BC6C8625-8102-473A-846A-122069302BF1}"/>
              </a:ext>
            </a:extLst>
          </p:cNvPr>
          <p:cNvSpPr/>
          <p:nvPr/>
        </p:nvSpPr>
        <p:spPr>
          <a:xfrm rot="10800000">
            <a:off x="8127102" y="5236067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orma libre 84">
            <a:extLst>
              <a:ext uri="{FF2B5EF4-FFF2-40B4-BE49-F238E27FC236}">
                <a16:creationId xmlns:a16="http://schemas.microsoft.com/office/drawing/2014/main" id="{8494D7C7-0BC0-40CF-A1F2-984764AFA80F}"/>
              </a:ext>
            </a:extLst>
          </p:cNvPr>
          <p:cNvSpPr/>
          <p:nvPr/>
        </p:nvSpPr>
        <p:spPr>
          <a:xfrm>
            <a:off x="8839935" y="4799947"/>
            <a:ext cx="2678269" cy="1069956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seguimiento a la aplicación de los controles de los mapas de riesgos de los procesos del SIG 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98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4796164" y="3540548"/>
            <a:ext cx="2263004" cy="541091"/>
            <a:chOff x="4466980" y="3500990"/>
            <a:chExt cx="2263004" cy="541091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Racionalización 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918589" y="2302544"/>
            <a:ext cx="3394846" cy="1507597"/>
            <a:chOff x="8113661" y="2516216"/>
            <a:chExt cx="3394846" cy="1507597"/>
          </a:xfrm>
        </p:grpSpPr>
        <p:sp>
          <p:nvSpPr>
            <p:cNvPr id="205" name="Forma libre 204"/>
            <p:cNvSpPr/>
            <p:nvPr/>
          </p:nvSpPr>
          <p:spPr>
            <a:xfrm>
              <a:off x="8830238" y="2516216"/>
              <a:ext cx="2678269" cy="150759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dirty="0">
                  <a:solidFill>
                    <a:srgbClr val="034A83"/>
                  </a:solidFill>
                </a:rPr>
                <a:t>Implementar la estrategia de racionalización administrativa “Automatización de las funcionalidades del subsidio concurrente en el marco de la plataforma tecnológica que soporta el programa mi casa ya”</a:t>
              </a:r>
              <a:endParaRPr lang="es-419" sz="10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13661" y="3154728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876956"/>
            <a:ext cx="3780198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Consolidar trámites y servicios más ágiles y eficientes que respondan a las necesidades y expectativas de los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109705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918591" y="3537766"/>
            <a:ext cx="3394845" cy="1069956"/>
            <a:chOff x="8113663" y="3831133"/>
            <a:chExt cx="3394845" cy="1069956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13663" y="419539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830239" y="3831133"/>
              <a:ext cx="2678269" cy="1069956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dirty="0">
                  <a:solidFill>
                    <a:srgbClr val="034A83"/>
                  </a:solidFill>
                </a:rPr>
                <a:t>Realizar seguimiento y actualización de los datos de operación de los trámites del MVCT en el sistema SUIT</a:t>
              </a: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887112" y="134689"/>
            <a:ext cx="5966903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Racionalización de Trámites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92FE9A7-3B6C-454B-90B4-C31442902802}"/>
              </a:ext>
            </a:extLst>
          </p:cNvPr>
          <p:cNvGrpSpPr/>
          <p:nvPr/>
        </p:nvGrpSpPr>
        <p:grpSpPr>
          <a:xfrm>
            <a:off x="7918591" y="4433175"/>
            <a:ext cx="3394845" cy="1069956"/>
            <a:chOff x="8113663" y="4119708"/>
            <a:chExt cx="3394845" cy="1069956"/>
          </a:xfrm>
        </p:grpSpPr>
        <p:sp>
          <p:nvSpPr>
            <p:cNvPr id="28" name="Flecha izquierda 207">
              <a:extLst>
                <a:ext uri="{FF2B5EF4-FFF2-40B4-BE49-F238E27FC236}">
                  <a16:creationId xmlns:a16="http://schemas.microsoft.com/office/drawing/2014/main" id="{23C7DB30-0D60-4B33-A829-3499A419D453}"/>
                </a:ext>
              </a:extLst>
            </p:cNvPr>
            <p:cNvSpPr/>
            <p:nvPr/>
          </p:nvSpPr>
          <p:spPr>
            <a:xfrm rot="10800000">
              <a:off x="8113663" y="419539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orma libre 84">
              <a:extLst>
                <a:ext uri="{FF2B5EF4-FFF2-40B4-BE49-F238E27FC236}">
                  <a16:creationId xmlns:a16="http://schemas.microsoft.com/office/drawing/2014/main" id="{D39BBF4F-1B92-4A88-94F7-32ED3E1695C0}"/>
                </a:ext>
              </a:extLst>
            </p:cNvPr>
            <p:cNvSpPr/>
            <p:nvPr/>
          </p:nvSpPr>
          <p:spPr>
            <a:xfrm>
              <a:off x="8830239" y="4119708"/>
              <a:ext cx="2678269" cy="1069956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dirty="0">
                  <a:solidFill>
                    <a:srgbClr val="034A83"/>
                  </a:solidFill>
                </a:rPr>
                <a:t>Gestionar la inscripción de los trámites y Otros Procedimientos Administrativos (</a:t>
              </a:r>
              <a:r>
                <a:rPr lang="es-CO" sz="1200" dirty="0" err="1">
                  <a:solidFill>
                    <a:srgbClr val="034A83"/>
                  </a:solidFill>
                </a:rPr>
                <a:t>OPAs</a:t>
              </a:r>
              <a:r>
                <a:rPr lang="es-CO" sz="1200" dirty="0">
                  <a:solidFill>
                    <a:srgbClr val="034A83"/>
                  </a:solidFill>
                </a:rPr>
                <a:t>) en el SUIT</a:t>
              </a:r>
              <a:endParaRPr lang="es-ES" sz="1200" dirty="0">
                <a:solidFill>
                  <a:srgbClr val="034A83"/>
                </a:solidFill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EB07216-8B17-426A-BA22-37EDB5335DA6}"/>
              </a:ext>
            </a:extLst>
          </p:cNvPr>
          <p:cNvGrpSpPr/>
          <p:nvPr/>
        </p:nvGrpSpPr>
        <p:grpSpPr>
          <a:xfrm>
            <a:off x="7918587" y="5024714"/>
            <a:ext cx="3394845" cy="1069956"/>
            <a:chOff x="8113663" y="3831133"/>
            <a:chExt cx="3394845" cy="1069956"/>
          </a:xfrm>
        </p:grpSpPr>
        <p:sp>
          <p:nvSpPr>
            <p:cNvPr id="32" name="Flecha izquierda 207">
              <a:extLst>
                <a:ext uri="{FF2B5EF4-FFF2-40B4-BE49-F238E27FC236}">
                  <a16:creationId xmlns:a16="http://schemas.microsoft.com/office/drawing/2014/main" id="{BDC97566-79C2-4BD5-BEDF-FEA46AD0F26B}"/>
                </a:ext>
              </a:extLst>
            </p:cNvPr>
            <p:cNvSpPr/>
            <p:nvPr/>
          </p:nvSpPr>
          <p:spPr>
            <a:xfrm rot="10800000">
              <a:off x="8113663" y="419539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orma libre 84">
              <a:extLst>
                <a:ext uri="{FF2B5EF4-FFF2-40B4-BE49-F238E27FC236}">
                  <a16:creationId xmlns:a16="http://schemas.microsoft.com/office/drawing/2014/main" id="{47964854-411F-4AA8-96EB-96840E610651}"/>
                </a:ext>
              </a:extLst>
            </p:cNvPr>
            <p:cNvSpPr/>
            <p:nvPr/>
          </p:nvSpPr>
          <p:spPr>
            <a:xfrm>
              <a:off x="8830239" y="3831133"/>
              <a:ext cx="2678269" cy="1069956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dirty="0">
                  <a:solidFill>
                    <a:srgbClr val="034A83"/>
                  </a:solidFill>
                </a:rPr>
                <a:t>Realizar seguimiento a la implementación de la Ley de trámites y del decreto 2106 de 2019</a:t>
              </a:r>
              <a:endParaRPr lang="es-ES" sz="10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E59C8D3-FA46-4C3F-8D4B-8EF9EA47233B}"/>
              </a:ext>
            </a:extLst>
          </p:cNvPr>
          <p:cNvGrpSpPr/>
          <p:nvPr/>
        </p:nvGrpSpPr>
        <p:grpSpPr>
          <a:xfrm>
            <a:off x="7918588" y="1634889"/>
            <a:ext cx="3394845" cy="1069956"/>
            <a:chOff x="8113663" y="3831133"/>
            <a:chExt cx="3394845" cy="1069956"/>
          </a:xfrm>
        </p:grpSpPr>
        <p:sp>
          <p:nvSpPr>
            <p:cNvPr id="35" name="Flecha izquierda 207">
              <a:extLst>
                <a:ext uri="{FF2B5EF4-FFF2-40B4-BE49-F238E27FC236}">
                  <a16:creationId xmlns:a16="http://schemas.microsoft.com/office/drawing/2014/main" id="{E89F4393-6049-4BFC-AF23-8653278EAAEB}"/>
                </a:ext>
              </a:extLst>
            </p:cNvPr>
            <p:cNvSpPr/>
            <p:nvPr/>
          </p:nvSpPr>
          <p:spPr>
            <a:xfrm rot="10800000">
              <a:off x="8113663" y="419539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orma libre 84">
              <a:extLst>
                <a:ext uri="{FF2B5EF4-FFF2-40B4-BE49-F238E27FC236}">
                  <a16:creationId xmlns:a16="http://schemas.microsoft.com/office/drawing/2014/main" id="{2C884086-AF19-40B2-944B-A1ABB5EEB91F}"/>
                </a:ext>
              </a:extLst>
            </p:cNvPr>
            <p:cNvSpPr/>
            <p:nvPr/>
          </p:nvSpPr>
          <p:spPr>
            <a:xfrm>
              <a:off x="8830239" y="3831133"/>
              <a:ext cx="2678269" cy="1069956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dirty="0">
                  <a:solidFill>
                    <a:srgbClr val="034A83"/>
                  </a:solidFill>
                </a:rPr>
                <a:t>Establecer la estrategia de racionalización de trámites y cronograma de trabajo</a:t>
              </a:r>
              <a:endParaRPr lang="es-ES" sz="10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954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4833523" y="3480871"/>
            <a:ext cx="2263004" cy="541091"/>
            <a:chOff x="4466980" y="3500990"/>
            <a:chExt cx="2263004" cy="541091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Participación Ciudadana 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Implementar acciones de participación ciudadana y rendición de cuentas que permitan la efectiva retroalimentación de los grupos de valor y su incidencia en la gestión del Ministerio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268201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941483" y="1735629"/>
            <a:ext cx="3232687" cy="604001"/>
            <a:chOff x="8136555" y="3831133"/>
            <a:chExt cx="3232687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690973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Capacitar y asistir técnicamente a grupos de valor y grupos de interés sobre la oferta institucional</a:t>
              </a: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Rendición de Cuentas y Participación Ciudadana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C1EB510-BC23-4A1D-B08F-B4B8073F11ED}"/>
              </a:ext>
            </a:extLst>
          </p:cNvPr>
          <p:cNvGrpSpPr/>
          <p:nvPr/>
        </p:nvGrpSpPr>
        <p:grpSpPr>
          <a:xfrm>
            <a:off x="7934720" y="2614479"/>
            <a:ext cx="3239450" cy="2586021"/>
            <a:chOff x="8269058" y="2350892"/>
            <a:chExt cx="3239450" cy="2586021"/>
          </a:xfrm>
        </p:grpSpPr>
        <p:sp>
          <p:nvSpPr>
            <p:cNvPr id="32" name="Flecha izquierda 207">
              <a:extLst>
                <a:ext uri="{FF2B5EF4-FFF2-40B4-BE49-F238E27FC236}">
                  <a16:creationId xmlns:a16="http://schemas.microsoft.com/office/drawing/2014/main" id="{DE949470-7010-4E04-A928-CB357BB57525}"/>
                </a:ext>
              </a:extLst>
            </p:cNvPr>
            <p:cNvSpPr/>
            <p:nvPr/>
          </p:nvSpPr>
          <p:spPr>
            <a:xfrm rot="10800000">
              <a:off x="8269058" y="2350892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orma libre 84">
              <a:extLst>
                <a:ext uri="{FF2B5EF4-FFF2-40B4-BE49-F238E27FC236}">
                  <a16:creationId xmlns:a16="http://schemas.microsoft.com/office/drawing/2014/main" id="{0D890575-7BB1-491E-BA6A-9C92A2D16505}"/>
                </a:ext>
              </a:extLst>
            </p:cNvPr>
            <p:cNvSpPr/>
            <p:nvPr/>
          </p:nvSpPr>
          <p:spPr>
            <a:xfrm>
              <a:off x="8830239" y="4332912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la participación ciudadana en todas las fases del ciclo de gestión pública: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</a:t>
              </a: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 de condiciones de acceso a agua concertado con comunidades indígenas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Formulación</a:t>
              </a: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Publicar proyectos de instrumentos normativos para participación ciudadana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Publicar PEI,PAI, PAAC 2021 para participación ciudadana.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Ejecución</a:t>
              </a: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Brindar asistencia técnica en proyectos de Agua y Saneamiento concertada con comunidades NARP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Definir tipologías de vivienda a partir de diálogo con comunidades étnicas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73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8647540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5" name="Rectángulo 4"/>
          <p:cNvSpPr/>
          <p:nvPr/>
        </p:nvSpPr>
        <p:spPr>
          <a:xfrm>
            <a:off x="8647541" y="0"/>
            <a:ext cx="3546282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/>
          </a:p>
        </p:txBody>
      </p:sp>
      <p:sp>
        <p:nvSpPr>
          <p:cNvPr id="10" name="Google Shape;127;p20">
            <a:extLst>
              <a:ext uri="{FF2B5EF4-FFF2-40B4-BE49-F238E27FC236}">
                <a16:creationId xmlns:a16="http://schemas.microsoft.com/office/drawing/2014/main" id="{7E05478C-2296-4115-A278-6C1932F18217}"/>
              </a:ext>
            </a:extLst>
          </p:cNvPr>
          <p:cNvSpPr txBox="1">
            <a:spLocks/>
          </p:cNvSpPr>
          <p:nvPr/>
        </p:nvSpPr>
        <p:spPr>
          <a:xfrm>
            <a:off x="1059711" y="1551011"/>
            <a:ext cx="6908632" cy="46777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O" sz="40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  <a:p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Estratégico Institucional (PEI)</a:t>
            </a:r>
          </a:p>
          <a:p>
            <a:pPr algn="just"/>
            <a:endParaRPr lang="es-CO" sz="40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  <a:p>
            <a:pPr algn="just"/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ea typeface="Work Sans Light" charset="0"/>
                <a:cs typeface="Arial" panose="020B0604020202020204" pitchFamily="34" charset="0"/>
              </a:rPr>
              <a:t>Plan de Acción Institucional (PAI)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bg1"/>
              </a:solidFill>
              <a:latin typeface="Arial" panose="020B0604020202020204" pitchFamily="34" charset="0"/>
              <a:ea typeface="Work Sans Light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50822C60-474A-4412-B645-BE62BD85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340" y="635146"/>
            <a:ext cx="3460672" cy="5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3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Implementar acciones de participación ciudadana y rendición de cuentas que permitan la efectiva retroalimentación de los grupos de valor y su incidencia en la gestión del Ministerio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268201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Rendición de Cuentas y Participación Ciudadana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95DE502-0EA6-4387-99A2-64980D125E38}"/>
              </a:ext>
            </a:extLst>
          </p:cNvPr>
          <p:cNvGrpSpPr/>
          <p:nvPr/>
        </p:nvGrpSpPr>
        <p:grpSpPr>
          <a:xfrm>
            <a:off x="4833524" y="3288868"/>
            <a:ext cx="2263004" cy="541091"/>
            <a:chOff x="4466980" y="3500990"/>
            <a:chExt cx="2263004" cy="541091"/>
          </a:xfrm>
        </p:grpSpPr>
        <p:sp>
          <p:nvSpPr>
            <p:cNvPr id="35" name="Forma libre 192">
              <a:extLst>
                <a:ext uri="{FF2B5EF4-FFF2-40B4-BE49-F238E27FC236}">
                  <a16:creationId xmlns:a16="http://schemas.microsoft.com/office/drawing/2014/main" id="{077C89C2-9DCC-4473-A5AC-E28B23F0D125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Rendición de Cuentas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1D680FC-B068-4C6D-BAA2-E38653D8775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C916F68-3939-410D-9B30-7B2BE751CEF2}"/>
              </a:ext>
            </a:extLst>
          </p:cNvPr>
          <p:cNvGrpSpPr/>
          <p:nvPr/>
        </p:nvGrpSpPr>
        <p:grpSpPr>
          <a:xfrm>
            <a:off x="7802216" y="1958375"/>
            <a:ext cx="3371954" cy="2352954"/>
            <a:chOff x="8136554" y="2082180"/>
            <a:chExt cx="3371954" cy="2352954"/>
          </a:xfrm>
        </p:grpSpPr>
        <p:sp>
          <p:nvSpPr>
            <p:cNvPr id="38" name="Flecha izquierda 207">
              <a:extLst>
                <a:ext uri="{FF2B5EF4-FFF2-40B4-BE49-F238E27FC236}">
                  <a16:creationId xmlns:a16="http://schemas.microsoft.com/office/drawing/2014/main" id="{F8F7AEEE-7CBF-4439-A5B9-9B209ED03092}"/>
                </a:ext>
              </a:extLst>
            </p:cNvPr>
            <p:cNvSpPr/>
            <p:nvPr/>
          </p:nvSpPr>
          <p:spPr>
            <a:xfrm rot="10800000">
              <a:off x="8136554" y="2082180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orma libre 84">
              <a:extLst>
                <a:ext uri="{FF2B5EF4-FFF2-40B4-BE49-F238E27FC236}">
                  <a16:creationId xmlns:a16="http://schemas.microsoft.com/office/drawing/2014/main" id="{2085A7B5-C365-4C4A-A8AD-9F929BA33DFD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acciones de información, diálogo y responsabilidad en la rendición de cuentas.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Información: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y socializar informes y/o reportes de seguimiento a la gestión del MVCT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Diálogo: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Audiencia Pública de Rendición de Cuentas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Rendición de Cuentas Paz.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Mesas de diálogo con grupos de valor y partes interesadas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u="sng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Responsabilidad: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Hacer seguimiento a la estrategia de participación ciudadana y rendición de cuentas 2021</a:t>
              </a:r>
            </a:p>
            <a:p>
              <a:pPr marL="171450" lvl="0" indent="-1714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MX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seguimiento y acompañamiento a los responsables de ejecutar proyectos y compromisos del Ministerio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527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4846926" y="2547526"/>
            <a:ext cx="2263004" cy="549635"/>
            <a:chOff x="4466980" y="3500990"/>
            <a:chExt cx="2263004" cy="549635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963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Estructura administrativa y Direccionamiento estratégico </a:t>
              </a:r>
              <a:endParaRPr lang="es-ES" sz="1300" kern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917099" y="1507049"/>
            <a:ext cx="3396336" cy="1507597"/>
            <a:chOff x="8112171" y="2516216"/>
            <a:chExt cx="3396336" cy="1507597"/>
          </a:xfrm>
        </p:grpSpPr>
        <p:sp>
          <p:nvSpPr>
            <p:cNvPr id="205" name="Forma libre 204"/>
            <p:cNvSpPr/>
            <p:nvPr/>
          </p:nvSpPr>
          <p:spPr>
            <a:xfrm>
              <a:off x="8830238" y="2516216"/>
              <a:ext cx="2678269" cy="150759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Elaborar e implementar la política de servicio al ciudadano</a:t>
              </a: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419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12171" y="280438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dirty="0"/>
            </a:p>
          </p:txBody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 calidad y el acceso a los trámites y servicios del Ministerio y la satisfacción de los ciudadanos, facilitando el ejercicio de sus derechos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268201" y="1950997"/>
            <a:ext cx="489739" cy="4299242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947541" y="2282557"/>
            <a:ext cx="3371953" cy="604001"/>
            <a:chOff x="8136555" y="3831133"/>
            <a:chExt cx="3371953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Servicio al Ciudadano</a:t>
            </a:r>
          </a:p>
        </p:txBody>
      </p:sp>
      <p:sp>
        <p:nvSpPr>
          <p:cNvPr id="33" name="Forma libre 84">
            <a:extLst>
              <a:ext uri="{FF2B5EF4-FFF2-40B4-BE49-F238E27FC236}">
                <a16:creationId xmlns:a16="http://schemas.microsoft.com/office/drawing/2014/main" id="{0D890575-7BB1-491E-BA6A-9C92A2D16505}"/>
              </a:ext>
            </a:extLst>
          </p:cNvPr>
          <p:cNvSpPr/>
          <p:nvPr/>
        </p:nvSpPr>
        <p:spPr>
          <a:xfrm>
            <a:off x="8681739" y="2352891"/>
            <a:ext cx="2678269" cy="105120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el informe de PQRSDF que contenga oportunidades de mejora, sugerencias de la ciudadanía, enfocadas a la participación de la gestión pública y las observaciones presentadas por las veedurías para facilitar el acceso a la información y la mejora continua</a:t>
            </a:r>
            <a:r>
              <a: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95DE502-0EA6-4387-99A2-64980D125E38}"/>
              </a:ext>
            </a:extLst>
          </p:cNvPr>
          <p:cNvGrpSpPr/>
          <p:nvPr/>
        </p:nvGrpSpPr>
        <p:grpSpPr>
          <a:xfrm>
            <a:off x="4846926" y="4132609"/>
            <a:ext cx="2263004" cy="541091"/>
            <a:chOff x="4466980" y="3500990"/>
            <a:chExt cx="2263004" cy="541091"/>
          </a:xfrm>
        </p:grpSpPr>
        <p:sp>
          <p:nvSpPr>
            <p:cNvPr id="35" name="Forma libre 192">
              <a:extLst>
                <a:ext uri="{FF2B5EF4-FFF2-40B4-BE49-F238E27FC236}">
                  <a16:creationId xmlns:a16="http://schemas.microsoft.com/office/drawing/2014/main" id="{077C89C2-9DCC-4473-A5AC-E28B23F0D125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Fortalecimiento de los canales de atención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1D680FC-B068-4C6D-BAA2-E38653D8775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C916F68-3939-410D-9B30-7B2BE751CEF2}"/>
              </a:ext>
            </a:extLst>
          </p:cNvPr>
          <p:cNvGrpSpPr/>
          <p:nvPr/>
        </p:nvGrpSpPr>
        <p:grpSpPr>
          <a:xfrm>
            <a:off x="7952217" y="3585577"/>
            <a:ext cx="3394847" cy="604001"/>
            <a:chOff x="8113661" y="3680899"/>
            <a:chExt cx="3394847" cy="604001"/>
          </a:xfrm>
        </p:grpSpPr>
        <p:sp>
          <p:nvSpPr>
            <p:cNvPr id="38" name="Flecha izquierda 207">
              <a:extLst>
                <a:ext uri="{FF2B5EF4-FFF2-40B4-BE49-F238E27FC236}">
                  <a16:creationId xmlns:a16="http://schemas.microsoft.com/office/drawing/2014/main" id="{F8F7AEEE-7CBF-4439-A5B9-9B209ED03092}"/>
                </a:ext>
              </a:extLst>
            </p:cNvPr>
            <p:cNvSpPr/>
            <p:nvPr/>
          </p:nvSpPr>
          <p:spPr>
            <a:xfrm rot="10800000">
              <a:off x="8113661" y="3863485"/>
              <a:ext cx="391739" cy="19771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orma libre 84">
              <a:extLst>
                <a:ext uri="{FF2B5EF4-FFF2-40B4-BE49-F238E27FC236}">
                  <a16:creationId xmlns:a16="http://schemas.microsoft.com/office/drawing/2014/main" id="{2085A7B5-C365-4C4A-A8AD-9F929BA33DFD}"/>
                </a:ext>
              </a:extLst>
            </p:cNvPr>
            <p:cNvSpPr/>
            <p:nvPr/>
          </p:nvSpPr>
          <p:spPr>
            <a:xfrm>
              <a:off x="8830239" y="3680899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el análisis del estado de la infraestructura e las sedes del MVCT para asegurar las condiciones necesarias para el desarrollo de los procesos. </a:t>
              </a:r>
              <a:endParaRPr lang="es-ES" sz="12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AB301F6-B17F-4C21-B8EA-F8B6FEC176F5}"/>
              </a:ext>
            </a:extLst>
          </p:cNvPr>
          <p:cNvGrpSpPr/>
          <p:nvPr/>
        </p:nvGrpSpPr>
        <p:grpSpPr>
          <a:xfrm>
            <a:off x="7963272" y="4459096"/>
            <a:ext cx="3396736" cy="604001"/>
            <a:chOff x="8111772" y="3845881"/>
            <a:chExt cx="3396736" cy="604001"/>
          </a:xfrm>
        </p:grpSpPr>
        <p:sp>
          <p:nvSpPr>
            <p:cNvPr id="41" name="Flecha izquierda 207">
              <a:extLst>
                <a:ext uri="{FF2B5EF4-FFF2-40B4-BE49-F238E27FC236}">
                  <a16:creationId xmlns:a16="http://schemas.microsoft.com/office/drawing/2014/main" id="{4BAAF362-2DF1-4D81-83E8-96E9628CA142}"/>
                </a:ext>
              </a:extLst>
            </p:cNvPr>
            <p:cNvSpPr/>
            <p:nvPr/>
          </p:nvSpPr>
          <p:spPr>
            <a:xfrm rot="10800000">
              <a:off x="8111772" y="3988326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orma libre 84">
              <a:extLst>
                <a:ext uri="{FF2B5EF4-FFF2-40B4-BE49-F238E27FC236}">
                  <a16:creationId xmlns:a16="http://schemas.microsoft.com/office/drawing/2014/main" id="{528321A6-1F8B-463F-AFCD-339BD55123E7}"/>
                </a:ext>
              </a:extLst>
            </p:cNvPr>
            <p:cNvSpPr/>
            <p:nvPr/>
          </p:nvSpPr>
          <p:spPr>
            <a:xfrm>
              <a:off x="8830239" y="3845881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jornada de capacitación al grupo GAUA sobre la oferta de servicios institucional de cada uno de los grupos y equipos de trabajo de la DDS.  </a:t>
              </a: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12576B3-71D0-43BA-B416-8AF65192D428}"/>
              </a:ext>
            </a:extLst>
          </p:cNvPr>
          <p:cNvGrpSpPr/>
          <p:nvPr/>
        </p:nvGrpSpPr>
        <p:grpSpPr>
          <a:xfrm>
            <a:off x="7963271" y="5242734"/>
            <a:ext cx="3371953" cy="604001"/>
            <a:chOff x="8136555" y="3831133"/>
            <a:chExt cx="3371953" cy="604001"/>
          </a:xfrm>
        </p:grpSpPr>
        <p:sp>
          <p:nvSpPr>
            <p:cNvPr id="44" name="Flecha izquierda 207">
              <a:extLst>
                <a:ext uri="{FF2B5EF4-FFF2-40B4-BE49-F238E27FC236}">
                  <a16:creationId xmlns:a16="http://schemas.microsoft.com/office/drawing/2014/main" id="{34FC4837-D143-49E8-A489-C60A5CB9DEE4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orma libre 84">
              <a:extLst>
                <a:ext uri="{FF2B5EF4-FFF2-40B4-BE49-F238E27FC236}">
                  <a16:creationId xmlns:a16="http://schemas.microsoft.com/office/drawing/2014/main" id="{607A8783-6C95-4EC5-B141-077D4D8682AF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Forma libre 84">
            <a:extLst>
              <a:ext uri="{FF2B5EF4-FFF2-40B4-BE49-F238E27FC236}">
                <a16:creationId xmlns:a16="http://schemas.microsoft.com/office/drawing/2014/main" id="{C28ADCF6-2BC2-49A8-8C31-3C04707CFE28}"/>
              </a:ext>
            </a:extLst>
          </p:cNvPr>
          <p:cNvSpPr/>
          <p:nvPr/>
        </p:nvSpPr>
        <p:spPr>
          <a:xfrm>
            <a:off x="8656955" y="5623862"/>
            <a:ext cx="2678269" cy="60400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las competencias de servicio de la entidad, a través de procesos de cualificación y sensibilización, armonizados con el Plan Institucional de Capacitación. Circular 001 de 2018-CGDI </a:t>
            </a:r>
            <a:endParaRPr lang="es-ES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CE79EE3-2A48-4E17-BAD0-5A7E2AD208F3}"/>
              </a:ext>
            </a:extLst>
          </p:cNvPr>
          <p:cNvGrpSpPr/>
          <p:nvPr/>
        </p:nvGrpSpPr>
        <p:grpSpPr>
          <a:xfrm>
            <a:off x="4846926" y="5709148"/>
            <a:ext cx="2263004" cy="541091"/>
            <a:chOff x="4466980" y="3500990"/>
            <a:chExt cx="2263004" cy="541091"/>
          </a:xfrm>
        </p:grpSpPr>
        <p:sp>
          <p:nvSpPr>
            <p:cNvPr id="53" name="Forma libre 192">
              <a:extLst>
                <a:ext uri="{FF2B5EF4-FFF2-40B4-BE49-F238E27FC236}">
                  <a16:creationId xmlns:a16="http://schemas.microsoft.com/office/drawing/2014/main" id="{8E92DB35-6DC8-496A-BB90-D854456AB50A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Talento Humano 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5FD71A62-1ACC-4D7E-93E9-F313E480028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740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4846926" y="2547526"/>
            <a:ext cx="2263004" cy="549635"/>
            <a:chOff x="4466980" y="3500990"/>
            <a:chExt cx="2263004" cy="549635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963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kern="1200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Normativo y Procedimental </a:t>
              </a: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917099" y="1507049"/>
            <a:ext cx="3396336" cy="1507597"/>
            <a:chOff x="8112171" y="2516216"/>
            <a:chExt cx="3396336" cy="1507597"/>
          </a:xfrm>
        </p:grpSpPr>
        <p:sp>
          <p:nvSpPr>
            <p:cNvPr id="205" name="Forma libre 204"/>
            <p:cNvSpPr/>
            <p:nvPr/>
          </p:nvSpPr>
          <p:spPr>
            <a:xfrm>
              <a:off x="8830238" y="2516216"/>
              <a:ext cx="2678269" cy="150759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 impulso procesal a las diferentes etapas del proceso disciplinario</a:t>
              </a: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419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12171" y="280438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dirty="0"/>
            </a:p>
          </p:txBody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32787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 calidad y el acceso a los trámites y servicios del Ministerio y la satisfacción de los ciudadanos, facilitando el ejercicio de sus derechos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268201" y="1950997"/>
            <a:ext cx="489739" cy="4299242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947541" y="2282557"/>
            <a:ext cx="3371953" cy="604001"/>
            <a:chOff x="8136555" y="3831133"/>
            <a:chExt cx="3371953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Servicio al Ciudadano</a:t>
            </a:r>
          </a:p>
        </p:txBody>
      </p:sp>
      <p:sp>
        <p:nvSpPr>
          <p:cNvPr id="33" name="Forma libre 84">
            <a:extLst>
              <a:ext uri="{FF2B5EF4-FFF2-40B4-BE49-F238E27FC236}">
                <a16:creationId xmlns:a16="http://schemas.microsoft.com/office/drawing/2014/main" id="{0D890575-7BB1-491E-BA6A-9C92A2D16505}"/>
              </a:ext>
            </a:extLst>
          </p:cNvPr>
          <p:cNvSpPr/>
          <p:nvPr/>
        </p:nvSpPr>
        <p:spPr>
          <a:xfrm>
            <a:off x="8635166" y="2135719"/>
            <a:ext cx="2678269" cy="105120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impulso procesal a las diferentes etapas del proceso disciplinario</a:t>
            </a:r>
            <a:endParaRPr lang="es-ES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95DE502-0EA6-4387-99A2-64980D125E38}"/>
              </a:ext>
            </a:extLst>
          </p:cNvPr>
          <p:cNvGrpSpPr/>
          <p:nvPr/>
        </p:nvGrpSpPr>
        <p:grpSpPr>
          <a:xfrm>
            <a:off x="4846926" y="4132609"/>
            <a:ext cx="2263004" cy="541091"/>
            <a:chOff x="4466980" y="3500990"/>
            <a:chExt cx="2263004" cy="541091"/>
          </a:xfrm>
        </p:grpSpPr>
        <p:sp>
          <p:nvSpPr>
            <p:cNvPr id="35" name="Forma libre 192">
              <a:extLst>
                <a:ext uri="{FF2B5EF4-FFF2-40B4-BE49-F238E27FC236}">
                  <a16:creationId xmlns:a16="http://schemas.microsoft.com/office/drawing/2014/main" id="{077C89C2-9DCC-4473-A5AC-E28B23F0D125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Relacionamiento con el ciudadano 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1D680FC-B068-4C6D-BAA2-E38653D8775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C916F68-3939-410D-9B30-7B2BE751CEF2}"/>
              </a:ext>
            </a:extLst>
          </p:cNvPr>
          <p:cNvGrpSpPr/>
          <p:nvPr/>
        </p:nvGrpSpPr>
        <p:grpSpPr>
          <a:xfrm>
            <a:off x="7952217" y="3585577"/>
            <a:ext cx="3394847" cy="604001"/>
            <a:chOff x="8113661" y="3680899"/>
            <a:chExt cx="3394847" cy="604001"/>
          </a:xfrm>
        </p:grpSpPr>
        <p:sp>
          <p:nvSpPr>
            <p:cNvPr id="38" name="Flecha izquierda 207">
              <a:extLst>
                <a:ext uri="{FF2B5EF4-FFF2-40B4-BE49-F238E27FC236}">
                  <a16:creationId xmlns:a16="http://schemas.microsoft.com/office/drawing/2014/main" id="{F8F7AEEE-7CBF-4439-A5B9-9B209ED03092}"/>
                </a:ext>
              </a:extLst>
            </p:cNvPr>
            <p:cNvSpPr/>
            <p:nvPr/>
          </p:nvSpPr>
          <p:spPr>
            <a:xfrm rot="10800000">
              <a:off x="8113661" y="3863485"/>
              <a:ext cx="391739" cy="19771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orma libre 84">
              <a:extLst>
                <a:ext uri="{FF2B5EF4-FFF2-40B4-BE49-F238E27FC236}">
                  <a16:creationId xmlns:a16="http://schemas.microsoft.com/office/drawing/2014/main" id="{2085A7B5-C365-4C4A-A8AD-9F929BA33DFD}"/>
                </a:ext>
              </a:extLst>
            </p:cNvPr>
            <p:cNvSpPr/>
            <p:nvPr/>
          </p:nvSpPr>
          <p:spPr>
            <a:xfrm>
              <a:off x="8830239" y="3680899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12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AB301F6-B17F-4C21-B8EA-F8B6FEC176F5}"/>
              </a:ext>
            </a:extLst>
          </p:cNvPr>
          <p:cNvGrpSpPr/>
          <p:nvPr/>
        </p:nvGrpSpPr>
        <p:grpSpPr>
          <a:xfrm>
            <a:off x="7947541" y="4306795"/>
            <a:ext cx="3396736" cy="604001"/>
            <a:chOff x="8111772" y="3753588"/>
            <a:chExt cx="3396736" cy="604001"/>
          </a:xfrm>
        </p:grpSpPr>
        <p:sp>
          <p:nvSpPr>
            <p:cNvPr id="41" name="Flecha izquierda 207">
              <a:extLst>
                <a:ext uri="{FF2B5EF4-FFF2-40B4-BE49-F238E27FC236}">
                  <a16:creationId xmlns:a16="http://schemas.microsoft.com/office/drawing/2014/main" id="{4BAAF362-2DF1-4D81-83E8-96E9628CA142}"/>
                </a:ext>
              </a:extLst>
            </p:cNvPr>
            <p:cNvSpPr/>
            <p:nvPr/>
          </p:nvSpPr>
          <p:spPr>
            <a:xfrm rot="10800000">
              <a:off x="8111772" y="3988326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orma libre 84">
              <a:extLst>
                <a:ext uri="{FF2B5EF4-FFF2-40B4-BE49-F238E27FC236}">
                  <a16:creationId xmlns:a16="http://schemas.microsoft.com/office/drawing/2014/main" id="{528321A6-1F8B-463F-AFCD-339BD55123E7}"/>
                </a:ext>
              </a:extLst>
            </p:cNvPr>
            <p:cNvSpPr/>
            <p:nvPr/>
          </p:nvSpPr>
          <p:spPr>
            <a:xfrm>
              <a:off x="8830239" y="3753588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Socializar el protocolo para la atención y servicio al ciudadano.</a:t>
              </a: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12576B3-71D0-43BA-B416-8AF65192D428}"/>
              </a:ext>
            </a:extLst>
          </p:cNvPr>
          <p:cNvGrpSpPr/>
          <p:nvPr/>
        </p:nvGrpSpPr>
        <p:grpSpPr>
          <a:xfrm>
            <a:off x="7963271" y="5242734"/>
            <a:ext cx="3371953" cy="604001"/>
            <a:chOff x="8136555" y="3831133"/>
            <a:chExt cx="3371953" cy="604001"/>
          </a:xfrm>
        </p:grpSpPr>
        <p:sp>
          <p:nvSpPr>
            <p:cNvPr id="44" name="Flecha izquierda 207">
              <a:extLst>
                <a:ext uri="{FF2B5EF4-FFF2-40B4-BE49-F238E27FC236}">
                  <a16:creationId xmlns:a16="http://schemas.microsoft.com/office/drawing/2014/main" id="{34FC4837-D143-49E8-A489-C60A5CB9DEE4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orma libre 84">
              <a:extLst>
                <a:ext uri="{FF2B5EF4-FFF2-40B4-BE49-F238E27FC236}">
                  <a16:creationId xmlns:a16="http://schemas.microsoft.com/office/drawing/2014/main" id="{607A8783-6C95-4EC5-B141-077D4D8682AF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u="sng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Forma libre 84">
            <a:extLst>
              <a:ext uri="{FF2B5EF4-FFF2-40B4-BE49-F238E27FC236}">
                <a16:creationId xmlns:a16="http://schemas.microsoft.com/office/drawing/2014/main" id="{C28ADCF6-2BC2-49A8-8C31-3C04707CFE28}"/>
              </a:ext>
            </a:extLst>
          </p:cNvPr>
          <p:cNvSpPr/>
          <p:nvPr/>
        </p:nvSpPr>
        <p:spPr>
          <a:xfrm>
            <a:off x="8656954" y="5149789"/>
            <a:ext cx="2678269" cy="60400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Diseñar e implementar de la política de servicio al ciudadano</a:t>
            </a:r>
            <a:endParaRPr lang="es-ES" sz="12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AAE0E52-BE0D-4F48-9D21-22301CDF0B9B}"/>
              </a:ext>
            </a:extLst>
          </p:cNvPr>
          <p:cNvSpPr/>
          <p:nvPr/>
        </p:nvSpPr>
        <p:spPr>
          <a:xfrm>
            <a:off x="8635166" y="3606137"/>
            <a:ext cx="3365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 a las dependencias en la caracterización de grupos de valor </a:t>
            </a:r>
          </a:p>
        </p:txBody>
      </p:sp>
    </p:spTree>
    <p:extLst>
      <p:ext uri="{BB962C8B-B14F-4D97-AF65-F5344CB8AC3E}">
        <p14:creationId xmlns:p14="http://schemas.microsoft.com/office/powerpoint/2010/main" val="3551147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5098320" y="2145681"/>
            <a:ext cx="2263004" cy="541091"/>
            <a:chOff x="4466980" y="3500990"/>
            <a:chExt cx="2263004" cy="541091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Transparencia Activa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918589" y="1346502"/>
            <a:ext cx="3394846" cy="1507597"/>
            <a:chOff x="8113661" y="2516216"/>
            <a:chExt cx="3394846" cy="1507597"/>
          </a:xfrm>
        </p:grpSpPr>
        <p:sp>
          <p:nvSpPr>
            <p:cNvPr id="205" name="Forma libre 204"/>
            <p:cNvSpPr/>
            <p:nvPr/>
          </p:nvSpPr>
          <p:spPr>
            <a:xfrm>
              <a:off x="8830238" y="2516216"/>
              <a:ext cx="2678269" cy="150759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Garantizar la publicación de la información requerida por la ley de transparencia</a:t>
              </a:r>
              <a:endParaRPr lang="es-419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13661" y="3154728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64435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la cantidad y calidad de información pública que responda a las necesidades de información de sus grupos de valor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499849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941483" y="2369233"/>
            <a:ext cx="3371175" cy="604001"/>
            <a:chOff x="8136555" y="3478705"/>
            <a:chExt cx="3371175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368184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829461" y="3478705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Mejorar los datos abiertos 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Transparencia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C1EB510-BC23-4A1D-B08F-B4B8073F11ED}"/>
              </a:ext>
            </a:extLst>
          </p:cNvPr>
          <p:cNvGrpSpPr/>
          <p:nvPr/>
        </p:nvGrpSpPr>
        <p:grpSpPr>
          <a:xfrm>
            <a:off x="7942539" y="2989338"/>
            <a:ext cx="3371953" cy="604001"/>
            <a:chOff x="8136555" y="3831133"/>
            <a:chExt cx="3371953" cy="604001"/>
          </a:xfrm>
        </p:grpSpPr>
        <p:sp>
          <p:nvSpPr>
            <p:cNvPr id="32" name="Flecha izquierda 207">
              <a:extLst>
                <a:ext uri="{FF2B5EF4-FFF2-40B4-BE49-F238E27FC236}">
                  <a16:creationId xmlns:a16="http://schemas.microsoft.com/office/drawing/2014/main" id="{DE949470-7010-4E04-A928-CB357BB57525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orma libre 84">
              <a:extLst>
                <a:ext uri="{FF2B5EF4-FFF2-40B4-BE49-F238E27FC236}">
                  <a16:creationId xmlns:a16="http://schemas.microsoft.com/office/drawing/2014/main" id="{0D890575-7BB1-491E-BA6A-9C92A2D16505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Actualizar contenidos del sitio web institucional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95DE502-0EA6-4387-99A2-64980D125E38}"/>
              </a:ext>
            </a:extLst>
          </p:cNvPr>
          <p:cNvGrpSpPr/>
          <p:nvPr/>
        </p:nvGrpSpPr>
        <p:grpSpPr>
          <a:xfrm>
            <a:off x="5071979" y="3402535"/>
            <a:ext cx="2263004" cy="541091"/>
            <a:chOff x="4466980" y="3500990"/>
            <a:chExt cx="2263004" cy="541091"/>
          </a:xfrm>
        </p:grpSpPr>
        <p:sp>
          <p:nvSpPr>
            <p:cNvPr id="35" name="Forma libre 192">
              <a:extLst>
                <a:ext uri="{FF2B5EF4-FFF2-40B4-BE49-F238E27FC236}">
                  <a16:creationId xmlns:a16="http://schemas.microsoft.com/office/drawing/2014/main" id="{077C89C2-9DCC-4473-A5AC-E28B23F0D125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Transparencia Pasiva 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1D680FC-B068-4C6D-BAA2-E38653D8775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C916F68-3939-410D-9B30-7B2BE751CEF2}"/>
              </a:ext>
            </a:extLst>
          </p:cNvPr>
          <p:cNvGrpSpPr/>
          <p:nvPr/>
        </p:nvGrpSpPr>
        <p:grpSpPr>
          <a:xfrm>
            <a:off x="7941483" y="3516639"/>
            <a:ext cx="3371953" cy="604001"/>
            <a:chOff x="8136555" y="3831133"/>
            <a:chExt cx="3371953" cy="604001"/>
          </a:xfrm>
        </p:grpSpPr>
        <p:sp>
          <p:nvSpPr>
            <p:cNvPr id="38" name="Flecha izquierda 207">
              <a:extLst>
                <a:ext uri="{FF2B5EF4-FFF2-40B4-BE49-F238E27FC236}">
                  <a16:creationId xmlns:a16="http://schemas.microsoft.com/office/drawing/2014/main" id="{F8F7AEEE-7CBF-4439-A5B9-9B209ED03092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orma libre 84">
              <a:extLst>
                <a:ext uri="{FF2B5EF4-FFF2-40B4-BE49-F238E27FC236}">
                  <a16:creationId xmlns:a16="http://schemas.microsoft.com/office/drawing/2014/main" id="{2085A7B5-C365-4C4A-A8AD-9F929BA33DFD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Tramitar las peticiones y/o consultas ciudadanas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AB301F6-B17F-4C21-B8EA-F8B6FEC176F5}"/>
              </a:ext>
            </a:extLst>
          </p:cNvPr>
          <p:cNvGrpSpPr/>
          <p:nvPr/>
        </p:nvGrpSpPr>
        <p:grpSpPr>
          <a:xfrm>
            <a:off x="7942539" y="4082171"/>
            <a:ext cx="3334151" cy="604001"/>
            <a:chOff x="8136554" y="3506054"/>
            <a:chExt cx="3334151" cy="604001"/>
          </a:xfrm>
        </p:grpSpPr>
        <p:sp>
          <p:nvSpPr>
            <p:cNvPr id="41" name="Flecha izquierda 207">
              <a:extLst>
                <a:ext uri="{FF2B5EF4-FFF2-40B4-BE49-F238E27FC236}">
                  <a16:creationId xmlns:a16="http://schemas.microsoft.com/office/drawing/2014/main" id="{4BAAF362-2DF1-4D81-83E8-96E9628CA142}"/>
                </a:ext>
              </a:extLst>
            </p:cNvPr>
            <p:cNvSpPr/>
            <p:nvPr/>
          </p:nvSpPr>
          <p:spPr>
            <a:xfrm rot="10800000">
              <a:off x="8136554" y="3694301"/>
              <a:ext cx="365352" cy="20156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orma libre 84">
              <a:extLst>
                <a:ext uri="{FF2B5EF4-FFF2-40B4-BE49-F238E27FC236}">
                  <a16:creationId xmlns:a16="http://schemas.microsoft.com/office/drawing/2014/main" id="{528321A6-1F8B-463F-AFCD-339BD55123E7}"/>
                </a:ext>
              </a:extLst>
            </p:cNvPr>
            <p:cNvSpPr/>
            <p:nvPr/>
          </p:nvSpPr>
          <p:spPr>
            <a:xfrm>
              <a:off x="8792436" y="3506054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Apoyar las gestiones operativas y administrativas en los procesos de asignación del subsidio familiar de vivienda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DFAD527E-61B5-4834-A707-A16F0343EDFD}"/>
              </a:ext>
            </a:extLst>
          </p:cNvPr>
          <p:cNvGrpSpPr/>
          <p:nvPr/>
        </p:nvGrpSpPr>
        <p:grpSpPr>
          <a:xfrm>
            <a:off x="5230974" y="5418962"/>
            <a:ext cx="2263004" cy="541091"/>
            <a:chOff x="4466980" y="3500990"/>
            <a:chExt cx="2263004" cy="541091"/>
          </a:xfrm>
        </p:grpSpPr>
        <p:sp>
          <p:nvSpPr>
            <p:cNvPr id="44" name="Forma libre 192">
              <a:extLst>
                <a:ext uri="{FF2B5EF4-FFF2-40B4-BE49-F238E27FC236}">
                  <a16:creationId xmlns:a16="http://schemas.microsoft.com/office/drawing/2014/main" id="{96F50251-409B-4A6F-A790-BE0674927763}"/>
                </a:ext>
              </a:extLst>
            </p:cNvPr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Instrumentos de Gestión de la Información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F2F12F91-F04A-485C-A894-C328A6B7E923}"/>
                </a:ext>
              </a:extLst>
            </p:cNvPr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E1DBC569-BB14-42FD-A3AE-9891EF001562}"/>
              </a:ext>
            </a:extLst>
          </p:cNvPr>
          <p:cNvGrpSpPr/>
          <p:nvPr/>
        </p:nvGrpSpPr>
        <p:grpSpPr>
          <a:xfrm>
            <a:off x="7927219" y="4883239"/>
            <a:ext cx="3325521" cy="604001"/>
            <a:chOff x="8062427" y="3483618"/>
            <a:chExt cx="3325521" cy="604001"/>
          </a:xfrm>
        </p:grpSpPr>
        <p:sp>
          <p:nvSpPr>
            <p:cNvPr id="47" name="Flecha izquierda 207">
              <a:extLst>
                <a:ext uri="{FF2B5EF4-FFF2-40B4-BE49-F238E27FC236}">
                  <a16:creationId xmlns:a16="http://schemas.microsoft.com/office/drawing/2014/main" id="{50565F1F-F0D6-4BA0-9D44-72AEFE431695}"/>
                </a:ext>
              </a:extLst>
            </p:cNvPr>
            <p:cNvSpPr/>
            <p:nvPr/>
          </p:nvSpPr>
          <p:spPr>
            <a:xfrm rot="10800000">
              <a:off x="8062427" y="3686760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orma libre 84">
              <a:extLst>
                <a:ext uri="{FF2B5EF4-FFF2-40B4-BE49-F238E27FC236}">
                  <a16:creationId xmlns:a16="http://schemas.microsoft.com/office/drawing/2014/main" id="{BB5D3098-714A-4131-9D3A-CEF83F521005}"/>
                </a:ext>
              </a:extLst>
            </p:cNvPr>
            <p:cNvSpPr/>
            <p:nvPr/>
          </p:nvSpPr>
          <p:spPr>
            <a:xfrm>
              <a:off x="8709679" y="3483618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Articular los instrumentos de información publica con las </a:t>
              </a:r>
              <a:r>
                <a:rPr lang="es-ES" sz="1200" dirty="0" err="1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TRDs</a:t>
              </a: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vigentes publicadas en la pagina WEB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Forma libre 84">
            <a:extLst>
              <a:ext uri="{FF2B5EF4-FFF2-40B4-BE49-F238E27FC236}">
                <a16:creationId xmlns:a16="http://schemas.microsoft.com/office/drawing/2014/main" id="{53EF7076-3135-4072-9A66-AD429D600D2D}"/>
              </a:ext>
            </a:extLst>
          </p:cNvPr>
          <p:cNvSpPr/>
          <p:nvPr/>
        </p:nvSpPr>
        <p:spPr>
          <a:xfrm>
            <a:off x="8636223" y="5645838"/>
            <a:ext cx="2678269" cy="604001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y divulgar a los servidores públicos  en Ley de transparencia, información pública reservada y la información pública clasificada de la entidad. Circular 001 de 2018-CGDI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lecha izquierda 207">
            <a:extLst>
              <a:ext uri="{FF2B5EF4-FFF2-40B4-BE49-F238E27FC236}">
                <a16:creationId xmlns:a16="http://schemas.microsoft.com/office/drawing/2014/main" id="{BC39B474-47D6-4CF3-A884-700CB26C0ECC}"/>
              </a:ext>
            </a:extLst>
          </p:cNvPr>
          <p:cNvSpPr/>
          <p:nvPr/>
        </p:nvSpPr>
        <p:spPr>
          <a:xfrm rot="10800000">
            <a:off x="7949540" y="5591504"/>
            <a:ext cx="365355" cy="19771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8818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897947"/>
            <a:ext cx="1473168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506A92-AE4B-45CF-AC86-AE28B1D61563}"/>
              </a:ext>
            </a:extLst>
          </p:cNvPr>
          <p:cNvGrpSpPr/>
          <p:nvPr/>
        </p:nvGrpSpPr>
        <p:grpSpPr>
          <a:xfrm>
            <a:off x="5124678" y="3462479"/>
            <a:ext cx="2263004" cy="541091"/>
            <a:chOff x="4466980" y="3500990"/>
            <a:chExt cx="2263004" cy="541091"/>
          </a:xfrm>
        </p:grpSpPr>
        <p:sp>
          <p:nvSpPr>
            <p:cNvPr id="193" name="Forma libre 192"/>
            <p:cNvSpPr/>
            <p:nvPr/>
          </p:nvSpPr>
          <p:spPr>
            <a:xfrm>
              <a:off x="4950997" y="3500990"/>
              <a:ext cx="1778987" cy="54109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Integridad</a:t>
              </a:r>
              <a:endPara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Elipse 187"/>
            <p:cNvSpPr/>
            <p:nvPr/>
          </p:nvSpPr>
          <p:spPr>
            <a:xfrm>
              <a:off x="4466980" y="3614783"/>
              <a:ext cx="274692" cy="296562"/>
            </a:xfrm>
            <a:prstGeom prst="ellipse">
              <a:avLst/>
            </a:prstGeom>
            <a:solidFill>
              <a:srgbClr val="F42F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16" tIns="54316" rIns="54316" bIns="5431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kern="1200" dirty="0">
                  <a:solidFill>
                    <a:srgbClr val="E6EF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02" name="Forma libre 201"/>
          <p:cNvSpPr/>
          <p:nvPr/>
        </p:nvSpPr>
        <p:spPr>
          <a:xfrm>
            <a:off x="9183971" y="87323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8997D4A-22C5-4A7C-9EA9-CA746B4D5E7A}"/>
              </a:ext>
            </a:extLst>
          </p:cNvPr>
          <p:cNvGrpSpPr/>
          <p:nvPr/>
        </p:nvGrpSpPr>
        <p:grpSpPr>
          <a:xfrm>
            <a:off x="7734210" y="1950997"/>
            <a:ext cx="3369177" cy="707589"/>
            <a:chOff x="8112162" y="2676620"/>
            <a:chExt cx="3369177" cy="717220"/>
          </a:xfrm>
        </p:grpSpPr>
        <p:sp>
          <p:nvSpPr>
            <p:cNvPr id="205" name="Forma libre 204"/>
            <p:cNvSpPr/>
            <p:nvPr/>
          </p:nvSpPr>
          <p:spPr>
            <a:xfrm>
              <a:off x="8803070" y="2676620"/>
              <a:ext cx="2678269" cy="717220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Formular la estrategia de racionalización de trámites</a:t>
              </a:r>
              <a:endParaRPr lang="es-419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lecha izquierda 205"/>
            <p:cNvSpPr/>
            <p:nvPr/>
          </p:nvSpPr>
          <p:spPr>
            <a:xfrm rot="10800000">
              <a:off x="8112162" y="2960577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0" name="Forma libre 59"/>
          <p:cNvSpPr/>
          <p:nvPr/>
        </p:nvSpPr>
        <p:spPr>
          <a:xfrm>
            <a:off x="674245" y="827236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10739" y="2328672"/>
            <a:ext cx="3780198" cy="2304288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1905017"/>
              <a:ext cx="2678269" cy="1207215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Implementar acciones adicionales que contribuyan a mejorar los niveles de transparencia y lucha contra la corrupción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4646153" y="1950997"/>
            <a:ext cx="489739" cy="3547596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lt1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1F258ED-24C8-4EBE-9161-F78FD3490450}"/>
              </a:ext>
            </a:extLst>
          </p:cNvPr>
          <p:cNvGrpSpPr/>
          <p:nvPr/>
        </p:nvGrpSpPr>
        <p:grpSpPr>
          <a:xfrm>
            <a:off x="7731880" y="2652482"/>
            <a:ext cx="3371953" cy="604001"/>
            <a:chOff x="8136555" y="3831133"/>
            <a:chExt cx="3371953" cy="604001"/>
          </a:xfrm>
        </p:grpSpPr>
        <p:sp>
          <p:nvSpPr>
            <p:cNvPr id="208" name="Flecha izquierda 207"/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Forma libre 84"/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Realizar capacitación a los contratistas y funcionarios de la dirección en temas relacionadas con el soborno y/o actos de corrupción en General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2664445" y="119337"/>
            <a:ext cx="785821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Componente: Iniciativas Adicionales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C1EB510-BC23-4A1D-B08F-B4B8073F11ED}"/>
              </a:ext>
            </a:extLst>
          </p:cNvPr>
          <p:cNvGrpSpPr/>
          <p:nvPr/>
        </p:nvGrpSpPr>
        <p:grpSpPr>
          <a:xfrm>
            <a:off x="7735709" y="3160478"/>
            <a:ext cx="3354391" cy="604001"/>
            <a:chOff x="8136555" y="3769479"/>
            <a:chExt cx="3354391" cy="604001"/>
          </a:xfrm>
        </p:grpSpPr>
        <p:sp>
          <p:nvSpPr>
            <p:cNvPr id="32" name="Flecha izquierda 207">
              <a:extLst>
                <a:ext uri="{FF2B5EF4-FFF2-40B4-BE49-F238E27FC236}">
                  <a16:creationId xmlns:a16="http://schemas.microsoft.com/office/drawing/2014/main" id="{DE949470-7010-4E04-A928-CB357BB57525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orma libre 84">
              <a:extLst>
                <a:ext uri="{FF2B5EF4-FFF2-40B4-BE49-F238E27FC236}">
                  <a16:creationId xmlns:a16="http://schemas.microsoft.com/office/drawing/2014/main" id="{0D890575-7BB1-491E-BA6A-9C92A2D16505}"/>
                </a:ext>
              </a:extLst>
            </p:cNvPr>
            <p:cNvSpPr/>
            <p:nvPr/>
          </p:nvSpPr>
          <p:spPr>
            <a:xfrm>
              <a:off x="8812677" y="3769479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Definir lineamientos para el tratamiento de conflictos de interés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AC916F68-3939-410D-9B30-7B2BE751CEF2}"/>
              </a:ext>
            </a:extLst>
          </p:cNvPr>
          <p:cNvGrpSpPr/>
          <p:nvPr/>
        </p:nvGrpSpPr>
        <p:grpSpPr>
          <a:xfrm>
            <a:off x="7803215" y="3664571"/>
            <a:ext cx="3344785" cy="604001"/>
            <a:chOff x="8136555" y="3787808"/>
            <a:chExt cx="3344785" cy="604001"/>
          </a:xfrm>
        </p:grpSpPr>
        <p:sp>
          <p:nvSpPr>
            <p:cNvPr id="38" name="Flecha izquierda 207">
              <a:extLst>
                <a:ext uri="{FF2B5EF4-FFF2-40B4-BE49-F238E27FC236}">
                  <a16:creationId xmlns:a16="http://schemas.microsoft.com/office/drawing/2014/main" id="{F8F7AEEE-7CBF-4439-A5B9-9B209ED03092}"/>
                </a:ext>
              </a:extLst>
            </p:cNvPr>
            <p:cNvSpPr/>
            <p:nvPr/>
          </p:nvSpPr>
          <p:spPr>
            <a:xfrm rot="10800000">
              <a:off x="8136555" y="403948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orma libre 84">
              <a:extLst>
                <a:ext uri="{FF2B5EF4-FFF2-40B4-BE49-F238E27FC236}">
                  <a16:creationId xmlns:a16="http://schemas.microsoft.com/office/drawing/2014/main" id="{2085A7B5-C365-4C4A-A8AD-9F929BA33DFD}"/>
                </a:ext>
              </a:extLst>
            </p:cNvPr>
            <p:cNvSpPr/>
            <p:nvPr/>
          </p:nvSpPr>
          <p:spPr>
            <a:xfrm>
              <a:off x="8803071" y="3787808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Prevenir conductas disciplinarias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AB301F6-B17F-4C21-B8EA-F8B6FEC176F5}"/>
              </a:ext>
            </a:extLst>
          </p:cNvPr>
          <p:cNvGrpSpPr/>
          <p:nvPr/>
        </p:nvGrpSpPr>
        <p:grpSpPr>
          <a:xfrm>
            <a:off x="7758603" y="4447162"/>
            <a:ext cx="3371953" cy="604001"/>
            <a:chOff x="8136555" y="3831133"/>
            <a:chExt cx="3371953" cy="604001"/>
          </a:xfrm>
        </p:grpSpPr>
        <p:sp>
          <p:nvSpPr>
            <p:cNvPr id="41" name="Flecha izquierda 207">
              <a:extLst>
                <a:ext uri="{FF2B5EF4-FFF2-40B4-BE49-F238E27FC236}">
                  <a16:creationId xmlns:a16="http://schemas.microsoft.com/office/drawing/2014/main" id="{4BAAF362-2DF1-4D81-83E8-96E9628CA142}"/>
                </a:ext>
              </a:extLst>
            </p:cNvPr>
            <p:cNvSpPr/>
            <p:nvPr/>
          </p:nvSpPr>
          <p:spPr>
            <a:xfrm rot="10800000">
              <a:off x="8136555" y="397852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orma libre 84">
              <a:extLst>
                <a:ext uri="{FF2B5EF4-FFF2-40B4-BE49-F238E27FC236}">
                  <a16:creationId xmlns:a16="http://schemas.microsoft.com/office/drawing/2014/main" id="{528321A6-1F8B-463F-AFCD-339BD55123E7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Prevenir el inadecuado ejercicio de la profesión de ingeniería en la evaluación de proyectos de agua, en colaboración con el Consejo Profesional Nacional de Ingeniería – COPNIA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3F549E1F-3F79-40B4-9374-BFE64BDB23CA}"/>
              </a:ext>
            </a:extLst>
          </p:cNvPr>
          <p:cNvGrpSpPr/>
          <p:nvPr/>
        </p:nvGrpSpPr>
        <p:grpSpPr>
          <a:xfrm>
            <a:off x="7758602" y="5416304"/>
            <a:ext cx="3371953" cy="604001"/>
            <a:chOff x="8136555" y="3831133"/>
            <a:chExt cx="3371953" cy="604001"/>
          </a:xfrm>
        </p:grpSpPr>
        <p:sp>
          <p:nvSpPr>
            <p:cNvPr id="36" name="Flecha izquierda 207">
              <a:extLst>
                <a:ext uri="{FF2B5EF4-FFF2-40B4-BE49-F238E27FC236}">
                  <a16:creationId xmlns:a16="http://schemas.microsoft.com/office/drawing/2014/main" id="{DA430E7E-F6E6-474D-9EA9-2190F7A4D627}"/>
                </a:ext>
              </a:extLst>
            </p:cNvPr>
            <p:cNvSpPr/>
            <p:nvPr/>
          </p:nvSpPr>
          <p:spPr>
            <a:xfrm rot="10800000">
              <a:off x="8136555" y="3978524"/>
              <a:ext cx="365352" cy="1977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orma libre 84">
              <a:extLst>
                <a:ext uri="{FF2B5EF4-FFF2-40B4-BE49-F238E27FC236}">
                  <a16:creationId xmlns:a16="http://schemas.microsoft.com/office/drawing/2014/main" id="{6654305C-0BBE-439F-A593-15FC3D6E4C7F}"/>
                </a:ext>
              </a:extLst>
            </p:cNvPr>
            <p:cNvSpPr/>
            <p:nvPr/>
          </p:nvSpPr>
          <p:spPr>
            <a:xfrm>
              <a:off x="8830239" y="3831133"/>
              <a:ext cx="2678269" cy="604001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Elaborar el diagnóstico para la implementación de actividades para la prevención del conflicto de intereses.</a:t>
              </a:r>
              <a:endParaRPr lang="es-ES" sz="1200" u="sng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012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-1"/>
            <a:ext cx="12191999" cy="6859025"/>
          </a:xfrm>
          <a:prstGeom prst="rect">
            <a:avLst/>
          </a:prstGeom>
          <a:solidFill>
            <a:srgbClr val="355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C45043BD-9FE3-4D3F-809A-005C5455B357}"/>
              </a:ext>
            </a:extLst>
          </p:cNvPr>
          <p:cNvSpPr/>
          <p:nvPr/>
        </p:nvSpPr>
        <p:spPr>
          <a:xfrm>
            <a:off x="4055504" y="3863991"/>
            <a:ext cx="7621569" cy="1302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ts val="1400"/>
            </a:pPr>
            <a:r>
              <a:rPr lang="nb-NO" sz="8500" b="1" kern="0" dirty="0">
                <a:solidFill>
                  <a:schemeClr val="bg1"/>
                </a:solidFill>
                <a:latin typeface="Arial" panose="020B0604020202020204" pitchFamily="34" charset="0"/>
                <a:ea typeface="Work Sans"/>
                <a:cs typeface="Arial" panose="020B0604020202020204" pitchFamily="34" charset="0"/>
                <a:sym typeface="Work Sans"/>
              </a:rPr>
              <a:t>GRACIAS</a:t>
            </a: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9DB6D93-7A03-4816-9A61-31DF0BB434F5}"/>
              </a:ext>
            </a:extLst>
          </p:cNvPr>
          <p:cNvSpPr txBox="1"/>
          <p:nvPr/>
        </p:nvSpPr>
        <p:spPr>
          <a:xfrm>
            <a:off x="5292864" y="6008506"/>
            <a:ext cx="582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Síguenos en nuestras redes sociales en Twitter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Facebook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en Instagram 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Minvivienda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4 Conector recto">
            <a:extLst>
              <a:ext uri="{FF2B5EF4-FFF2-40B4-BE49-F238E27FC236}">
                <a16:creationId xmlns:a16="http://schemas.microsoft.com/office/drawing/2014/main" id="{8EB5D14F-E9B5-47D0-A283-E07CBBD7A83F}"/>
              </a:ext>
            </a:extLst>
          </p:cNvPr>
          <p:cNvCxnSpPr>
            <a:cxnSpLocks/>
          </p:cNvCxnSpPr>
          <p:nvPr/>
        </p:nvCxnSpPr>
        <p:spPr>
          <a:xfrm>
            <a:off x="4995994" y="5875156"/>
            <a:ext cx="63958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0 CuadroTexto">
            <a:extLst>
              <a:ext uri="{FF2B5EF4-FFF2-40B4-BE49-F238E27FC236}">
                <a16:creationId xmlns:a16="http://schemas.microsoft.com/office/drawing/2014/main" id="{D75FB8BE-D6A3-4AB0-ACA8-4B2CA9A8F90D}"/>
              </a:ext>
            </a:extLst>
          </p:cNvPr>
          <p:cNvSpPr txBox="1"/>
          <p:nvPr/>
        </p:nvSpPr>
        <p:spPr>
          <a:xfrm>
            <a:off x="6434205" y="5359556"/>
            <a:ext cx="320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www.minvivienda.gov.co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 descr="Foto3-01.png">
            <a:extLst>
              <a:ext uri="{FF2B5EF4-FFF2-40B4-BE49-F238E27FC236}">
                <a16:creationId xmlns:a16="http://schemas.microsoft.com/office/drawing/2014/main" id="{98AB1241-C2DC-4718-A6DB-FE9BC52EC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16152"/>
          <a:stretch/>
        </p:blipFill>
        <p:spPr>
          <a:xfrm>
            <a:off x="0" y="0"/>
            <a:ext cx="4069976" cy="6858000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063" y="564886"/>
            <a:ext cx="3460672" cy="564888"/>
          </a:xfrm>
        </p:spPr>
      </p:pic>
    </p:spTree>
    <p:extLst>
      <p:ext uri="{BB962C8B-B14F-4D97-AF65-F5344CB8AC3E}">
        <p14:creationId xmlns:p14="http://schemas.microsoft.com/office/powerpoint/2010/main" val="267112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1585692" y="147688"/>
            <a:ext cx="9508294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Estratégico Institucional (PEI)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155576" y="2944033"/>
            <a:ext cx="8654686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7975" y="2136152"/>
            <a:ext cx="5631953" cy="273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PEI es la “carta de navegación” para orientar y direccionar la gestión institucional, a partir de lo definido en el Plan Nacional de Desarrollo (PND).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instrumento se definen los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necesarios para dar respuesta a los deberes legales, los compromisos de política pública y las necesidades y expectativas de sus grupos de valor del Ministerio de Vivienda, Ciudad y Territorio (MVCT).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316125" y="4684903"/>
            <a:ext cx="3830481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PEI  se organiza en cuatro dimensiones: </a:t>
            </a:r>
          </a:p>
          <a:p>
            <a:pPr marL="342900" lvl="0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 potable y saneamiento básico</a:t>
            </a:r>
          </a:p>
          <a:p>
            <a:pPr marL="342900" lvl="0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</a:t>
            </a:r>
          </a:p>
          <a:p>
            <a:pPr marL="342900" lvl="0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urbano y territorial</a:t>
            </a:r>
          </a:p>
          <a:p>
            <a:pPr marL="342900" lvl="0" indent="-34290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s-ES" sz="14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316125" y="1432812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Institucional (PEI)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E43505-19B3-47F0-91C4-925E4E15DF4B}"/>
              </a:ext>
            </a:extLst>
          </p:cNvPr>
          <p:cNvSpPr txBox="1"/>
          <p:nvPr/>
        </p:nvSpPr>
        <p:spPr>
          <a:xfrm>
            <a:off x="7010169" y="1441917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claves del PEI en el 2021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A7F984-E2A3-41EB-B69A-7A4BA2217876}"/>
              </a:ext>
            </a:extLst>
          </p:cNvPr>
          <p:cNvSpPr txBox="1"/>
          <p:nvPr/>
        </p:nvSpPr>
        <p:spPr>
          <a:xfrm>
            <a:off x="6261940" y="2184805"/>
            <a:ext cx="5631953" cy="268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PEI en la vigencia 2021 incluye: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indicadores del Plan Nacional de Desarrollo (PND) que son de responsabilidad del MVCT.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indicadores del capítulo étnico del PND producto del proceso de concertación con comunidades étnicas.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del Plan Marco de Implementación (PMI) del Acuerdo de Paz.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 descr="Bombilla y engranaje">
            <a:extLst>
              <a:ext uri="{FF2B5EF4-FFF2-40B4-BE49-F238E27FC236}">
                <a16:creationId xmlns:a16="http://schemas.microsoft.com/office/drawing/2014/main" id="{D79F666D-04F6-4E36-8A61-9D68E022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7783" y="691639"/>
            <a:ext cx="700265" cy="700265"/>
          </a:xfrm>
          <a:prstGeom prst="rect">
            <a:avLst/>
          </a:prstGeom>
        </p:spPr>
      </p:pic>
      <p:pic>
        <p:nvPicPr>
          <p:cNvPr id="13" name="Gráfico 12" descr="Piezas de ajedrez">
            <a:extLst>
              <a:ext uri="{FF2B5EF4-FFF2-40B4-BE49-F238E27FC236}">
                <a16:creationId xmlns:a16="http://schemas.microsoft.com/office/drawing/2014/main" id="{26DACCF4-9C5E-4C3E-BE83-5AC8097F9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3223" y="682256"/>
            <a:ext cx="735652" cy="7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1585692" y="147688"/>
            <a:ext cx="9508294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de Acción Institucional (PAI) 2021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155576" y="2944033"/>
            <a:ext cx="8654686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4728" y="2606143"/>
            <a:ext cx="563195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PAI es un instrumento por medio del cual el MVCT programa sus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desarrollar durante </a:t>
            </a:r>
            <a:r>
              <a:rPr lang="es-ES" sz="15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año</a:t>
            </a: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respondiendo a los compromisos establecidos en el PND, garantizando: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con los objetivos estratégicos establecidos en el PEI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Coherencia con el direccionamiento estratégico de la entidad: misión, visión, objetivos y valores.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Correspondencia con la gestión de las dependencias, el ‘hacer’ de los procesos y la oferta institucional del MVCT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a los problemas, necesidades y expectativas de los grupos de valor de la Entidad.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254088" y="1559504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Acción Institucional (PAI)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A5DCD8-5ED5-4FA8-B390-9D50EEA5F513}"/>
              </a:ext>
            </a:extLst>
          </p:cNvPr>
          <p:cNvSpPr txBox="1"/>
          <p:nvPr/>
        </p:nvSpPr>
        <p:spPr>
          <a:xfrm>
            <a:off x="6802418" y="1566343"/>
            <a:ext cx="413549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claves del PAI 2021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067431-4AAE-4928-BAB2-0F9DD00F92F1}"/>
              </a:ext>
            </a:extLst>
          </p:cNvPr>
          <p:cNvSpPr txBox="1"/>
          <p:nvPr/>
        </p:nvSpPr>
        <p:spPr>
          <a:xfrm>
            <a:off x="6261940" y="2067208"/>
            <a:ext cx="5631953" cy="467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PAI 2021 incluye: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actividades del Plan Anticorrupción y de Atención al Ciudadano (PAAC) 2021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para lograr las metas 2021 de los indicadores del PND, indicadores étnicos e indicadores del PMI.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para dar cumplimiento a las acciones CONPES que son responsabilidad del MVCT.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prioritarias resultantes del ejercicio de autodiagnóstico de las políticas de MIPG.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estratégicas para dar cumplimiento a los planes establecidos en el Decreto 612 de 2018.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5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presupuesto requerido para dar cumplimiento a las actividades programadas.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s-ES" sz="15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áfico 16" descr="Bombilla y engranaje">
            <a:extLst>
              <a:ext uri="{FF2B5EF4-FFF2-40B4-BE49-F238E27FC236}">
                <a16:creationId xmlns:a16="http://schemas.microsoft.com/office/drawing/2014/main" id="{0F7ADC05-7A2D-4F32-86A8-179A17E8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7783" y="691639"/>
            <a:ext cx="700265" cy="700265"/>
          </a:xfrm>
          <a:prstGeom prst="rect">
            <a:avLst/>
          </a:prstGeom>
        </p:spPr>
      </p:pic>
      <p:pic>
        <p:nvPicPr>
          <p:cNvPr id="18" name="Gráfico 17" descr="Tendencia al alza">
            <a:extLst>
              <a:ext uri="{FF2B5EF4-FFF2-40B4-BE49-F238E27FC236}">
                <a16:creationId xmlns:a16="http://schemas.microsoft.com/office/drawing/2014/main" id="{A9B96AA6-2BFC-4A3D-A639-75F61EB98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73223" y="682256"/>
            <a:ext cx="735652" cy="7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15657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28605" y="2172781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personas con acceso a soluciones adecuadas de agua potable: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3.560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región </a:t>
            </a:r>
            <a:r>
              <a:rPr lang="es-ES" sz="1200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Seaflower</a:t>
            </a:r>
            <a:endParaRPr lang="es-ES" sz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b="1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174.686</a:t>
            </a:r>
            <a:r>
              <a:rPr lang="es-ES" sz="12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región Caribe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12.590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región Amazonía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96.647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región Pacífico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79300" y="1742749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9" name="Elipse 188"/>
          <p:cNvSpPr/>
          <p:nvPr/>
        </p:nvSpPr>
        <p:spPr>
          <a:xfrm>
            <a:off x="3979300" y="364501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3979300" y="5003698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Elipse 190"/>
          <p:cNvSpPr/>
          <p:nvPr/>
        </p:nvSpPr>
        <p:spPr>
          <a:xfrm>
            <a:off x="3979300" y="607044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09094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41" y="191822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Finalizar proyectos que aumentan la cobertura de agua potable en las regiones del </a:t>
            </a:r>
            <a:r>
              <a:rPr lang="es-ES" sz="1200" u="sng" dirty="0" err="1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Seaflower</a:t>
            </a:r>
            <a:r>
              <a:rPr lang="es-ES" sz="12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Caribe, Amazonía y Pacífico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215855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1" y="373507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3" y="506952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113661" y="621872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090943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42582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Aumentar las coberturas de acueducto y alcantarillado en zonas rurales y zonas urbanas con grandes brechas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28605" y="3598337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personas con acceso a soluciones adecuadas para el manejo de aguas residuales: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b="1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121.574</a:t>
            </a:r>
            <a:r>
              <a:rPr lang="es-ES" sz="12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región Pacífico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9684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1" y="3366865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Finalizar proyectos que aumentan la cobertura en el tratamiento de aguas residuales en la región </a:t>
            </a:r>
            <a:r>
              <a:rPr lang="es-ES" sz="12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Pacífico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548661" y="4962905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el número total de personas con acceso a soluciones adecuadas para el manejo de aguas residuales: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8.396.482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zona rural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36.284.673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zona urbana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rma libre 32"/>
          <p:cNvSpPr/>
          <p:nvPr/>
        </p:nvSpPr>
        <p:spPr>
          <a:xfrm>
            <a:off x="4548661" y="6169379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el número total personas con acceso a soluciones adecuadas de agua potable: 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8.441.451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zona rural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38.045.692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zona urbana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830241" y="4669835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Finalizar proyectos que aumentan la cobertura de aguas residuales en la zona rural y urbana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830241" y="581130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Finalizar proyectos que aumentan la cobertura de agua potable en la zona rural y urbana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E634A9-29FF-4D54-BE13-41AAC9FBB9B6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1A1FFFF-8154-4833-831E-8D769438F33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64046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178159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28605" y="1929565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que el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hogares rurales tengan acceso a soluciones adecuadas de agua potable en municipios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PDET </a:t>
            </a:r>
            <a:endParaRPr lang="es-ES" sz="1300" b="1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79300" y="201078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Elipse 188"/>
          <p:cNvSpPr/>
          <p:nvPr/>
        </p:nvSpPr>
        <p:spPr>
          <a:xfrm>
            <a:off x="3979300" y="3572443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3979300" y="538439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153445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38" y="3164324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Acompañar la estructuración y ejecución de proyectos para las zonas rurales en el marco del Programa Agua al Campo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2085985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1" y="366250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057392" y="492744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095992" y="5963239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07448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Aumentar las coberturas de acueducto y alcantarillado en zonas rurales y zonas urbanas con grandes brechas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28605" y="3525767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que el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hogares rurales tengan acceso a soluciones adecuadas para el manejo de aguas residuales en municipios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PDET </a:t>
            </a: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37" y="1769224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a las organizaciones comunitarias prestadoras de los servicios de agua y saneamiento rural, en el marco del Programa Agua al Campo</a:t>
            </a:r>
            <a:endParaRPr lang="es-ES" sz="14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548661" y="5217660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s-ES" sz="1300" b="1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política para el fortalecimiento de capacidades en el sector de APSB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830241" y="4453732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 la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0661 de 2019,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 plazos de evaluación de proyectos.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830240" y="5613170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Modificar las </a:t>
            </a:r>
            <a:r>
              <a:rPr lang="es-ES" sz="12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resoluciones 494 de 2012 y 169 de 2013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 a lineamientos para implementación del Programa de Conexiones Intradomiciliarias</a:t>
            </a:r>
            <a:endParaRPr lang="es-ES" sz="1200" u="sng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2924866-A273-441E-ADA8-28A48C587063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5E0B0CD-13C8-4CB4-87A5-B52AF8923693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366065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222408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528605" y="2053280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88,5% </a:t>
            </a: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 que tratan adecuadamente los residuos sólidos 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79300" y="2297621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9" name="Elipse 188"/>
          <p:cNvSpPr/>
          <p:nvPr/>
        </p:nvSpPr>
        <p:spPr>
          <a:xfrm>
            <a:off x="3979300" y="386187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3979300" y="5271226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197694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830241" y="1792724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financieramente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los proyectos viabilizados para la gestión integral de residuos sólidos</a:t>
            </a: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1" y="2128051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8" name="Flecha izquierda 207"/>
          <p:cNvSpPr/>
          <p:nvPr/>
        </p:nvSpPr>
        <p:spPr>
          <a:xfrm rot="10800000">
            <a:off x="8113663" y="275473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1" y="3939356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113661" y="537007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151697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Incrementar el tratamiento y aprovechamiento de residuos sólidos y aguas residuales domésticas urbanas</a:t>
              </a:r>
              <a:endParaRPr lang="es-ES" sz="16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Forma libre 81"/>
          <p:cNvSpPr/>
          <p:nvPr/>
        </p:nvSpPr>
        <p:spPr>
          <a:xfrm>
            <a:off x="4528605" y="3842051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número de municipios con esquemas de aprovechamiento en operación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5" name="Forma libre 84"/>
          <p:cNvSpPr/>
          <p:nvPr/>
        </p:nvSpPr>
        <p:spPr>
          <a:xfrm>
            <a:off x="8830241" y="2391500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 y acompañar </a:t>
            </a:r>
            <a:r>
              <a:rPr lang="es-ES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técnicamente proyectos para el tratamiento de residuos sólidos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548661" y="5331010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tasa de reciclaje en el marco del servicio público de aseo </a:t>
            </a: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830241" y="369136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el seguimiento 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municipios con condiciones críticas para la actividad de aprovechamiento y formalización de organizaciones</a:t>
            </a:r>
            <a:endParaRPr lang="es-ES" sz="1200" u="sng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830241" y="510071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</a:t>
            </a:r>
            <a:r>
              <a:rPr lang="es-MX" sz="1200" u="sng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</a:t>
            </a: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implementación del esquema de aprovechamiento en el marco del servicio público de aseo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D17D9B8-F76E-49E0-90D6-6B8DB3F6BC7A}"/>
              </a:ext>
            </a:extLst>
          </p:cNvPr>
          <p:cNvSpPr txBox="1"/>
          <p:nvPr/>
        </p:nvSpPr>
        <p:spPr>
          <a:xfrm>
            <a:off x="685465" y="661664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5A7D2E1-9EB3-4BFD-A4AA-77CCEBF0AD06}"/>
              </a:ext>
            </a:extLst>
          </p:cNvPr>
          <p:cNvSpPr txBox="1"/>
          <p:nvPr/>
        </p:nvSpPr>
        <p:spPr>
          <a:xfrm>
            <a:off x="8426511" y="690895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38637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9;p9">
            <a:extLst>
              <a:ext uri="{FF2B5EF4-FFF2-40B4-BE49-F238E27FC236}">
                <a16:creationId xmlns:a16="http://schemas.microsoft.com/office/drawing/2014/main" id="{7EA52621-5AD7-FE4D-8401-6200F1765F30}"/>
              </a:ext>
            </a:extLst>
          </p:cNvPr>
          <p:cNvSpPr txBox="1"/>
          <p:nvPr/>
        </p:nvSpPr>
        <p:spPr>
          <a:xfrm>
            <a:off x="237431" y="190369"/>
            <a:ext cx="1854300" cy="18090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700" b="1" dirty="0">
                <a:solidFill>
                  <a:srgbClr val="034A83"/>
                </a:solidFill>
                <a:latin typeface="Arial" panose="020B0604020202020204" pitchFamily="34" charset="0"/>
                <a:ea typeface="Work Sans Light"/>
                <a:cs typeface="Arial" panose="020B0604020202020204" pitchFamily="34" charset="0"/>
                <a:sym typeface="Work Sans Light"/>
              </a:rPr>
              <a:t>Planeación y presupuesto</a:t>
            </a:r>
            <a:endParaRPr sz="700" b="1" i="0" u="none" strike="noStrike" cap="none" dirty="0">
              <a:solidFill>
                <a:srgbClr val="034A83"/>
              </a:solidFill>
              <a:latin typeface="Arial" panose="020B0604020202020204" pitchFamily="34" charset="0"/>
              <a:ea typeface="Work Sans Light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3" name="AutoShape 6" descr="Resultado de imagen para visto bu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8" descr="Resultado de imagen para visto bueno"/>
          <p:cNvSpPr>
            <a:spLocks noChangeAspect="1" noChangeArrowheads="1"/>
          </p:cNvSpPr>
          <p:nvPr/>
        </p:nvSpPr>
        <p:spPr bwMode="auto">
          <a:xfrm>
            <a:off x="166934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0" descr="Resultado de imagen para visto buen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2" descr="Resultado de imagen para visto bueno"/>
          <p:cNvSpPr>
            <a:spLocks noChangeAspect="1" noChangeArrowheads="1"/>
          </p:cNvSpPr>
          <p:nvPr/>
        </p:nvSpPr>
        <p:spPr bwMode="auto">
          <a:xfrm>
            <a:off x="685465" y="3195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Forma libre 184"/>
          <p:cNvSpPr/>
          <p:nvPr/>
        </p:nvSpPr>
        <p:spPr>
          <a:xfrm>
            <a:off x="5098320" y="1502631"/>
            <a:ext cx="1106154" cy="485720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2021</a:t>
            </a:r>
          </a:p>
        </p:txBody>
      </p:sp>
      <p:sp>
        <p:nvSpPr>
          <p:cNvPr id="193" name="Forma libre 192"/>
          <p:cNvSpPr/>
          <p:nvPr/>
        </p:nvSpPr>
        <p:spPr>
          <a:xfrm>
            <a:off x="4472619" y="2789303"/>
            <a:ext cx="2764754" cy="887077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el porcentaje de hogares con servicio de recolección de basuras: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53,2%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zona rural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1300" b="1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99%</a:t>
            </a:r>
            <a:r>
              <a:rPr lang="es-ES" sz="13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zona urbana</a:t>
            </a: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3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Elipse 187"/>
          <p:cNvSpPr/>
          <p:nvPr/>
        </p:nvSpPr>
        <p:spPr>
          <a:xfrm>
            <a:off x="3923314" y="2879000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Elipse 189"/>
          <p:cNvSpPr/>
          <p:nvPr/>
        </p:nvSpPr>
        <p:spPr>
          <a:xfrm>
            <a:off x="3923314" y="5046394"/>
            <a:ext cx="274692" cy="296562"/>
          </a:xfrm>
          <a:prstGeom prst="ellipse">
            <a:avLst/>
          </a:pr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ES" sz="1200" kern="1200" dirty="0">
              <a:solidFill>
                <a:srgbClr val="E6E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Forma libre 201"/>
          <p:cNvSpPr/>
          <p:nvPr/>
        </p:nvSpPr>
        <p:spPr>
          <a:xfrm>
            <a:off x="9183971" y="1477917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estratégicas PAI</a:t>
            </a:r>
          </a:p>
        </p:txBody>
      </p:sp>
      <p:sp>
        <p:nvSpPr>
          <p:cNvPr id="205" name="Forma libre 204"/>
          <p:cNvSpPr/>
          <p:nvPr/>
        </p:nvSpPr>
        <p:spPr>
          <a:xfrm>
            <a:off x="8774254" y="2476379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 a los PDA en la formulación de planes de aseguramiento para la prestación del servicio  público de aseo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Flecha izquierda 205"/>
          <p:cNvSpPr/>
          <p:nvPr/>
        </p:nvSpPr>
        <p:spPr>
          <a:xfrm rot="10800000">
            <a:off x="8113663" y="2901543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9" name="Flecha izquierda 208"/>
          <p:cNvSpPr/>
          <p:nvPr/>
        </p:nvSpPr>
        <p:spPr>
          <a:xfrm rot="10800000">
            <a:off x="8113663" y="5193910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0" name="Flecha izquierda 209"/>
          <p:cNvSpPr/>
          <p:nvPr/>
        </p:nvSpPr>
        <p:spPr>
          <a:xfrm rot="10800000">
            <a:off x="8113663" y="5813398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Forma libre 59"/>
          <p:cNvSpPr/>
          <p:nvPr/>
        </p:nvSpPr>
        <p:spPr>
          <a:xfrm>
            <a:off x="674245" y="1431920"/>
            <a:ext cx="1990199" cy="605706"/>
          </a:xfrm>
          <a:custGeom>
            <a:avLst/>
            <a:gdLst>
              <a:gd name="connsiteX0" fmla="*/ 0 w 922734"/>
              <a:gd name="connsiteY0" fmla="*/ 55364 h 553640"/>
              <a:gd name="connsiteX1" fmla="*/ 55364 w 922734"/>
              <a:gd name="connsiteY1" fmla="*/ 0 h 553640"/>
              <a:gd name="connsiteX2" fmla="*/ 867370 w 922734"/>
              <a:gd name="connsiteY2" fmla="*/ 0 h 553640"/>
              <a:gd name="connsiteX3" fmla="*/ 922734 w 922734"/>
              <a:gd name="connsiteY3" fmla="*/ 55364 h 553640"/>
              <a:gd name="connsiteX4" fmla="*/ 922734 w 922734"/>
              <a:gd name="connsiteY4" fmla="*/ 498276 h 553640"/>
              <a:gd name="connsiteX5" fmla="*/ 867370 w 922734"/>
              <a:gd name="connsiteY5" fmla="*/ 553640 h 553640"/>
              <a:gd name="connsiteX6" fmla="*/ 55364 w 922734"/>
              <a:gd name="connsiteY6" fmla="*/ 553640 h 553640"/>
              <a:gd name="connsiteX7" fmla="*/ 0 w 922734"/>
              <a:gd name="connsiteY7" fmla="*/ 498276 h 553640"/>
              <a:gd name="connsiteX8" fmla="*/ 0 w 922734"/>
              <a:gd name="connsiteY8" fmla="*/ 55364 h 5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34" h="553640">
                <a:moveTo>
                  <a:pt x="0" y="55364"/>
                </a:moveTo>
                <a:cubicBezTo>
                  <a:pt x="0" y="24787"/>
                  <a:pt x="24787" y="0"/>
                  <a:pt x="55364" y="0"/>
                </a:cubicBezTo>
                <a:lnTo>
                  <a:pt x="867370" y="0"/>
                </a:lnTo>
                <a:cubicBezTo>
                  <a:pt x="897947" y="0"/>
                  <a:pt x="922734" y="24787"/>
                  <a:pt x="922734" y="55364"/>
                </a:cubicBezTo>
                <a:lnTo>
                  <a:pt x="922734" y="498276"/>
                </a:lnTo>
                <a:cubicBezTo>
                  <a:pt x="922734" y="528853"/>
                  <a:pt x="897947" y="553640"/>
                  <a:pt x="867370" y="553640"/>
                </a:cubicBezTo>
                <a:lnTo>
                  <a:pt x="55364" y="553640"/>
                </a:lnTo>
                <a:cubicBezTo>
                  <a:pt x="24787" y="553640"/>
                  <a:pt x="0" y="528853"/>
                  <a:pt x="0" y="498276"/>
                </a:cubicBezTo>
                <a:lnTo>
                  <a:pt x="0" y="55364"/>
                </a:lnTo>
                <a:close/>
              </a:path>
            </a:pathLst>
          </a:custGeom>
          <a:solidFill>
            <a:srgbClr val="F42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316" tIns="54316" rIns="54316" bIns="54316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dirty="0">
                <a:solidFill>
                  <a:srgbClr val="E6EF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 de la dimensión APSB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25543" y="3353253"/>
            <a:ext cx="3073114" cy="1532751"/>
            <a:chOff x="460375" y="1579481"/>
            <a:chExt cx="3073114" cy="1532751"/>
          </a:xfrm>
        </p:grpSpPr>
        <p:sp>
          <p:nvSpPr>
            <p:cNvPr id="63" name="Forma libre 62"/>
            <p:cNvSpPr/>
            <p:nvPr/>
          </p:nvSpPr>
          <p:spPr>
            <a:xfrm>
              <a:off x="496350" y="1579481"/>
              <a:ext cx="2678269" cy="934138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285750" lvl="0" indent="-28575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s-ES" sz="1400" kern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460375" y="1885499"/>
              <a:ext cx="3073114" cy="1226733"/>
            </a:xfrm>
            <a:prstGeom prst="roundRect">
              <a:avLst/>
            </a:prstGeom>
            <a:noFill/>
            <a:ln>
              <a:solidFill>
                <a:srgbClr val="EA24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8" name="Forma libre 77"/>
            <p:cNvSpPr/>
            <p:nvPr/>
          </p:nvSpPr>
          <p:spPr>
            <a:xfrm>
              <a:off x="685465" y="2236385"/>
              <a:ext cx="2678269" cy="554467"/>
            </a:xfrm>
            <a:custGeom>
              <a:avLst/>
              <a:gdLst>
                <a:gd name="connsiteX0" fmla="*/ 0 w 1269875"/>
                <a:gd name="connsiteY0" fmla="*/ 0 h 418481"/>
                <a:gd name="connsiteX1" fmla="*/ 1269875 w 1269875"/>
                <a:gd name="connsiteY1" fmla="*/ 0 h 418481"/>
                <a:gd name="connsiteX2" fmla="*/ 1269875 w 1269875"/>
                <a:gd name="connsiteY2" fmla="*/ 418481 h 418481"/>
                <a:gd name="connsiteX3" fmla="*/ 0 w 1269875"/>
                <a:gd name="connsiteY3" fmla="*/ 418481 h 418481"/>
                <a:gd name="connsiteX4" fmla="*/ 0 w 1269875"/>
                <a:gd name="connsiteY4" fmla="*/ 0 h 41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875" h="418481">
                  <a:moveTo>
                    <a:pt x="0" y="0"/>
                  </a:moveTo>
                  <a:lnTo>
                    <a:pt x="1269875" y="0"/>
                  </a:lnTo>
                  <a:lnTo>
                    <a:pt x="1269875" y="418481"/>
                  </a:lnTo>
                  <a:lnTo>
                    <a:pt x="0" y="418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solidFill>
                    <a:srgbClr val="034A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Incrementar el tratamiento y aprovechamiento de residuos sólidos y aguas residuales domésticas urbanas</a:t>
              </a:r>
            </a:p>
          </p:txBody>
        </p:sp>
      </p:grpSp>
      <p:sp>
        <p:nvSpPr>
          <p:cNvPr id="83" name="Abrir llave 82"/>
          <p:cNvSpPr/>
          <p:nvPr/>
        </p:nvSpPr>
        <p:spPr>
          <a:xfrm>
            <a:off x="3365993" y="1524276"/>
            <a:ext cx="489739" cy="5148373"/>
          </a:xfrm>
          <a:prstGeom prst="leftBrace">
            <a:avLst>
              <a:gd name="adj1" fmla="val 8333"/>
              <a:gd name="adj2" fmla="val 51482"/>
            </a:avLst>
          </a:prstGeom>
          <a:noFill/>
          <a:ln>
            <a:solidFill>
              <a:srgbClr val="EA2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847686-7EC9-4BB0-8DA4-3C85FB73F98F}"/>
              </a:ext>
            </a:extLst>
          </p:cNvPr>
          <p:cNvSpPr/>
          <p:nvPr/>
        </p:nvSpPr>
        <p:spPr>
          <a:xfrm>
            <a:off x="-4239" y="854"/>
            <a:ext cx="12189162" cy="604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E6EFF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11A03387-533E-4F68-A102-4661E1C45453}"/>
              </a:ext>
            </a:extLst>
          </p:cNvPr>
          <p:cNvSpPr txBox="1">
            <a:spLocks/>
          </p:cNvSpPr>
          <p:nvPr/>
        </p:nvSpPr>
        <p:spPr>
          <a:xfrm>
            <a:off x="3028902" y="135039"/>
            <a:ext cx="9144000" cy="330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Dimensión: Agua Potable y Saneamiento Básico (APSB)</a:t>
            </a:r>
          </a:p>
        </p:txBody>
      </p:sp>
      <p:sp>
        <p:nvSpPr>
          <p:cNvPr id="32" name="Forma libre 31"/>
          <p:cNvSpPr/>
          <p:nvPr/>
        </p:nvSpPr>
        <p:spPr>
          <a:xfrm>
            <a:off x="4528605" y="5096881"/>
            <a:ext cx="2764754" cy="575840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a </a:t>
            </a:r>
            <a:r>
              <a:rPr lang="es-ES" sz="1300" b="1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 </a:t>
            </a:r>
            <a:r>
              <a:rPr lang="es-ES" sz="13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aguas residuales urbanas tratadas</a:t>
            </a: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8774255" y="4810156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 técnica en normativa, planes de aseguramiento, e índice de calidad del agua.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orma libre 35"/>
          <p:cNvSpPr/>
          <p:nvPr/>
        </p:nvSpPr>
        <p:spPr>
          <a:xfrm>
            <a:off x="8774255" y="5510181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el acompañamiento en la estructuración de dos sistemas de tratamiento de aguas residuales a través de APP (Neiva, Duitama)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rma libre 33">
            <a:extLst>
              <a:ext uri="{FF2B5EF4-FFF2-40B4-BE49-F238E27FC236}">
                <a16:creationId xmlns:a16="http://schemas.microsoft.com/office/drawing/2014/main" id="{02F8D435-AB69-46D0-A401-541B74D64175}"/>
              </a:ext>
            </a:extLst>
          </p:cNvPr>
          <p:cNvSpPr/>
          <p:nvPr/>
        </p:nvSpPr>
        <p:spPr>
          <a:xfrm>
            <a:off x="8757842" y="4216967"/>
            <a:ext cx="2678269" cy="934138"/>
          </a:xfrm>
          <a:custGeom>
            <a:avLst/>
            <a:gdLst>
              <a:gd name="connsiteX0" fmla="*/ 0 w 1269875"/>
              <a:gd name="connsiteY0" fmla="*/ 0 h 418481"/>
              <a:gd name="connsiteX1" fmla="*/ 1269875 w 1269875"/>
              <a:gd name="connsiteY1" fmla="*/ 0 h 418481"/>
              <a:gd name="connsiteX2" fmla="*/ 1269875 w 1269875"/>
              <a:gd name="connsiteY2" fmla="*/ 418481 h 418481"/>
              <a:gd name="connsiteX3" fmla="*/ 0 w 1269875"/>
              <a:gd name="connsiteY3" fmla="*/ 418481 h 418481"/>
              <a:gd name="connsiteX4" fmla="*/ 0 w 1269875"/>
              <a:gd name="connsiteY4" fmla="*/ 0 h 4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875" h="418481">
                <a:moveTo>
                  <a:pt x="0" y="0"/>
                </a:moveTo>
                <a:lnTo>
                  <a:pt x="1269875" y="0"/>
                </a:lnTo>
                <a:lnTo>
                  <a:pt x="1269875" y="418481"/>
                </a:lnTo>
                <a:lnTo>
                  <a:pt x="0" y="4184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rgbClr val="034A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asistencia técnica para la estructuración y formulación de los componentes ambientales de los PDA</a:t>
            </a:r>
            <a:endParaRPr lang="es-ES" sz="1200" u="sng" kern="1200" dirty="0">
              <a:solidFill>
                <a:srgbClr val="034A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echa izquierda 208">
            <a:extLst>
              <a:ext uri="{FF2B5EF4-FFF2-40B4-BE49-F238E27FC236}">
                <a16:creationId xmlns:a16="http://schemas.microsoft.com/office/drawing/2014/main" id="{3DCA0345-15DD-4C9B-B27E-2AFBC78310AD}"/>
              </a:ext>
            </a:extLst>
          </p:cNvPr>
          <p:cNvSpPr/>
          <p:nvPr/>
        </p:nvSpPr>
        <p:spPr>
          <a:xfrm rot="10800000">
            <a:off x="8111320" y="4600722"/>
            <a:ext cx="365352" cy="19771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D288CE5-734A-4BF5-A895-665A79ADD9F8}"/>
              </a:ext>
            </a:extLst>
          </p:cNvPr>
          <p:cNvSpPr txBox="1"/>
          <p:nvPr/>
        </p:nvSpPr>
        <p:spPr>
          <a:xfrm>
            <a:off x="685465" y="764900"/>
            <a:ext cx="5530228" cy="369332"/>
          </a:xfrm>
          <a:prstGeom prst="rect">
            <a:avLst/>
          </a:prstGeom>
          <a:solidFill>
            <a:srgbClr val="F42F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highlight>
                  <a:srgbClr val="EA246B"/>
                </a:highlight>
              </a:rPr>
              <a:t>Plan Estratégico Institucional (PEI)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9988907-DB86-4002-9FB8-CFE51A11E59E}"/>
              </a:ext>
            </a:extLst>
          </p:cNvPr>
          <p:cNvSpPr txBox="1"/>
          <p:nvPr/>
        </p:nvSpPr>
        <p:spPr>
          <a:xfrm>
            <a:off x="8426511" y="794131"/>
            <a:ext cx="332116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Plan de Acción Institucional (PAI)</a:t>
            </a:r>
          </a:p>
        </p:txBody>
      </p:sp>
    </p:spTree>
    <p:extLst>
      <p:ext uri="{BB962C8B-B14F-4D97-AF65-F5344CB8AC3E}">
        <p14:creationId xmlns:p14="http://schemas.microsoft.com/office/powerpoint/2010/main" val="137993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244158B1FF54459726D8C60FE4667A" ma:contentTypeVersion="3" ma:contentTypeDescription="Crear nuevo documento." ma:contentTypeScope="" ma:versionID="c1a114b3206410792123895847e18317">
  <xsd:schema xmlns:xsd="http://www.w3.org/2001/XMLSchema" xmlns:xs="http://www.w3.org/2001/XMLSchema" xmlns:p="http://schemas.microsoft.com/office/2006/metadata/properties" xmlns:ns2="2c585cb4-69c6-475f-afa3-5b9e19db3146" targetNamespace="http://schemas.microsoft.com/office/2006/metadata/properties" ma:root="true" ma:fieldsID="b909dd26e385151aad93a855d78690a3" ns2:_="">
    <xsd:import namespace="2c585cb4-69c6-475f-afa3-5b9e19db3146"/>
    <xsd:element name="properties">
      <xsd:complexType>
        <xsd:sequence>
          <xsd:element name="documentManagement">
            <xsd:complexType>
              <xsd:all>
                <xsd:element ref="ns2:Tipo_x0020_Documento" minOccurs="0"/>
                <xsd:element ref="ns2:Nueva_x0020_columna1" minOccurs="0"/>
                <xsd:element ref="ns2:Sec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85cb4-69c6-475f-afa3-5b9e19db3146" elementFormDefault="qualified">
    <xsd:import namespace="http://schemas.microsoft.com/office/2006/documentManagement/types"/>
    <xsd:import namespace="http://schemas.microsoft.com/office/infopath/2007/PartnerControls"/>
    <xsd:element name="Tipo_x0020_Documento" ma:index="8" nillable="true" ma:displayName="Tipo Documento" ma:default="Procedimientos" ma:description="" ma:format="Dropdown" ma:internalName="Tipo_x0020_Documento">
      <xsd:simpleType>
        <xsd:restriction base="dms:Choice">
          <xsd:enumeration value="Caracterización"/>
          <xsd:enumeration value="Documentos relacionados"/>
          <xsd:enumeration value="Formatos"/>
          <xsd:enumeration value="Guías e instructivos"/>
          <xsd:enumeration value="Indicadores"/>
          <xsd:enumeration value="Manuales"/>
          <xsd:enumeration value="Mapas de riesgos"/>
          <xsd:enumeration value="Matriz de comunicaciones"/>
          <xsd:enumeration value="Matriz de requisitos"/>
          <xsd:enumeration value="Normograma"/>
          <xsd:enumeration value="Planes de mejoramiento"/>
          <xsd:enumeration value="Procedimientos"/>
        </xsd:restriction>
      </xsd:simpleType>
    </xsd:element>
    <xsd:element name="Nueva_x0020_columna1" ma:index="9" nillable="true" ma:displayName="Proceso" ma:default="Maestro de documentos" ma:description="Proceso" ma:format="Dropdown" ma:internalName="Nueva_x0020_columna1">
      <xsd:simpleType>
        <xsd:restriction base="dms:Choice">
          <xsd:enumeration value="Administración del Sistema Integrado de Gestión"/>
          <xsd:enumeration value="Atención al Usuario y Atención Legislativa"/>
          <xsd:enumeration value="Conceptos Jurídicos"/>
          <xsd:enumeration value="Evaluación, acompañamiento y asesoría del sistema de control interno"/>
          <xsd:enumeration value="Formulación de Políticas e Instrumentación normativa"/>
          <xsd:enumeration value="Gestión de Comunicaciones Internas y Externas"/>
          <xsd:enumeration value="Gestión de Contratación"/>
          <xsd:enumeration value="Gestión de Proyectos"/>
          <xsd:enumeration value="Gestión de Proyectos de Tecnologías de la Información"/>
          <xsd:enumeration value="Gestión de Recursos Físicos"/>
          <xsd:enumeration value="Gestión del Subsidio"/>
          <xsd:enumeration value="Gestión del Talento Humano"/>
          <xsd:enumeration value="Gestión Documental"/>
          <xsd:enumeration value="Gestión, Soporte y Apoyo Informático"/>
          <xsd:enumeration value="Maestro de documentos"/>
          <xsd:enumeration value="Planeación Estratégica y Gestión de Recursos Financieros"/>
          <xsd:enumeration value="Procesos Disciplinarios"/>
          <xsd:enumeration value="Procesos Judiciales y Acciones Constitucionales"/>
          <xsd:enumeration value="Promoción y Acompañamiento"/>
          <xsd:enumeration value="Saneamiento de activos de los extintos ICT INURBE"/>
          <xsd:enumeration value="Seguimiento y Control a la ejecución del Recurso Financiero"/>
          <xsd:enumeration value="Titulación y Saneamiento predial"/>
        </xsd:restriction>
      </xsd:simpleType>
    </xsd:element>
    <xsd:element name="Sector" ma:index="10" nillable="true" ma:displayName="Componente" ma:default="Promoción y acompañamiento en agua" ma:format="Dropdown" ma:internalName="Sector">
      <xsd:simpleType>
        <xsd:restriction base="dms:Choice">
          <xsd:enumeration value="Acompañamiento en titulación"/>
          <xsd:enumeration value="Atención al usuario"/>
          <xsd:enumeration value="Atención legislativa especializada"/>
          <xsd:enumeration value="Formulación e instrumentación normativa de agua"/>
          <xsd:enumeration value="Formulación e instrumentación normativa de vivienda y desarrollo urbano y territorial"/>
          <xsd:enumeration value="Gestión de proyectos en agua"/>
          <xsd:enumeration value="Gestión de proyectos en vivienda y desarrollo urbano"/>
          <xsd:enumeration value="Gestión de recursos del presupuesto general de la nación"/>
          <xsd:enumeration value="Gestión y seguimiento de recursos con organismos internacionales y gobierno"/>
          <xsd:enumeration value="Planeación y  orientación estratégica"/>
          <xsd:enumeration value="Promoción y acompañamiento en agua"/>
          <xsd:enumeration value="Promoción y acompañamiento en vivienda y desarrollo urbano"/>
          <xsd:enumeration value="Saneamiento de predios de los extintos ICT - INURBE"/>
          <xsd:enumeration value="Otr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or xmlns="2c585cb4-69c6-475f-afa3-5b9e19db3146">Otro</Sector>
    <Tipo_x0020_Documento xmlns="2c585cb4-69c6-475f-afa3-5b9e19db3146">Formatos</Tipo_x0020_Documento>
    <Nueva_x0020_columna1 xmlns="2c585cb4-69c6-475f-afa3-5b9e19db3146">Gestión de Comunicaciones Internas y Externas</Nueva_x0020_columna1>
  </documentManagement>
</p:properties>
</file>

<file path=customXml/itemProps1.xml><?xml version="1.0" encoding="utf-8"?>
<ds:datastoreItem xmlns:ds="http://schemas.openxmlformats.org/officeDocument/2006/customXml" ds:itemID="{517425C0-7C87-4C25-BFDA-5AC38A800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85cb4-69c6-475f-afa3-5b9e19db3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A67FFB-8E44-45CE-9D51-2F2A6ABED2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224FD0-5E3A-4AA8-8269-904D18E0B46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2c585cb4-69c6-475f-afa3-5b9e19db314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18988</TotalTime>
  <Words>4760</Words>
  <Application>Microsoft Office PowerPoint</Application>
  <PresentationFormat>Panorámica</PresentationFormat>
  <Paragraphs>609</Paragraphs>
  <Slides>35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Helvetica-Normal</vt:lpstr>
      <vt:lpstr>Wingdings</vt:lpstr>
      <vt:lpstr>Work Sans</vt:lpstr>
      <vt:lpstr>Work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presentaciones PowerPoint 2019</dc:title>
  <dc:creator>Daniel Ricardo Gonzalez Martinez</dc:creator>
  <cp:lastModifiedBy>Maria Angela Petit Ariza</cp:lastModifiedBy>
  <cp:revision>741</cp:revision>
  <cp:lastPrinted>2019-12-12T13:38:02Z</cp:lastPrinted>
  <dcterms:created xsi:type="dcterms:W3CDTF">2018-12-05T15:10:15Z</dcterms:created>
  <dcterms:modified xsi:type="dcterms:W3CDTF">2020-12-10T17:12:44Z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0x01010093244158B1FF54459726D8C60FE4667A</vt:lpwstr>
  </property>
</Properties>
</file>