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6"/>
  </p:notesMasterIdLst>
  <p:sldIdLst>
    <p:sldId id="1300" r:id="rId5"/>
    <p:sldId id="1063" r:id="rId6"/>
    <p:sldId id="1111" r:id="rId7"/>
    <p:sldId id="1303" r:id="rId8"/>
    <p:sldId id="1169" r:id="rId9"/>
    <p:sldId id="1316" r:id="rId10"/>
    <p:sldId id="1087" r:id="rId11"/>
    <p:sldId id="1086" r:id="rId12"/>
    <p:sldId id="1310" r:id="rId13"/>
    <p:sldId id="1090" r:id="rId14"/>
    <p:sldId id="1089" r:id="rId15"/>
    <p:sldId id="1091" r:id="rId16"/>
    <p:sldId id="1306" r:id="rId17"/>
    <p:sldId id="1092" r:id="rId18"/>
    <p:sldId id="1314" r:id="rId19"/>
    <p:sldId id="1317" r:id="rId20"/>
    <p:sldId id="1084" r:id="rId21"/>
    <p:sldId id="1073" r:id="rId22"/>
    <p:sldId id="1064" r:id="rId23"/>
    <p:sldId id="1312" r:id="rId24"/>
    <p:sldId id="1066" r:id="rId25"/>
    <p:sldId id="1067" r:id="rId26"/>
    <p:sldId id="1313" r:id="rId27"/>
    <p:sldId id="1065" r:id="rId28"/>
    <p:sldId id="1315" r:id="rId29"/>
    <p:sldId id="1093" r:id="rId30"/>
    <p:sldId id="1318" r:id="rId31"/>
    <p:sldId id="1070" r:id="rId32"/>
    <p:sldId id="1095" r:id="rId33"/>
    <p:sldId id="1096" r:id="rId34"/>
    <p:sldId id="1112" r:id="rId35"/>
    <p:sldId id="1304" r:id="rId36"/>
    <p:sldId id="1115" r:id="rId37"/>
    <p:sldId id="1113" r:id="rId38"/>
    <p:sldId id="1102" r:id="rId39"/>
    <p:sldId id="1301" r:id="rId40"/>
    <p:sldId id="1116" r:id="rId41"/>
    <p:sldId id="1117" r:id="rId42"/>
    <p:sldId id="1118" r:id="rId43"/>
    <p:sldId id="1119" r:id="rId44"/>
    <p:sldId id="1302" r:id="rId45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284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3634" userDrawn="1">
          <p15:clr>
            <a:srgbClr val="A4A3A4"/>
          </p15:clr>
        </p15:guide>
        <p15:guide id="5" pos="3409" userDrawn="1">
          <p15:clr>
            <a:srgbClr val="A4A3A4"/>
          </p15:clr>
        </p15:guide>
        <p15:guide id="6" orient="horz" pos="27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4"/>
    <a:srgbClr val="E2ECFD"/>
    <a:srgbClr val="FFFFFF"/>
    <a:srgbClr val="203864"/>
    <a:srgbClr val="F42F63"/>
    <a:srgbClr val="6699FF"/>
    <a:srgbClr val="4472C4"/>
    <a:srgbClr val="345085"/>
    <a:srgbClr val="355085"/>
    <a:srgbClr val="4A6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90A42-D3BE-48DF-9920-BF462F6ED3E2}" v="7" dt="2021-12-06T13:27:32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882" y="60"/>
      </p:cViewPr>
      <p:guideLst>
        <p:guide orient="horz" pos="1956"/>
        <p:guide pos="284"/>
        <p:guide orient="horz" pos="300"/>
        <p:guide orient="horz" pos="3634"/>
        <p:guide pos="3409"/>
        <p:guide orient="horz" pos="27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Liliana Martinez Duarte" userId="b374a56c-2b67-46c9-b836-4088250a72fc" providerId="ADAL" clId="{E0D90A42-D3BE-48DF-9920-BF462F6ED3E2}"/>
    <pc:docChg chg="undo custSel addSld delSld modSld">
      <pc:chgData name="Laura Liliana Martinez Duarte" userId="b374a56c-2b67-46c9-b836-4088250a72fc" providerId="ADAL" clId="{E0D90A42-D3BE-48DF-9920-BF462F6ED3E2}" dt="2021-12-06T13:27:44.648" v="310" actId="1076"/>
      <pc:docMkLst>
        <pc:docMk/>
      </pc:docMkLst>
      <pc:sldChg chg="modSp mod">
        <pc:chgData name="Laura Liliana Martinez Duarte" userId="b374a56c-2b67-46c9-b836-4088250a72fc" providerId="ADAL" clId="{E0D90A42-D3BE-48DF-9920-BF462F6ED3E2}" dt="2021-12-06T04:29:22.399" v="278" actId="6549"/>
        <pc:sldMkLst>
          <pc:docMk/>
          <pc:sldMk cId="2442737857" sldId="1102"/>
        </pc:sldMkLst>
        <pc:spChg chg="mod">
          <ac:chgData name="Laura Liliana Martinez Duarte" userId="b374a56c-2b67-46c9-b836-4088250a72fc" providerId="ADAL" clId="{E0D90A42-D3BE-48DF-9920-BF462F6ED3E2}" dt="2021-12-06T04:29:22.399" v="278" actId="6549"/>
          <ac:spMkLst>
            <pc:docMk/>
            <pc:sldMk cId="2442737857" sldId="1102"/>
            <ac:spMk id="33" creationId="{0D890575-7BB1-491E-BA6A-9C92A2D16505}"/>
          </ac:spMkLst>
        </pc:spChg>
        <pc:spChg chg="mod">
          <ac:chgData name="Laura Liliana Martinez Duarte" userId="b374a56c-2b67-46c9-b836-4088250a72fc" providerId="ADAL" clId="{E0D90A42-D3BE-48DF-9920-BF462F6ED3E2}" dt="2021-12-06T04:27:12.428" v="237"/>
          <ac:spMkLst>
            <pc:docMk/>
            <pc:sldMk cId="2442737857" sldId="1102"/>
            <ac:spMk id="85" creationId="{00000000-0000-0000-0000-000000000000}"/>
          </ac:spMkLst>
        </pc:spChg>
      </pc:sldChg>
      <pc:sldChg chg="addSp delSp modSp mod">
        <pc:chgData name="Laura Liliana Martinez Duarte" userId="b374a56c-2b67-46c9-b836-4088250a72fc" providerId="ADAL" clId="{E0D90A42-D3BE-48DF-9920-BF462F6ED3E2}" dt="2021-12-06T13:23:44.959" v="296" actId="1076"/>
        <pc:sldMkLst>
          <pc:docMk/>
          <pc:sldMk cId="828954054" sldId="1113"/>
        </pc:sldMkLst>
        <pc:spChg chg="mod">
          <ac:chgData name="Laura Liliana Martinez Duarte" userId="b374a56c-2b67-46c9-b836-4088250a72fc" providerId="ADAL" clId="{E0D90A42-D3BE-48DF-9920-BF462F6ED3E2}" dt="2021-12-06T13:21:06.503" v="284" actId="1076"/>
          <ac:spMkLst>
            <pc:docMk/>
            <pc:sldMk cId="828954054" sldId="1113"/>
            <ac:spMk id="28" creationId="{23C7DB30-0D60-4B33-A829-3499A419D453}"/>
          </ac:spMkLst>
        </pc:spChg>
        <pc:spChg chg="mod">
          <ac:chgData name="Laura Liliana Martinez Duarte" userId="b374a56c-2b67-46c9-b836-4088250a72fc" providerId="ADAL" clId="{E0D90A42-D3BE-48DF-9920-BF462F6ED3E2}" dt="2021-12-06T13:21:01.872" v="282" actId="1076"/>
          <ac:spMkLst>
            <pc:docMk/>
            <pc:sldMk cId="828954054" sldId="1113"/>
            <ac:spMk id="30" creationId="{D39BBF4F-1B92-4A88-94F7-32ED3E1695C0}"/>
          </ac:spMkLst>
        </pc:spChg>
        <pc:spChg chg="del mod topLvl">
          <ac:chgData name="Laura Liliana Martinez Duarte" userId="b374a56c-2b67-46c9-b836-4088250a72fc" providerId="ADAL" clId="{E0D90A42-D3BE-48DF-9920-BF462F6ED3E2}" dt="2021-12-06T13:23:04.766" v="292" actId="478"/>
          <ac:spMkLst>
            <pc:docMk/>
            <pc:sldMk cId="828954054" sldId="1113"/>
            <ac:spMk id="32" creationId="{BDC97566-79C2-4BD5-BEDF-FEA46AD0F26B}"/>
          </ac:spMkLst>
        </pc:spChg>
        <pc:spChg chg="add del mod topLvl">
          <ac:chgData name="Laura Liliana Martinez Duarte" userId="b374a56c-2b67-46c9-b836-4088250a72fc" providerId="ADAL" clId="{E0D90A42-D3BE-48DF-9920-BF462F6ED3E2}" dt="2021-12-06T13:22:04.664" v="291" actId="478"/>
          <ac:spMkLst>
            <pc:docMk/>
            <pc:sldMk cId="828954054" sldId="1113"/>
            <ac:spMk id="33" creationId="{47964854-411F-4AA8-96EB-96840E610651}"/>
          </ac:spMkLst>
        </pc:spChg>
        <pc:spChg chg="mod">
          <ac:chgData name="Laura Liliana Martinez Duarte" userId="b374a56c-2b67-46c9-b836-4088250a72fc" providerId="ADAL" clId="{E0D90A42-D3BE-48DF-9920-BF462F6ED3E2}" dt="2021-12-06T13:21:44.774" v="286" actId="207"/>
          <ac:spMkLst>
            <pc:docMk/>
            <pc:sldMk cId="828954054" sldId="1113"/>
            <ac:spMk id="36" creationId="{2C884086-AF19-40B2-944B-A1ABB5EEB91F}"/>
          </ac:spMkLst>
        </pc:spChg>
        <pc:spChg chg="mod">
          <ac:chgData name="Laura Liliana Martinez Duarte" userId="b374a56c-2b67-46c9-b836-4088250a72fc" providerId="ADAL" clId="{E0D90A42-D3BE-48DF-9920-BF462F6ED3E2}" dt="2021-12-04T11:34:13.092" v="135" actId="1076"/>
          <ac:spMkLst>
            <pc:docMk/>
            <pc:sldMk cId="828954054" sldId="1113"/>
            <ac:spMk id="85" creationId="{00000000-0000-0000-0000-000000000000}"/>
          </ac:spMkLst>
        </pc:spChg>
        <pc:spChg chg="mod">
          <ac:chgData name="Laura Liliana Martinez Duarte" userId="b374a56c-2b67-46c9-b836-4088250a72fc" providerId="ADAL" clId="{E0D90A42-D3BE-48DF-9920-BF462F6ED3E2}" dt="2021-12-06T13:23:43.503" v="295" actId="1076"/>
          <ac:spMkLst>
            <pc:docMk/>
            <pc:sldMk cId="828954054" sldId="1113"/>
            <ac:spMk id="205" creationId="{00000000-0000-0000-0000-000000000000}"/>
          </ac:spMkLst>
        </pc:spChg>
        <pc:spChg chg="mod">
          <ac:chgData name="Laura Liliana Martinez Duarte" userId="b374a56c-2b67-46c9-b836-4088250a72fc" providerId="ADAL" clId="{E0D90A42-D3BE-48DF-9920-BF462F6ED3E2}" dt="2021-12-06T13:23:44.959" v="296" actId="1076"/>
          <ac:spMkLst>
            <pc:docMk/>
            <pc:sldMk cId="828954054" sldId="1113"/>
            <ac:spMk id="206" creationId="{00000000-0000-0000-0000-000000000000}"/>
          </ac:spMkLst>
        </pc:spChg>
        <pc:spChg chg="mod">
          <ac:chgData name="Laura Liliana Martinez Duarte" userId="b374a56c-2b67-46c9-b836-4088250a72fc" providerId="ADAL" clId="{E0D90A42-D3BE-48DF-9920-BF462F6ED3E2}" dt="2021-12-04T11:34:08.600" v="134" actId="1076"/>
          <ac:spMkLst>
            <pc:docMk/>
            <pc:sldMk cId="828954054" sldId="1113"/>
            <ac:spMk id="208" creationId="{00000000-0000-0000-0000-000000000000}"/>
          </ac:spMkLst>
        </pc:spChg>
        <pc:grpChg chg="del">
          <ac:chgData name="Laura Liliana Martinez Duarte" userId="b374a56c-2b67-46c9-b836-4088250a72fc" providerId="ADAL" clId="{E0D90A42-D3BE-48DF-9920-BF462F6ED3E2}" dt="2021-12-06T13:20:57.315" v="281" actId="478"/>
          <ac:grpSpMkLst>
            <pc:docMk/>
            <pc:sldMk cId="828954054" sldId="1113"/>
            <ac:grpSpMk id="10" creationId="{91F258ED-24C8-4EBE-9161-F78FD3490450}"/>
          </ac:grpSpMkLst>
        </pc:grpChg>
        <pc:grpChg chg="mod">
          <ac:chgData name="Laura Liliana Martinez Duarte" userId="b374a56c-2b67-46c9-b836-4088250a72fc" providerId="ADAL" clId="{E0D90A42-D3BE-48DF-9920-BF462F6ED3E2}" dt="2021-12-04T11:34:04.142" v="133" actId="1076"/>
          <ac:grpSpMkLst>
            <pc:docMk/>
            <pc:sldMk cId="828954054" sldId="1113"/>
            <ac:grpSpMk id="11" creationId="{28997D4A-22C5-4A7C-9EA9-CA746B4D5E7A}"/>
          </ac:grpSpMkLst>
        </pc:grpChg>
        <pc:grpChg chg="mod">
          <ac:chgData name="Laura Liliana Martinez Duarte" userId="b374a56c-2b67-46c9-b836-4088250a72fc" providerId="ADAL" clId="{E0D90A42-D3BE-48DF-9920-BF462F6ED3E2}" dt="2021-12-06T13:23:37.106" v="293" actId="1076"/>
          <ac:grpSpMkLst>
            <pc:docMk/>
            <pc:sldMk cId="828954054" sldId="1113"/>
            <ac:grpSpMk id="26" creationId="{992FE9A7-3B6C-454B-90B4-C31442902802}"/>
          </ac:grpSpMkLst>
        </pc:grpChg>
        <pc:grpChg chg="add del">
          <ac:chgData name="Laura Liliana Martinez Duarte" userId="b374a56c-2b67-46c9-b836-4088250a72fc" providerId="ADAL" clId="{E0D90A42-D3BE-48DF-9920-BF462F6ED3E2}" dt="2021-12-06T13:22:04.664" v="291" actId="478"/>
          <ac:grpSpMkLst>
            <pc:docMk/>
            <pc:sldMk cId="828954054" sldId="1113"/>
            <ac:grpSpMk id="31" creationId="{CEB07216-8B17-426A-BA22-37EDB5335DA6}"/>
          </ac:grpSpMkLst>
        </pc:grpChg>
        <pc:grpChg chg="mod">
          <ac:chgData name="Laura Liliana Martinez Duarte" userId="b374a56c-2b67-46c9-b836-4088250a72fc" providerId="ADAL" clId="{E0D90A42-D3BE-48DF-9920-BF462F6ED3E2}" dt="2021-12-06T13:23:41.033" v="294" actId="1076"/>
          <ac:grpSpMkLst>
            <pc:docMk/>
            <pc:sldMk cId="828954054" sldId="1113"/>
            <ac:grpSpMk id="34" creationId="{CE59C8D3-FA46-4C3F-8D4B-8EF9EA47233B}"/>
          </ac:grpSpMkLst>
        </pc:grpChg>
      </pc:sldChg>
      <pc:sldChg chg="add del">
        <pc:chgData name="Laura Liliana Martinez Duarte" userId="b374a56c-2b67-46c9-b836-4088250a72fc" providerId="ADAL" clId="{E0D90A42-D3BE-48DF-9920-BF462F6ED3E2}" dt="2021-12-03T21:00:04.713" v="30"/>
        <pc:sldMkLst>
          <pc:docMk/>
          <pc:sldMk cId="3519498294" sldId="1115"/>
        </pc:sldMkLst>
      </pc:sldChg>
      <pc:sldChg chg="addSp delSp modSp mod">
        <pc:chgData name="Laura Liliana Martinez Duarte" userId="b374a56c-2b67-46c9-b836-4088250a72fc" providerId="ADAL" clId="{E0D90A42-D3BE-48DF-9920-BF462F6ED3E2}" dt="2021-12-06T04:15:49.847" v="172"/>
        <pc:sldMkLst>
          <pc:docMk/>
          <pc:sldMk cId="1410740090" sldId="1116"/>
        </pc:sldMkLst>
        <pc:spChg chg="mod">
          <ac:chgData name="Laura Liliana Martinez Duarte" userId="b374a56c-2b67-46c9-b836-4088250a72fc" providerId="ADAL" clId="{E0D90A42-D3BE-48DF-9920-BF462F6ED3E2}" dt="2021-12-03T21:04:24.734" v="35" actId="1076"/>
          <ac:spMkLst>
            <pc:docMk/>
            <pc:sldMk cId="1410740090" sldId="1116"/>
            <ac:spMk id="33" creationId="{0D890575-7BB1-491E-BA6A-9C92A2D16505}"/>
          </ac:spMkLst>
        </pc:spChg>
        <pc:spChg chg="mod">
          <ac:chgData name="Laura Liliana Martinez Duarte" userId="b374a56c-2b67-46c9-b836-4088250a72fc" providerId="ADAL" clId="{E0D90A42-D3BE-48DF-9920-BF462F6ED3E2}" dt="2021-12-03T21:05:16.080" v="39" actId="255"/>
          <ac:spMkLst>
            <pc:docMk/>
            <pc:sldMk cId="1410740090" sldId="1116"/>
            <ac:spMk id="39" creationId="{2085A7B5-C365-4C4A-A8AD-9F929BA33DFD}"/>
          </ac:spMkLst>
        </pc:spChg>
        <pc:spChg chg="mod">
          <ac:chgData name="Laura Liliana Martinez Duarte" userId="b374a56c-2b67-46c9-b836-4088250a72fc" providerId="ADAL" clId="{E0D90A42-D3BE-48DF-9920-BF462F6ED3E2}" dt="2021-12-03T21:05:40.783" v="52" actId="20577"/>
          <ac:spMkLst>
            <pc:docMk/>
            <pc:sldMk cId="1410740090" sldId="1116"/>
            <ac:spMk id="42" creationId="{528321A6-1F8B-463F-AFCD-339BD55123E7}"/>
          </ac:spMkLst>
        </pc:spChg>
        <pc:spChg chg="add mod">
          <ac:chgData name="Laura Liliana Martinez Duarte" userId="b374a56c-2b67-46c9-b836-4088250a72fc" providerId="ADAL" clId="{E0D90A42-D3BE-48DF-9920-BF462F6ED3E2}" dt="2021-12-06T04:13:30.970" v="162" actId="1076"/>
          <ac:spMkLst>
            <pc:docMk/>
            <pc:sldMk cId="1410740090" sldId="1116"/>
            <ac:spMk id="46" creationId="{4A151631-ACA7-4F3A-9040-AA5A814B3916}"/>
          </ac:spMkLst>
        </pc:spChg>
        <pc:spChg chg="mod">
          <ac:chgData name="Laura Liliana Martinez Duarte" userId="b374a56c-2b67-46c9-b836-4088250a72fc" providerId="ADAL" clId="{E0D90A42-D3BE-48DF-9920-BF462F6ED3E2}" dt="2021-12-03T21:06:15.086" v="102"/>
          <ac:spMkLst>
            <pc:docMk/>
            <pc:sldMk cId="1410740090" sldId="1116"/>
            <ac:spMk id="47" creationId="{D15EC8D8-9A97-4327-B953-5BE4665F1167}"/>
          </ac:spMkLst>
        </pc:spChg>
        <pc:spChg chg="add del mod">
          <ac:chgData name="Laura Liliana Martinez Duarte" userId="b374a56c-2b67-46c9-b836-4088250a72fc" providerId="ADAL" clId="{E0D90A42-D3BE-48DF-9920-BF462F6ED3E2}" dt="2021-12-06T04:15:49.847" v="172"/>
          <ac:spMkLst>
            <pc:docMk/>
            <pc:sldMk cId="1410740090" sldId="1116"/>
            <ac:spMk id="48" creationId="{C28ADCF6-2BC2-49A8-8C31-3C04707CFE28}"/>
          </ac:spMkLst>
        </pc:spChg>
        <pc:spChg chg="mod">
          <ac:chgData name="Laura Liliana Martinez Duarte" userId="b374a56c-2b67-46c9-b836-4088250a72fc" providerId="ADAL" clId="{E0D90A42-D3BE-48DF-9920-BF462F6ED3E2}" dt="2021-12-03T21:06:15.086" v="102"/>
          <ac:spMkLst>
            <pc:docMk/>
            <pc:sldMk cId="1410740090" sldId="1116"/>
            <ac:spMk id="49" creationId="{F48F5FD4-60F4-494B-803C-36AEE66DE36A}"/>
          </ac:spMkLst>
        </pc:spChg>
        <pc:spChg chg="mod">
          <ac:chgData name="Laura Liliana Martinez Duarte" userId="b374a56c-2b67-46c9-b836-4088250a72fc" providerId="ADAL" clId="{E0D90A42-D3BE-48DF-9920-BF462F6ED3E2}" dt="2021-12-03T21:06:01.698" v="100" actId="20577"/>
          <ac:spMkLst>
            <pc:docMk/>
            <pc:sldMk cId="1410740090" sldId="1116"/>
            <ac:spMk id="53" creationId="{8E92DB35-6DC8-496A-BB90-D854456AB50A}"/>
          </ac:spMkLst>
        </pc:spChg>
        <pc:spChg chg="mod topLvl">
          <ac:chgData name="Laura Liliana Martinez Duarte" userId="b374a56c-2b67-46c9-b836-4088250a72fc" providerId="ADAL" clId="{E0D90A42-D3BE-48DF-9920-BF462F6ED3E2}" dt="2021-12-03T21:04:20.637" v="34" actId="478"/>
          <ac:spMkLst>
            <pc:docMk/>
            <pc:sldMk cId="1410740090" sldId="1116"/>
            <ac:spMk id="205" creationId="{00000000-0000-0000-0000-000000000000}"/>
          </ac:spMkLst>
        </pc:spChg>
        <pc:spChg chg="del topLvl">
          <ac:chgData name="Laura Liliana Martinez Duarte" userId="b374a56c-2b67-46c9-b836-4088250a72fc" providerId="ADAL" clId="{E0D90A42-D3BE-48DF-9920-BF462F6ED3E2}" dt="2021-12-03T21:04:20.637" v="34" actId="478"/>
          <ac:spMkLst>
            <pc:docMk/>
            <pc:sldMk cId="1410740090" sldId="1116"/>
            <ac:spMk id="206" creationId="{00000000-0000-0000-0000-000000000000}"/>
          </ac:spMkLst>
        </pc:spChg>
        <pc:grpChg chg="mod">
          <ac:chgData name="Laura Liliana Martinez Duarte" userId="b374a56c-2b67-46c9-b836-4088250a72fc" providerId="ADAL" clId="{E0D90A42-D3BE-48DF-9920-BF462F6ED3E2}" dt="2021-12-03T21:04:27.436" v="36" actId="1076"/>
          <ac:grpSpMkLst>
            <pc:docMk/>
            <pc:sldMk cId="1410740090" sldId="1116"/>
            <ac:grpSpMk id="10" creationId="{91F258ED-24C8-4EBE-9161-F78FD3490450}"/>
          </ac:grpSpMkLst>
        </pc:grpChg>
        <pc:grpChg chg="del">
          <ac:chgData name="Laura Liliana Martinez Duarte" userId="b374a56c-2b67-46c9-b836-4088250a72fc" providerId="ADAL" clId="{E0D90A42-D3BE-48DF-9920-BF462F6ED3E2}" dt="2021-12-03T21:04:20.637" v="34" actId="478"/>
          <ac:grpSpMkLst>
            <pc:docMk/>
            <pc:sldMk cId="1410740090" sldId="1116"/>
            <ac:grpSpMk id="11" creationId="{28997D4A-22C5-4A7C-9EA9-CA746B4D5E7A}"/>
          </ac:grpSpMkLst>
        </pc:grpChg>
        <pc:grpChg chg="mod">
          <ac:chgData name="Laura Liliana Martinez Duarte" userId="b374a56c-2b67-46c9-b836-4088250a72fc" providerId="ADAL" clId="{E0D90A42-D3BE-48DF-9920-BF462F6ED3E2}" dt="2021-12-03T21:05:24.059" v="40" actId="1076"/>
          <ac:grpSpMkLst>
            <pc:docMk/>
            <pc:sldMk cId="1410740090" sldId="1116"/>
            <ac:grpSpMk id="37" creationId="{AC916F68-3939-410D-9B30-7B2BE751CEF2}"/>
          </ac:grpSpMkLst>
        </pc:grpChg>
        <pc:grpChg chg="add del mod">
          <ac:chgData name="Laura Liliana Martinez Duarte" userId="b374a56c-2b67-46c9-b836-4088250a72fc" providerId="ADAL" clId="{E0D90A42-D3BE-48DF-9920-BF462F6ED3E2}" dt="2021-12-03T21:06:16.524" v="103"/>
          <ac:grpSpMkLst>
            <pc:docMk/>
            <pc:sldMk cId="1410740090" sldId="1116"/>
            <ac:grpSpMk id="46" creationId="{9C90655D-1BBF-48ED-A055-D7C4FBC1C4B8}"/>
          </ac:grpSpMkLst>
        </pc:grpChg>
      </pc:sldChg>
      <pc:sldChg chg="addSp delSp modSp mod">
        <pc:chgData name="Laura Liliana Martinez Duarte" userId="b374a56c-2b67-46c9-b836-4088250a72fc" providerId="ADAL" clId="{E0D90A42-D3BE-48DF-9920-BF462F6ED3E2}" dt="2021-12-06T13:27:44.648" v="310" actId="1076"/>
        <pc:sldMkLst>
          <pc:docMk/>
          <pc:sldMk cId="3551147672" sldId="1117"/>
        </pc:sldMkLst>
        <pc:spChg chg="del">
          <ac:chgData name="Laura Liliana Martinez Duarte" userId="b374a56c-2b67-46c9-b836-4088250a72fc" providerId="ADAL" clId="{E0D90A42-D3BE-48DF-9920-BF462F6ED3E2}" dt="2021-12-06T04:16:16.457" v="174" actId="478"/>
          <ac:spMkLst>
            <pc:docMk/>
            <pc:sldMk cId="3551147672" sldId="1117"/>
            <ac:spMk id="13" creationId="{DAAE0E52-BE0D-4F48-9D21-22301CDF0B9B}"/>
          </ac:spMkLst>
        </pc:spChg>
        <pc:spChg chg="mod">
          <ac:chgData name="Laura Liliana Martinez Duarte" userId="b374a56c-2b67-46c9-b836-4088250a72fc" providerId="ADAL" clId="{E0D90A42-D3BE-48DF-9920-BF462F6ED3E2}" dt="2021-12-06T04:14:33.551" v="168" actId="6549"/>
          <ac:spMkLst>
            <pc:docMk/>
            <pc:sldMk cId="3551147672" sldId="1117"/>
            <ac:spMk id="33" creationId="{0D890575-7BB1-491E-BA6A-9C92A2D16505}"/>
          </ac:spMkLst>
        </pc:spChg>
        <pc:spChg chg="del topLvl">
          <ac:chgData name="Laura Liliana Martinez Duarte" userId="b374a56c-2b67-46c9-b836-4088250a72fc" providerId="ADAL" clId="{E0D90A42-D3BE-48DF-9920-BF462F6ED3E2}" dt="2021-12-06T04:16:25.479" v="177" actId="478"/>
          <ac:spMkLst>
            <pc:docMk/>
            <pc:sldMk cId="3551147672" sldId="1117"/>
            <ac:spMk id="38" creationId="{F8F7AEEE-7CBF-4439-A5B9-9B209ED03092}"/>
          </ac:spMkLst>
        </pc:spChg>
        <pc:spChg chg="topLvl">
          <ac:chgData name="Laura Liliana Martinez Duarte" userId="b374a56c-2b67-46c9-b836-4088250a72fc" providerId="ADAL" clId="{E0D90A42-D3BE-48DF-9920-BF462F6ED3E2}" dt="2021-12-06T04:16:25.479" v="177" actId="478"/>
          <ac:spMkLst>
            <pc:docMk/>
            <pc:sldMk cId="3551147672" sldId="1117"/>
            <ac:spMk id="39" creationId="{2085A7B5-C365-4C4A-A8AD-9F929BA33DFD}"/>
          </ac:spMkLst>
        </pc:spChg>
        <pc:spChg chg="del topLvl">
          <ac:chgData name="Laura Liliana Martinez Duarte" userId="b374a56c-2b67-46c9-b836-4088250a72fc" providerId="ADAL" clId="{E0D90A42-D3BE-48DF-9920-BF462F6ED3E2}" dt="2021-12-06T04:16:28.317" v="178" actId="478"/>
          <ac:spMkLst>
            <pc:docMk/>
            <pc:sldMk cId="3551147672" sldId="1117"/>
            <ac:spMk id="44" creationId="{34FC4837-D143-49E8-A489-C60A5CB9DEE4}"/>
          </ac:spMkLst>
        </pc:spChg>
        <pc:spChg chg="topLvl">
          <ac:chgData name="Laura Liliana Martinez Duarte" userId="b374a56c-2b67-46c9-b836-4088250a72fc" providerId="ADAL" clId="{E0D90A42-D3BE-48DF-9920-BF462F6ED3E2}" dt="2021-12-06T04:16:28.317" v="178" actId="478"/>
          <ac:spMkLst>
            <pc:docMk/>
            <pc:sldMk cId="3551147672" sldId="1117"/>
            <ac:spMk id="45" creationId="{607A8783-6C95-4EC5-B141-077D4D8682AF}"/>
          </ac:spMkLst>
        </pc:spChg>
        <pc:spChg chg="add mod">
          <ac:chgData name="Laura Liliana Martinez Duarte" userId="b374a56c-2b67-46c9-b836-4088250a72fc" providerId="ADAL" clId="{E0D90A42-D3BE-48DF-9920-BF462F6ED3E2}" dt="2021-12-06T13:26:57.388" v="298" actId="1076"/>
          <ac:spMkLst>
            <pc:docMk/>
            <pc:sldMk cId="3551147672" sldId="1117"/>
            <ac:spMk id="46" creationId="{8E8C67A4-66D5-46AC-9351-78A02096A709}"/>
          </ac:spMkLst>
        </pc:spChg>
        <pc:spChg chg="add mod">
          <ac:chgData name="Laura Liliana Martinez Duarte" userId="b374a56c-2b67-46c9-b836-4088250a72fc" providerId="ADAL" clId="{E0D90A42-D3BE-48DF-9920-BF462F6ED3E2}" dt="2021-12-06T13:27:41.271" v="309" actId="14100"/>
          <ac:spMkLst>
            <pc:docMk/>
            <pc:sldMk cId="3551147672" sldId="1117"/>
            <ac:spMk id="47" creationId="{D202D7F2-A8B3-4A7E-82DE-611AA995B811}"/>
          </ac:spMkLst>
        </pc:spChg>
        <pc:spChg chg="del">
          <ac:chgData name="Laura Liliana Martinez Duarte" userId="b374a56c-2b67-46c9-b836-4088250a72fc" providerId="ADAL" clId="{E0D90A42-D3BE-48DF-9920-BF462F6ED3E2}" dt="2021-12-06T04:16:22.634" v="176" actId="478"/>
          <ac:spMkLst>
            <pc:docMk/>
            <pc:sldMk cId="3551147672" sldId="1117"/>
            <ac:spMk id="48" creationId="{C28ADCF6-2BC2-49A8-8C31-3C04707CFE28}"/>
          </ac:spMkLst>
        </pc:spChg>
        <pc:spChg chg="add mod">
          <ac:chgData name="Laura Liliana Martinez Duarte" userId="b374a56c-2b67-46c9-b836-4088250a72fc" providerId="ADAL" clId="{E0D90A42-D3BE-48DF-9920-BF462F6ED3E2}" dt="2021-12-06T13:27:44.648" v="310" actId="1076"/>
          <ac:spMkLst>
            <pc:docMk/>
            <pc:sldMk cId="3551147672" sldId="1117"/>
            <ac:spMk id="49" creationId="{8C66C54A-9908-435C-9FD3-9FF696D0D877}"/>
          </ac:spMkLst>
        </pc:spChg>
        <pc:spChg chg="topLvl">
          <ac:chgData name="Laura Liliana Martinez Duarte" userId="b374a56c-2b67-46c9-b836-4088250a72fc" providerId="ADAL" clId="{E0D90A42-D3BE-48DF-9920-BF462F6ED3E2}" dt="2021-12-06T04:15:04.688" v="169" actId="478"/>
          <ac:spMkLst>
            <pc:docMk/>
            <pc:sldMk cId="3551147672" sldId="1117"/>
            <ac:spMk id="85" creationId="{00000000-0000-0000-0000-000000000000}"/>
          </ac:spMkLst>
        </pc:spChg>
        <pc:spChg chg="mod">
          <ac:chgData name="Laura Liliana Martinez Duarte" userId="b374a56c-2b67-46c9-b836-4088250a72fc" providerId="ADAL" clId="{E0D90A42-D3BE-48DF-9920-BF462F6ED3E2}" dt="2021-12-06T04:17:18.998" v="190"/>
          <ac:spMkLst>
            <pc:docMk/>
            <pc:sldMk cId="3551147672" sldId="1117"/>
            <ac:spMk id="205" creationId="{00000000-0000-0000-0000-000000000000}"/>
          </ac:spMkLst>
        </pc:spChg>
        <pc:spChg chg="mod">
          <ac:chgData name="Laura Liliana Martinez Duarte" userId="b374a56c-2b67-46c9-b836-4088250a72fc" providerId="ADAL" clId="{E0D90A42-D3BE-48DF-9920-BF462F6ED3E2}" dt="2021-12-06T13:27:29.350" v="305" actId="14100"/>
          <ac:spMkLst>
            <pc:docMk/>
            <pc:sldMk cId="3551147672" sldId="1117"/>
            <ac:spMk id="206" creationId="{00000000-0000-0000-0000-000000000000}"/>
          </ac:spMkLst>
        </pc:spChg>
        <pc:spChg chg="del topLvl">
          <ac:chgData name="Laura Liliana Martinez Duarte" userId="b374a56c-2b67-46c9-b836-4088250a72fc" providerId="ADAL" clId="{E0D90A42-D3BE-48DF-9920-BF462F6ED3E2}" dt="2021-12-06T04:15:04.688" v="169" actId="478"/>
          <ac:spMkLst>
            <pc:docMk/>
            <pc:sldMk cId="3551147672" sldId="1117"/>
            <ac:spMk id="208" creationId="{00000000-0000-0000-0000-000000000000}"/>
          </ac:spMkLst>
        </pc:spChg>
        <pc:grpChg chg="mod">
          <ac:chgData name="Laura Liliana Martinez Duarte" userId="b374a56c-2b67-46c9-b836-4088250a72fc" providerId="ADAL" clId="{E0D90A42-D3BE-48DF-9920-BF462F6ED3E2}" dt="2021-12-06T04:17:27.777" v="192" actId="1076"/>
          <ac:grpSpMkLst>
            <pc:docMk/>
            <pc:sldMk cId="3551147672" sldId="1117"/>
            <ac:grpSpMk id="7" creationId="{F6506A92-AE4B-45CF-AC86-AE28B1D61563}"/>
          </ac:grpSpMkLst>
        </pc:grpChg>
        <pc:grpChg chg="del">
          <ac:chgData name="Laura Liliana Martinez Duarte" userId="b374a56c-2b67-46c9-b836-4088250a72fc" providerId="ADAL" clId="{E0D90A42-D3BE-48DF-9920-BF462F6ED3E2}" dt="2021-12-06T04:15:04.688" v="169" actId="478"/>
          <ac:grpSpMkLst>
            <pc:docMk/>
            <pc:sldMk cId="3551147672" sldId="1117"/>
            <ac:grpSpMk id="10" creationId="{91F258ED-24C8-4EBE-9161-F78FD3490450}"/>
          </ac:grpSpMkLst>
        </pc:grpChg>
        <pc:grpChg chg="mod">
          <ac:chgData name="Laura Liliana Martinez Duarte" userId="b374a56c-2b67-46c9-b836-4088250a72fc" providerId="ADAL" clId="{E0D90A42-D3BE-48DF-9920-BF462F6ED3E2}" dt="2021-12-06T04:17:24.151" v="191" actId="1076"/>
          <ac:grpSpMkLst>
            <pc:docMk/>
            <pc:sldMk cId="3551147672" sldId="1117"/>
            <ac:grpSpMk id="11" creationId="{28997D4A-22C5-4A7C-9EA9-CA746B4D5E7A}"/>
          </ac:grpSpMkLst>
        </pc:grpChg>
        <pc:grpChg chg="del">
          <ac:chgData name="Laura Liliana Martinez Duarte" userId="b374a56c-2b67-46c9-b836-4088250a72fc" providerId="ADAL" clId="{E0D90A42-D3BE-48DF-9920-BF462F6ED3E2}" dt="2021-12-06T04:16:13.325" v="173" actId="478"/>
          <ac:grpSpMkLst>
            <pc:docMk/>
            <pc:sldMk cId="3551147672" sldId="1117"/>
            <ac:grpSpMk id="34" creationId="{C95DE502-0EA6-4387-99A2-64980D125E38}"/>
          </ac:grpSpMkLst>
        </pc:grpChg>
        <pc:grpChg chg="del">
          <ac:chgData name="Laura Liliana Martinez Duarte" userId="b374a56c-2b67-46c9-b836-4088250a72fc" providerId="ADAL" clId="{E0D90A42-D3BE-48DF-9920-BF462F6ED3E2}" dt="2021-12-06T04:16:25.479" v="177" actId="478"/>
          <ac:grpSpMkLst>
            <pc:docMk/>
            <pc:sldMk cId="3551147672" sldId="1117"/>
            <ac:grpSpMk id="37" creationId="{AC916F68-3939-410D-9B30-7B2BE751CEF2}"/>
          </ac:grpSpMkLst>
        </pc:grpChg>
        <pc:grpChg chg="del">
          <ac:chgData name="Laura Liliana Martinez Duarte" userId="b374a56c-2b67-46c9-b836-4088250a72fc" providerId="ADAL" clId="{E0D90A42-D3BE-48DF-9920-BF462F6ED3E2}" dt="2021-12-06T04:16:19.565" v="175" actId="478"/>
          <ac:grpSpMkLst>
            <pc:docMk/>
            <pc:sldMk cId="3551147672" sldId="1117"/>
            <ac:grpSpMk id="40" creationId="{4AB301F6-B17F-4C21-B8EA-F8B6FEC176F5}"/>
          </ac:grpSpMkLst>
        </pc:grpChg>
        <pc:grpChg chg="del">
          <ac:chgData name="Laura Liliana Martinez Duarte" userId="b374a56c-2b67-46c9-b836-4088250a72fc" providerId="ADAL" clId="{E0D90A42-D3BE-48DF-9920-BF462F6ED3E2}" dt="2021-12-06T04:16:28.317" v="178" actId="478"/>
          <ac:grpSpMkLst>
            <pc:docMk/>
            <pc:sldMk cId="3551147672" sldId="1117"/>
            <ac:grpSpMk id="43" creationId="{912576B3-71D0-43BA-B416-8AF65192D428}"/>
          </ac:grpSpMkLst>
        </pc:grpChg>
      </pc:sldChg>
      <pc:sldChg chg="delSp modSp mod">
        <pc:chgData name="Laura Liliana Martinez Duarte" userId="b374a56c-2b67-46c9-b836-4088250a72fc" providerId="ADAL" clId="{E0D90A42-D3BE-48DF-9920-BF462F6ED3E2}" dt="2021-12-06T04:20:08.164" v="214" actId="1076"/>
        <pc:sldMkLst>
          <pc:docMk/>
          <pc:sldMk cId="2668818862" sldId="1118"/>
        </pc:sldMkLst>
        <pc:spChg chg="mod">
          <ac:chgData name="Laura Liliana Martinez Duarte" userId="b374a56c-2b67-46c9-b836-4088250a72fc" providerId="ADAL" clId="{E0D90A42-D3BE-48DF-9920-BF462F6ED3E2}" dt="2021-12-06T04:18:36.222" v="197"/>
          <ac:spMkLst>
            <pc:docMk/>
            <pc:sldMk cId="2668818862" sldId="1118"/>
            <ac:spMk id="33" creationId="{0D890575-7BB1-491E-BA6A-9C92A2D16505}"/>
          </ac:spMkLst>
        </pc:spChg>
        <pc:spChg chg="del topLvl">
          <ac:chgData name="Laura Liliana Martinez Duarte" userId="b374a56c-2b67-46c9-b836-4088250a72fc" providerId="ADAL" clId="{E0D90A42-D3BE-48DF-9920-BF462F6ED3E2}" dt="2021-12-06T04:18:43.015" v="199" actId="478"/>
          <ac:spMkLst>
            <pc:docMk/>
            <pc:sldMk cId="2668818862" sldId="1118"/>
            <ac:spMk id="41" creationId="{4BAAF362-2DF1-4D81-83E8-96E9628CA142}"/>
          </ac:spMkLst>
        </pc:spChg>
        <pc:spChg chg="del mod topLvl">
          <ac:chgData name="Laura Liliana Martinez Duarte" userId="b374a56c-2b67-46c9-b836-4088250a72fc" providerId="ADAL" clId="{E0D90A42-D3BE-48DF-9920-BF462F6ED3E2}" dt="2021-12-06T04:18:55.033" v="204" actId="21"/>
          <ac:spMkLst>
            <pc:docMk/>
            <pc:sldMk cId="2668818862" sldId="1118"/>
            <ac:spMk id="42" creationId="{528321A6-1F8B-463F-AFCD-339BD55123E7}"/>
          </ac:spMkLst>
        </pc:spChg>
        <pc:spChg chg="mod">
          <ac:chgData name="Laura Liliana Martinez Duarte" userId="b374a56c-2b67-46c9-b836-4088250a72fc" providerId="ADAL" clId="{E0D90A42-D3BE-48DF-9920-BF462F6ED3E2}" dt="2021-12-06T04:19:41.409" v="209"/>
          <ac:spMkLst>
            <pc:docMk/>
            <pc:sldMk cId="2668818862" sldId="1118"/>
            <ac:spMk id="48" creationId="{BB5D3098-714A-4131-9D3A-CEF83F521005}"/>
          </ac:spMkLst>
        </pc:spChg>
        <pc:spChg chg="del mod">
          <ac:chgData name="Laura Liliana Martinez Duarte" userId="b374a56c-2b67-46c9-b836-4088250a72fc" providerId="ADAL" clId="{E0D90A42-D3BE-48DF-9920-BF462F6ED3E2}" dt="2021-12-06T04:20:02.696" v="212" actId="478"/>
          <ac:spMkLst>
            <pc:docMk/>
            <pc:sldMk cId="2668818862" sldId="1118"/>
            <ac:spMk id="49" creationId="{53EF7076-3135-4072-9A66-AD429D600D2D}"/>
          </ac:spMkLst>
        </pc:spChg>
        <pc:spChg chg="del mod">
          <ac:chgData name="Laura Liliana Martinez Duarte" userId="b374a56c-2b67-46c9-b836-4088250a72fc" providerId="ADAL" clId="{E0D90A42-D3BE-48DF-9920-BF462F6ED3E2}" dt="2021-12-06T04:20:04.540" v="213" actId="478"/>
          <ac:spMkLst>
            <pc:docMk/>
            <pc:sldMk cId="2668818862" sldId="1118"/>
            <ac:spMk id="50" creationId="{BC39B474-47D6-4CF3-A884-700CB26C0ECC}"/>
          </ac:spMkLst>
        </pc:spChg>
        <pc:spChg chg="mod">
          <ac:chgData name="Laura Liliana Martinez Duarte" userId="b374a56c-2b67-46c9-b836-4088250a72fc" providerId="ADAL" clId="{E0D90A42-D3BE-48DF-9920-BF462F6ED3E2}" dt="2021-12-06T04:18:21.560" v="196" actId="115"/>
          <ac:spMkLst>
            <pc:docMk/>
            <pc:sldMk cId="2668818862" sldId="1118"/>
            <ac:spMk id="85" creationId="{00000000-0000-0000-0000-000000000000}"/>
          </ac:spMkLst>
        </pc:spChg>
        <pc:spChg chg="mod">
          <ac:chgData name="Laura Liliana Martinez Duarte" userId="b374a56c-2b67-46c9-b836-4088250a72fc" providerId="ADAL" clId="{E0D90A42-D3BE-48DF-9920-BF462F6ED3E2}" dt="2021-12-06T04:17:55.092" v="193"/>
          <ac:spMkLst>
            <pc:docMk/>
            <pc:sldMk cId="2668818862" sldId="1118"/>
            <ac:spMk id="205" creationId="{00000000-0000-0000-0000-000000000000}"/>
          </ac:spMkLst>
        </pc:spChg>
        <pc:grpChg chg="del">
          <ac:chgData name="Laura Liliana Martinez Duarte" userId="b374a56c-2b67-46c9-b836-4088250a72fc" providerId="ADAL" clId="{E0D90A42-D3BE-48DF-9920-BF462F6ED3E2}" dt="2021-12-06T04:18:48.716" v="201" actId="478"/>
          <ac:grpSpMkLst>
            <pc:docMk/>
            <pc:sldMk cId="2668818862" sldId="1118"/>
            <ac:grpSpMk id="34" creationId="{C95DE502-0EA6-4387-99A2-64980D125E38}"/>
          </ac:grpSpMkLst>
        </pc:grpChg>
        <pc:grpChg chg="del">
          <ac:chgData name="Laura Liliana Martinez Duarte" userId="b374a56c-2b67-46c9-b836-4088250a72fc" providerId="ADAL" clId="{E0D90A42-D3BE-48DF-9920-BF462F6ED3E2}" dt="2021-12-06T04:18:44.936" v="200" actId="478"/>
          <ac:grpSpMkLst>
            <pc:docMk/>
            <pc:sldMk cId="2668818862" sldId="1118"/>
            <ac:grpSpMk id="37" creationId="{AC916F68-3939-410D-9B30-7B2BE751CEF2}"/>
          </ac:grpSpMkLst>
        </pc:grpChg>
        <pc:grpChg chg="del">
          <ac:chgData name="Laura Liliana Martinez Duarte" userId="b374a56c-2b67-46c9-b836-4088250a72fc" providerId="ADAL" clId="{E0D90A42-D3BE-48DF-9920-BF462F6ED3E2}" dt="2021-12-06T04:18:43.015" v="199" actId="478"/>
          <ac:grpSpMkLst>
            <pc:docMk/>
            <pc:sldMk cId="2668818862" sldId="1118"/>
            <ac:grpSpMk id="40" creationId="{4AB301F6-B17F-4C21-B8EA-F8B6FEC176F5}"/>
          </ac:grpSpMkLst>
        </pc:grpChg>
        <pc:grpChg chg="mod">
          <ac:chgData name="Laura Liliana Martinez Duarte" userId="b374a56c-2b67-46c9-b836-4088250a72fc" providerId="ADAL" clId="{E0D90A42-D3BE-48DF-9920-BF462F6ED3E2}" dt="2021-12-06T04:18:51.776" v="202" actId="1076"/>
          <ac:grpSpMkLst>
            <pc:docMk/>
            <pc:sldMk cId="2668818862" sldId="1118"/>
            <ac:grpSpMk id="43" creationId="{DFAD527E-61B5-4834-A707-A16F0343EDFD}"/>
          </ac:grpSpMkLst>
        </pc:grpChg>
        <pc:grpChg chg="mod">
          <ac:chgData name="Laura Liliana Martinez Duarte" userId="b374a56c-2b67-46c9-b836-4088250a72fc" providerId="ADAL" clId="{E0D90A42-D3BE-48DF-9920-BF462F6ED3E2}" dt="2021-12-06T04:20:08.164" v="214" actId="1076"/>
          <ac:grpSpMkLst>
            <pc:docMk/>
            <pc:sldMk cId="2668818862" sldId="1118"/>
            <ac:grpSpMk id="46" creationId="{E1DBC569-BB14-42FD-A3AE-9891EF001562}"/>
          </ac:grpSpMkLst>
        </pc:grpChg>
      </pc:sldChg>
      <pc:sldChg chg="delSp modSp mod">
        <pc:chgData name="Laura Liliana Martinez Duarte" userId="b374a56c-2b67-46c9-b836-4088250a72fc" providerId="ADAL" clId="{E0D90A42-D3BE-48DF-9920-BF462F6ED3E2}" dt="2021-12-06T04:24:59.748" v="226" actId="478"/>
        <pc:sldMkLst>
          <pc:docMk/>
          <pc:sldMk cId="1591012416" sldId="1119"/>
        </pc:sldMkLst>
        <pc:spChg chg="mod">
          <ac:chgData name="Laura Liliana Martinez Duarte" userId="b374a56c-2b67-46c9-b836-4088250a72fc" providerId="ADAL" clId="{E0D90A42-D3BE-48DF-9920-BF462F6ED3E2}" dt="2021-12-06T04:24:20.290" v="223"/>
          <ac:spMkLst>
            <pc:docMk/>
            <pc:sldMk cId="1591012416" sldId="1119"/>
            <ac:spMk id="33" creationId="{0D890575-7BB1-491E-BA6A-9C92A2D16505}"/>
          </ac:spMkLst>
        </pc:spChg>
        <pc:spChg chg="del topLvl">
          <ac:chgData name="Laura Liliana Martinez Duarte" userId="b374a56c-2b67-46c9-b836-4088250a72fc" providerId="ADAL" clId="{E0D90A42-D3BE-48DF-9920-BF462F6ED3E2}" dt="2021-12-06T04:24:16.245" v="221" actId="478"/>
          <ac:spMkLst>
            <pc:docMk/>
            <pc:sldMk cId="1591012416" sldId="1119"/>
            <ac:spMk id="38" creationId="{F8F7AEEE-7CBF-4439-A5B9-9B209ED03092}"/>
          </ac:spMkLst>
        </pc:spChg>
        <pc:spChg chg="mod topLvl">
          <ac:chgData name="Laura Liliana Martinez Duarte" userId="b374a56c-2b67-46c9-b836-4088250a72fc" providerId="ADAL" clId="{E0D90A42-D3BE-48DF-9920-BF462F6ED3E2}" dt="2021-12-06T04:24:16.245" v="221" actId="478"/>
          <ac:spMkLst>
            <pc:docMk/>
            <pc:sldMk cId="1591012416" sldId="1119"/>
            <ac:spMk id="39" creationId="{2085A7B5-C365-4C4A-A8AD-9F929BA33DFD}"/>
          </ac:spMkLst>
        </pc:spChg>
        <pc:spChg chg="mod">
          <ac:chgData name="Laura Liliana Martinez Duarte" userId="b374a56c-2b67-46c9-b836-4088250a72fc" providerId="ADAL" clId="{E0D90A42-D3BE-48DF-9920-BF462F6ED3E2}" dt="2021-12-06T04:24:56.275" v="225"/>
          <ac:spMkLst>
            <pc:docMk/>
            <pc:sldMk cId="1591012416" sldId="1119"/>
            <ac:spMk id="42" creationId="{528321A6-1F8B-463F-AFCD-339BD55123E7}"/>
          </ac:spMkLst>
        </pc:spChg>
        <pc:spChg chg="mod">
          <ac:chgData name="Laura Liliana Martinez Duarte" userId="b374a56c-2b67-46c9-b836-4088250a72fc" providerId="ADAL" clId="{E0D90A42-D3BE-48DF-9920-BF462F6ED3E2}" dt="2021-12-06T04:23:50.236" v="219" actId="20577"/>
          <ac:spMkLst>
            <pc:docMk/>
            <pc:sldMk cId="1591012416" sldId="1119"/>
            <ac:spMk id="85" creationId="{00000000-0000-0000-0000-000000000000}"/>
          </ac:spMkLst>
        </pc:spChg>
        <pc:spChg chg="mod">
          <ac:chgData name="Laura Liliana Martinez Duarte" userId="b374a56c-2b67-46c9-b836-4088250a72fc" providerId="ADAL" clId="{E0D90A42-D3BE-48DF-9920-BF462F6ED3E2}" dt="2021-12-06T04:23:29.894" v="216" actId="20577"/>
          <ac:spMkLst>
            <pc:docMk/>
            <pc:sldMk cId="1591012416" sldId="1119"/>
            <ac:spMk id="205" creationId="{00000000-0000-0000-0000-000000000000}"/>
          </ac:spMkLst>
        </pc:spChg>
        <pc:grpChg chg="mod">
          <ac:chgData name="Laura Liliana Martinez Duarte" userId="b374a56c-2b67-46c9-b836-4088250a72fc" providerId="ADAL" clId="{E0D90A42-D3BE-48DF-9920-BF462F6ED3E2}" dt="2021-12-06T04:24:25.862" v="224" actId="1076"/>
          <ac:grpSpMkLst>
            <pc:docMk/>
            <pc:sldMk cId="1591012416" sldId="1119"/>
            <ac:grpSpMk id="31" creationId="{BC1EB510-BC23-4A1D-B08F-B4B8073F11ED}"/>
          </ac:grpSpMkLst>
        </pc:grpChg>
        <pc:grpChg chg="del">
          <ac:chgData name="Laura Liliana Martinez Duarte" userId="b374a56c-2b67-46c9-b836-4088250a72fc" providerId="ADAL" clId="{E0D90A42-D3BE-48DF-9920-BF462F6ED3E2}" dt="2021-12-06T04:24:59.748" v="226" actId="478"/>
          <ac:grpSpMkLst>
            <pc:docMk/>
            <pc:sldMk cId="1591012416" sldId="1119"/>
            <ac:grpSpMk id="35" creationId="{3F549E1F-3F79-40B4-9374-BFE64BDB23CA}"/>
          </ac:grpSpMkLst>
        </pc:grpChg>
        <pc:grpChg chg="del">
          <ac:chgData name="Laura Liliana Martinez Duarte" userId="b374a56c-2b67-46c9-b836-4088250a72fc" providerId="ADAL" clId="{E0D90A42-D3BE-48DF-9920-BF462F6ED3E2}" dt="2021-12-06T04:24:16.245" v="221" actId="478"/>
          <ac:grpSpMkLst>
            <pc:docMk/>
            <pc:sldMk cId="1591012416" sldId="1119"/>
            <ac:grpSpMk id="37" creationId="{AC916F68-3939-410D-9B30-7B2BE751CEF2}"/>
          </ac:grpSpMkLst>
        </pc:grpChg>
      </pc:sldChg>
      <pc:sldChg chg="modSp mod">
        <pc:chgData name="Laura Liliana Martinez Duarte" userId="b374a56c-2b67-46c9-b836-4088250a72fc" providerId="ADAL" clId="{E0D90A42-D3BE-48DF-9920-BF462F6ED3E2}" dt="2021-12-06T04:26:09.846" v="234" actId="20577"/>
        <pc:sldMkLst>
          <pc:docMk/>
          <pc:sldMk cId="1370527445" sldId="1301"/>
        </pc:sldMkLst>
        <pc:spChg chg="mod">
          <ac:chgData name="Laura Liliana Martinez Duarte" userId="b374a56c-2b67-46c9-b836-4088250a72fc" providerId="ADAL" clId="{E0D90A42-D3BE-48DF-9920-BF462F6ED3E2}" dt="2021-12-06T04:08:57.506" v="150" actId="1076"/>
          <ac:spMkLst>
            <pc:docMk/>
            <pc:sldMk cId="1370527445" sldId="1301"/>
            <ac:spMk id="38" creationId="{F8F7AEEE-7CBF-4439-A5B9-9B209ED03092}"/>
          </ac:spMkLst>
        </pc:spChg>
        <pc:spChg chg="mod">
          <ac:chgData name="Laura Liliana Martinez Duarte" userId="b374a56c-2b67-46c9-b836-4088250a72fc" providerId="ADAL" clId="{E0D90A42-D3BE-48DF-9920-BF462F6ED3E2}" dt="2021-12-06T04:26:09.846" v="234" actId="20577"/>
          <ac:spMkLst>
            <pc:docMk/>
            <pc:sldMk cId="1370527445" sldId="1301"/>
            <ac:spMk id="39" creationId="{2085A7B5-C365-4C4A-A8AD-9F929BA33DFD}"/>
          </ac:spMkLst>
        </pc:spChg>
        <pc:grpChg chg="mod">
          <ac:chgData name="Laura Liliana Martinez Duarte" userId="b374a56c-2b67-46c9-b836-4088250a72fc" providerId="ADAL" clId="{E0D90A42-D3BE-48DF-9920-BF462F6ED3E2}" dt="2021-12-06T04:08:54.730" v="149" actId="1076"/>
          <ac:grpSpMkLst>
            <pc:docMk/>
            <pc:sldMk cId="1370527445" sldId="1301"/>
            <ac:grpSpMk id="37" creationId="{AC916F68-3939-410D-9B30-7B2BE751CEF2}"/>
          </ac:grpSpMkLst>
        </pc:grpChg>
      </pc:sldChg>
      <pc:sldChg chg="modSp mod">
        <pc:chgData name="Laura Liliana Martinez Duarte" userId="b374a56c-2b67-46c9-b836-4088250a72fc" providerId="ADAL" clId="{E0D90A42-D3BE-48DF-9920-BF462F6ED3E2}" dt="2021-12-04T11:19:40.107" v="129" actId="313"/>
        <pc:sldMkLst>
          <pc:docMk/>
          <pc:sldMk cId="686020559" sldId="1304"/>
        </pc:sldMkLst>
        <pc:spChg chg="mod">
          <ac:chgData name="Laura Liliana Martinez Duarte" userId="b374a56c-2b67-46c9-b836-4088250a72fc" providerId="ADAL" clId="{E0D90A42-D3BE-48DF-9920-BF462F6ED3E2}" dt="2021-12-04T11:19:40.107" v="129" actId="313"/>
          <ac:spMkLst>
            <pc:docMk/>
            <pc:sldMk cId="686020559" sldId="1304"/>
            <ac:spMk id="2" creationId="{00000000-0000-0000-0000-000000000000}"/>
          </ac:spMkLst>
        </pc:spChg>
        <pc:spChg chg="mod">
          <ac:chgData name="Laura Liliana Martinez Duarte" userId="b374a56c-2b67-46c9-b836-4088250a72fc" providerId="ADAL" clId="{E0D90A42-D3BE-48DF-9920-BF462F6ED3E2}" dt="2021-12-03T20:57:56.906" v="28" actId="1076"/>
          <ac:spMkLst>
            <pc:docMk/>
            <pc:sldMk cId="686020559" sldId="1304"/>
            <ac:spMk id="15" creationId="{AD197A1A-B2C5-4DA8-8ECC-1686AEEC6500}"/>
          </ac:spMkLst>
        </pc:spChg>
        <pc:spChg chg="mod">
          <ac:chgData name="Laura Liliana Martinez Duarte" userId="b374a56c-2b67-46c9-b836-4088250a72fc" providerId="ADAL" clId="{E0D90A42-D3BE-48DF-9920-BF462F6ED3E2}" dt="2021-12-04T11:19:03.933" v="108" actId="1076"/>
          <ac:spMkLst>
            <pc:docMk/>
            <pc:sldMk cId="686020559" sldId="1304"/>
            <ac:spMk id="22" creationId="{00000000-0000-0000-0000-000000000000}"/>
          </ac:spMkLst>
        </pc:spChg>
        <pc:picChg chg="mod">
          <ac:chgData name="Laura Liliana Martinez Duarte" userId="b374a56c-2b67-46c9-b836-4088250a72fc" providerId="ADAL" clId="{E0D90A42-D3BE-48DF-9920-BF462F6ED3E2}" dt="2021-12-04T11:18:58.667" v="107" actId="1076"/>
          <ac:picMkLst>
            <pc:docMk/>
            <pc:sldMk cId="686020559" sldId="1304"/>
            <ac:picMk id="19" creationId="{28A87472-7770-4B1E-8ABC-BC9F56D88C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F9A706-BBFC-4949-98A2-C340C6ED6CDD}" type="datetimeFigureOut">
              <a:rPr lang="es-ES_tradnl" smtClean="0"/>
              <a:t>05/12/2021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19C19C-AA06-6542-AF6D-FFE93CCD9D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55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C19C-AA06-6542-AF6D-FFE93CCD9DEE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198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EE7-7B1F-4A93-93D8-1E09298EF2FF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891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EE7-7B1F-4A93-93D8-1E09298EF2FF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671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EE7-7B1F-4A93-93D8-1E09298EF2FF}" type="slidenum">
              <a:rPr lang="es-CO" smtClean="0"/>
              <a:t>31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0247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5821-01CF-654F-94F0-268A877C3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77376-84E0-AA47-A8BF-C274229D5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1C6C7-5112-5540-8B88-D4F34EFD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16C02-5F6F-224B-8342-C2AE04B5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57112-7FC7-A846-BE89-EB4E96F4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26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60AA-E831-C547-8673-C4DF8628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541D9-B548-CF4D-A7B1-BCAA8D1E8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A04EC-4792-9A43-A485-03D2A65E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DC285-2889-C141-AAD2-7D70E4E8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71A77-5299-F446-A5CD-320D9882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8A8C1-E2A8-EB4C-941E-203DE100D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F20C5-1539-8640-A1BE-A7ED4971D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2F81B-7A89-884A-B00A-00810CF5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C969D-6845-DD4D-AEC2-1B4FC137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DEF83-6F58-6849-B9DE-E78F66FE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98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7574-743C-764B-A87E-61B6B8DB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AB946-3B9F-A842-AA09-8E60ADCD5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C083A-B71E-2345-AC11-B625F9E3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BEE74-A0CF-4341-8CB4-8421F230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7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62B2-04F8-324F-A8CC-6BAA1B09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96AB-50A1-C04E-89A5-3AD15C299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95AEC-7A70-2C48-AB1E-9F819837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7D7C0-EC0F-1A44-9942-D8BB4B57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EBF9-8657-1446-96B3-37E3727F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77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29E0-B2B4-2646-8721-FE3DCB02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34D3-81A0-4B44-9ED0-2A243F187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69581-E477-B140-84B2-1376F0281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A79C9-4686-6B42-B947-21E6AB3B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7EA2D-3EF3-5248-82F4-6D8C704A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AFA48-297C-824C-A95D-51DD3127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59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5B6D-44FA-234E-81EE-68ABBC37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DB015-E02D-D047-9203-85EE6E1D5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2272A-61B2-EE45-B60A-46DC33BDE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0CC98-7395-A048-B1E4-E7DB911AB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B44E1-E32A-6C41-9D4C-10FBD07A6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3AE80-71DF-C141-AC09-B10CCC10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3A363-CC5B-024C-BEE7-09B740D7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D27D7-BC60-2744-9560-23099BFF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7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D218-ABA6-284E-914F-858D1EEB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ACB99-3BED-AE46-93B0-E224B9DA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2F0F9-AB12-D14B-9499-AD6F0782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47A14-01FD-6F47-AFC7-F6CAA11C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8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66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5C68-DE31-594D-999B-5726DE7A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4246B-B343-E540-8494-D52B12E50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AD71B-29BB-5A49-AC62-4C240E49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7F386-5AC3-374B-839B-0A50F7F2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6333D-A3BF-5342-84B3-68782720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0EF13-D482-C747-99B7-C8FD52AB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07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DEE5-40B4-FF4A-B8FC-D157B075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7A966-DF4F-7540-805F-D94F61068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D31B-D10A-8B47-8059-13B205D00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FD32A-8399-3145-A021-BE3D0DC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DD439-5AA9-2940-9B04-2D065264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498E5-89A0-8C45-B912-FFD31FC9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6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AF3D0-5CC2-4C49-A2A2-EC496C7C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4804C-D991-CE42-9F46-0358F17A0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D8FA7-FAE4-4440-AD79-AAD79A52A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5BCE0-2137-444F-BBB4-ACCFB800AE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48608-4CFB-F742-9E87-8C909E8B3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46C8D-1EF7-FE42-A663-67B17476F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902A2-1E3F-8149-A218-90A92DF69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12184394" cy="6859025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6176963"/>
            <a:ext cx="12191999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Marcador de contenido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" y="6325835"/>
            <a:ext cx="2348162" cy="383292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3807F0BF-98C0-416E-B3EB-CDA498EBEEC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186" y="6296332"/>
            <a:ext cx="931077" cy="39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1" y="0"/>
            <a:ext cx="12191999" cy="6859025"/>
          </a:xfrm>
          <a:prstGeom prst="rect">
            <a:avLst/>
          </a:prstGeom>
          <a:solidFill>
            <a:srgbClr val="35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5083080" y="4868153"/>
            <a:ext cx="5949955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27;p20">
            <a:extLst>
              <a:ext uri="{FF2B5EF4-FFF2-40B4-BE49-F238E27FC236}">
                <a16:creationId xmlns:a16="http://schemas.microsoft.com/office/drawing/2014/main" id="{9257E7FA-0C76-401D-8080-FABB7AC816FF}"/>
              </a:ext>
            </a:extLst>
          </p:cNvPr>
          <p:cNvSpPr txBox="1">
            <a:spLocks/>
          </p:cNvSpPr>
          <p:nvPr/>
        </p:nvSpPr>
        <p:spPr>
          <a:xfrm>
            <a:off x="4268999" y="5594132"/>
            <a:ext cx="7141086" cy="400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MX" sz="1600" dirty="0">
                <a:solidFill>
                  <a:srgbClr val="FFFFFF"/>
                </a:solidFill>
                <a:latin typeface="Helvetica-Normal" pitchFamily="2" charset="0"/>
              </a:rPr>
              <a:t>Oficina Asesora de Planeación</a:t>
            </a:r>
          </a:p>
        </p:txBody>
      </p:sp>
      <p:sp>
        <p:nvSpPr>
          <p:cNvPr id="11" name="Google Shape;127;p20">
            <a:extLst>
              <a:ext uri="{FF2B5EF4-FFF2-40B4-BE49-F238E27FC236}">
                <a16:creationId xmlns:a16="http://schemas.microsoft.com/office/drawing/2014/main" id="{3B1A1386-C828-44EA-ADA0-89860ADF1880}"/>
              </a:ext>
            </a:extLst>
          </p:cNvPr>
          <p:cNvSpPr txBox="1">
            <a:spLocks/>
          </p:cNvSpPr>
          <p:nvPr/>
        </p:nvSpPr>
        <p:spPr>
          <a:xfrm>
            <a:off x="4268999" y="2975346"/>
            <a:ext cx="7803314" cy="5648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Instrumentos de Planeación 2022</a:t>
            </a:r>
          </a:p>
        </p:txBody>
      </p:sp>
      <p:sp>
        <p:nvSpPr>
          <p:cNvPr id="8" name="Google Shape;127;p20">
            <a:extLst>
              <a:ext uri="{FF2B5EF4-FFF2-40B4-BE49-F238E27FC236}">
                <a16:creationId xmlns:a16="http://schemas.microsoft.com/office/drawing/2014/main" id="{BDF9AAB0-2521-EF44-B5DC-347CDF745687}"/>
              </a:ext>
            </a:extLst>
          </p:cNvPr>
          <p:cNvSpPr txBox="1">
            <a:spLocks/>
          </p:cNvSpPr>
          <p:nvPr/>
        </p:nvSpPr>
        <p:spPr>
          <a:xfrm>
            <a:off x="4268999" y="5129461"/>
            <a:ext cx="7141086" cy="400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s-ES" sz="2000" b="1" dirty="0">
                <a:solidFill>
                  <a:srgbClr val="FFFFFF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Ministerio de Vivienda, Ciudad y Territorio</a:t>
            </a:r>
          </a:p>
        </p:txBody>
      </p:sp>
      <p:sp>
        <p:nvSpPr>
          <p:cNvPr id="2" name="Google Shape;127;p20">
            <a:extLst>
              <a:ext uri="{FF2B5EF4-FFF2-40B4-BE49-F238E27FC236}">
                <a16:creationId xmlns:a16="http://schemas.microsoft.com/office/drawing/2014/main" id="{9F68B394-582E-444F-BF3C-8DAFBDFEF411}"/>
              </a:ext>
            </a:extLst>
          </p:cNvPr>
          <p:cNvSpPr txBox="1">
            <a:spLocks/>
          </p:cNvSpPr>
          <p:nvPr/>
        </p:nvSpPr>
        <p:spPr>
          <a:xfrm>
            <a:off x="4268999" y="4057158"/>
            <a:ext cx="7141086" cy="400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O" sz="2400" dirty="0">
              <a:solidFill>
                <a:schemeClr val="bg1"/>
              </a:solidFill>
              <a:latin typeface="Arial" panose="020B0604020202020204" pitchFamily="34" charset="0"/>
              <a:ea typeface="Work Sans Light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Plan Estratégico Institucional (PEI)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Plan de Acción Institucional (PAI)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Plan Anticorrupción y de Atención al Ciudadano (PAAC)</a:t>
            </a:r>
          </a:p>
        </p:txBody>
      </p:sp>
      <p:pic>
        <p:nvPicPr>
          <p:cNvPr id="6" name="Imagen 5" descr="Imagen que contiene interior, tabla, computadora, computer&#10;&#10;Descripción generada automáticamente">
            <a:extLst>
              <a:ext uri="{FF2B5EF4-FFF2-40B4-BE49-F238E27FC236}">
                <a16:creationId xmlns:a16="http://schemas.microsoft.com/office/drawing/2014/main" id="{88A36220-3EFF-4A07-89C4-D3A65D832D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93"/>
          <a:stretch/>
        </p:blipFill>
        <p:spPr>
          <a:xfrm>
            <a:off x="5866" y="-1"/>
            <a:ext cx="406411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B38850D-46FD-4F06-9379-D2A479AF76F7}"/>
              </a:ext>
            </a:extLst>
          </p:cNvPr>
          <p:cNvSpPr/>
          <p:nvPr/>
        </p:nvSpPr>
        <p:spPr>
          <a:xfrm>
            <a:off x="0" y="-1"/>
            <a:ext cx="4064110" cy="6858001"/>
          </a:xfrm>
          <a:prstGeom prst="rect">
            <a:avLst/>
          </a:prstGeom>
          <a:solidFill>
            <a:srgbClr val="20386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4" name="Marcador de contenido 8">
            <a:extLst>
              <a:ext uri="{FF2B5EF4-FFF2-40B4-BE49-F238E27FC236}">
                <a16:creationId xmlns:a16="http://schemas.microsoft.com/office/drawing/2014/main" id="{A37F52BF-DA29-4319-BDF9-D60C86D76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414" y="635146"/>
            <a:ext cx="3460672" cy="5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6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371130" y="1303827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88" name="Elipse 187"/>
          <p:cNvSpPr/>
          <p:nvPr/>
        </p:nvSpPr>
        <p:spPr>
          <a:xfrm>
            <a:off x="4016503" y="4987099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0" name="Elipse 189"/>
          <p:cNvSpPr/>
          <p:nvPr/>
        </p:nvSpPr>
        <p:spPr>
          <a:xfrm>
            <a:off x="4044862" y="3620214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Elipse 190"/>
          <p:cNvSpPr/>
          <p:nvPr/>
        </p:nvSpPr>
        <p:spPr>
          <a:xfrm>
            <a:off x="4024849" y="2223170"/>
            <a:ext cx="271030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3" y="223624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8" name="Flecha izquierda 207"/>
          <p:cNvSpPr/>
          <p:nvPr/>
        </p:nvSpPr>
        <p:spPr>
          <a:xfrm rot="10800000">
            <a:off x="8113661" y="3565300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254930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2830929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Profundizar el acceso a soluciones de vivienda digna a los hogares de menores ingresos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541830" y="4861884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Beneficiar a </a:t>
            </a:r>
            <a:r>
              <a:rPr lang="es-ES" sz="1300" b="1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30.000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hogares con cobertura para adquisición de vivienda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789742"/>
            <a:ext cx="489739" cy="3823267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33" name="Forma libre 32"/>
          <p:cNvSpPr/>
          <p:nvPr/>
        </p:nvSpPr>
        <p:spPr>
          <a:xfrm>
            <a:off x="8796693" y="2055489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</a:t>
            </a:r>
            <a:r>
              <a:rPr lang="es-ES" sz="1300" dirty="0" err="1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SFVR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mejoramiento de vivienda para comunidades indígenas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orma libre 39"/>
          <p:cNvSpPr/>
          <p:nvPr/>
        </p:nvSpPr>
        <p:spPr>
          <a:xfrm>
            <a:off x="8796693" y="3413159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</a:t>
            </a:r>
            <a:r>
              <a:rPr lang="es-ES" sz="1300" dirty="0" err="1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SFVR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mejoramiento de vivienda para comunidades indígenas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orma libre 41"/>
          <p:cNvSpPr/>
          <p:nvPr/>
        </p:nvSpPr>
        <p:spPr>
          <a:xfrm>
            <a:off x="4508684" y="3444568"/>
            <a:ext cx="3006008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04A84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Asignar </a:t>
            </a:r>
            <a:r>
              <a:rPr lang="es-MX" sz="1300" b="1" dirty="0">
                <a:solidFill>
                  <a:srgbClr val="004A84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s-MX" sz="1300" dirty="0">
                <a:solidFill>
                  <a:srgbClr val="004A84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subsidios en especie de vivienda de interés social rural a familias de las comunidades indígenas Nukak y </a:t>
            </a:r>
            <a:r>
              <a:rPr lang="es-MX" sz="1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</a:t>
            </a:r>
            <a:endParaRPr lang="es-ES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rma libre 42"/>
          <p:cNvSpPr/>
          <p:nvPr/>
        </p:nvSpPr>
        <p:spPr>
          <a:xfrm>
            <a:off x="8796693" y="3854180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b="1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lecha izquierda 44"/>
          <p:cNvSpPr/>
          <p:nvPr/>
        </p:nvSpPr>
        <p:spPr>
          <a:xfrm rot="10800000">
            <a:off x="8113660" y="497357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Forma libre 45"/>
          <p:cNvSpPr/>
          <p:nvPr/>
        </p:nvSpPr>
        <p:spPr>
          <a:xfrm>
            <a:off x="8796693" y="4767899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 la adquisición de vivienda VIS y VIP con cobertura de la tasa de interés de financiación para hogares con ingresos de hasta 8 SMMLV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6DFB06C-0685-492B-97EC-3CFC5A05EF3D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D830080-A570-4C0B-BF5E-685CBDFACCAF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50" name="Forma libre 192">
            <a:extLst>
              <a:ext uri="{FF2B5EF4-FFF2-40B4-BE49-F238E27FC236}">
                <a16:creationId xmlns:a16="http://schemas.microsoft.com/office/drawing/2014/main" id="{7A68E8A9-10DF-4CC5-8611-78437117E562}"/>
              </a:ext>
            </a:extLst>
          </p:cNvPr>
          <p:cNvSpPr/>
          <p:nvPr/>
        </p:nvSpPr>
        <p:spPr>
          <a:xfrm>
            <a:off x="4491558" y="2084747"/>
            <a:ext cx="3006008" cy="72119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</a:t>
            </a:r>
            <a:r>
              <a:rPr lang="es-MX" sz="1400" b="1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subsidios para mejoramiento de vivienda rural a indígenas Nukak y </a:t>
            </a:r>
            <a:r>
              <a:rPr lang="es-MX" sz="1400" dirty="0" err="1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orma libre 201">
            <a:extLst>
              <a:ext uri="{FF2B5EF4-FFF2-40B4-BE49-F238E27FC236}">
                <a16:creationId xmlns:a16="http://schemas.microsoft.com/office/drawing/2014/main" id="{8CA0D4AC-E8D4-4E2C-9324-E5DB21DF0D9C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</p:spTree>
    <p:extLst>
      <p:ext uri="{BB962C8B-B14F-4D97-AF65-F5344CB8AC3E}">
        <p14:creationId xmlns:p14="http://schemas.microsoft.com/office/powerpoint/2010/main" val="371879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371130" y="1274339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89" name="Elipse 188"/>
          <p:cNvSpPr/>
          <p:nvPr/>
        </p:nvSpPr>
        <p:spPr>
          <a:xfrm>
            <a:off x="3946894" y="2335358"/>
            <a:ext cx="435044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Elipse 190"/>
          <p:cNvSpPr/>
          <p:nvPr/>
        </p:nvSpPr>
        <p:spPr>
          <a:xfrm>
            <a:off x="3946894" y="3451055"/>
            <a:ext cx="435044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orma libre 59"/>
          <p:cNvSpPr/>
          <p:nvPr/>
        </p:nvSpPr>
        <p:spPr>
          <a:xfrm>
            <a:off x="674245" y="122544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032699"/>
            <a:ext cx="3073114" cy="1628218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Profundizar el acceso a soluciones de vivienda digna a los hogares de menores ingresos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524277"/>
            <a:ext cx="489739" cy="4466492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45" name="Flecha izquierda 44"/>
          <p:cNvSpPr/>
          <p:nvPr/>
        </p:nvSpPr>
        <p:spPr>
          <a:xfrm rot="10800000">
            <a:off x="8113660" y="3427957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Forma libre 45"/>
          <p:cNvSpPr/>
          <p:nvPr/>
        </p:nvSpPr>
        <p:spPr>
          <a:xfrm>
            <a:off x="8796693" y="3405149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en los diferentes Programas de Vivienda en la modalidad de adquisición </a:t>
            </a: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orma libre 47"/>
          <p:cNvSpPr/>
          <p:nvPr/>
        </p:nvSpPr>
        <p:spPr>
          <a:xfrm>
            <a:off x="4465545" y="2110426"/>
            <a:ext cx="2916428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Beneficiar</a:t>
            </a:r>
            <a:r>
              <a:rPr lang="es-ES" sz="1400" b="1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60.000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hogares con subsidios para arrendamiento de vivienda de interés social urbana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orma libre 36"/>
          <p:cNvSpPr/>
          <p:nvPr/>
        </p:nvSpPr>
        <p:spPr>
          <a:xfrm>
            <a:off x="8768557" y="4290860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a Mujeres Cabeza de Familia en los diferentes programas de vivienda.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echa izquierda 38"/>
          <p:cNvSpPr/>
          <p:nvPr/>
        </p:nvSpPr>
        <p:spPr>
          <a:xfrm rot="10800000">
            <a:off x="8113663" y="445738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orma libre 40"/>
          <p:cNvSpPr/>
          <p:nvPr/>
        </p:nvSpPr>
        <p:spPr>
          <a:xfrm>
            <a:off x="8796693" y="1931879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orma libre 49"/>
          <p:cNvSpPr/>
          <p:nvPr/>
        </p:nvSpPr>
        <p:spPr>
          <a:xfrm>
            <a:off x="8796693" y="2644264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orma libre 50"/>
          <p:cNvSpPr/>
          <p:nvPr/>
        </p:nvSpPr>
        <p:spPr>
          <a:xfrm>
            <a:off x="8796693" y="1968621"/>
            <a:ext cx="2764754" cy="88359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en la modalidad de Arrendamiento en el Programa de Vivienda Semillero de Propietarios</a:t>
            </a:r>
          </a:p>
        </p:txBody>
      </p:sp>
      <p:sp>
        <p:nvSpPr>
          <p:cNvPr id="52" name="Flecha izquierda 51"/>
          <p:cNvSpPr/>
          <p:nvPr/>
        </p:nvSpPr>
        <p:spPr>
          <a:xfrm rot="10800000">
            <a:off x="8113663" y="223041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9B46CB9-6CF9-4E79-8C2A-D0A193EB9BD8}"/>
              </a:ext>
            </a:extLst>
          </p:cNvPr>
          <p:cNvSpPr txBox="1"/>
          <p:nvPr/>
        </p:nvSpPr>
        <p:spPr>
          <a:xfrm>
            <a:off x="685465" y="73453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A0089FB-AA8E-4547-A7FD-70A1AE772DDB}"/>
              </a:ext>
            </a:extLst>
          </p:cNvPr>
          <p:cNvSpPr txBox="1"/>
          <p:nvPr/>
        </p:nvSpPr>
        <p:spPr>
          <a:xfrm>
            <a:off x="8426511" y="790221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36" name="Forma libre 47">
            <a:extLst>
              <a:ext uri="{FF2B5EF4-FFF2-40B4-BE49-F238E27FC236}">
                <a16:creationId xmlns:a16="http://schemas.microsoft.com/office/drawing/2014/main" id="{97C2DAE3-2BE0-4F69-98B5-5006BE955129}"/>
              </a:ext>
            </a:extLst>
          </p:cNvPr>
          <p:cNvSpPr/>
          <p:nvPr/>
        </p:nvSpPr>
        <p:spPr>
          <a:xfrm>
            <a:off x="4502870" y="3292575"/>
            <a:ext cx="2861775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35.000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hogares con subsidio familiar para adquisición de vivienda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orma libre 81">
            <a:extLst>
              <a:ext uri="{FF2B5EF4-FFF2-40B4-BE49-F238E27FC236}">
                <a16:creationId xmlns:a16="http://schemas.microsoft.com/office/drawing/2014/main" id="{C4482825-6791-472D-B162-7FDC2725F062}"/>
              </a:ext>
            </a:extLst>
          </p:cNvPr>
          <p:cNvSpPr/>
          <p:nvPr/>
        </p:nvSpPr>
        <p:spPr>
          <a:xfrm>
            <a:off x="4551381" y="4342352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Entregar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31.820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subsidios familiares de vivienda a mujeres cabeza de familia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62B94CCE-618E-40BF-928E-6FDB181A8921}"/>
              </a:ext>
            </a:extLst>
          </p:cNvPr>
          <p:cNvSpPr/>
          <p:nvPr/>
        </p:nvSpPr>
        <p:spPr>
          <a:xfrm>
            <a:off x="3952534" y="4500832"/>
            <a:ext cx="435044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Forma libre 201">
            <a:extLst>
              <a:ext uri="{FF2B5EF4-FFF2-40B4-BE49-F238E27FC236}">
                <a16:creationId xmlns:a16="http://schemas.microsoft.com/office/drawing/2014/main" id="{31AAE2FA-8B7F-48B9-BE0C-D387BC16E29A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816FDC95-A303-4C9B-A475-6FA363B396C3}"/>
              </a:ext>
            </a:extLst>
          </p:cNvPr>
          <p:cNvSpPr/>
          <p:nvPr/>
        </p:nvSpPr>
        <p:spPr>
          <a:xfrm>
            <a:off x="3986752" y="5301299"/>
            <a:ext cx="435044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rma libre 47">
            <a:extLst>
              <a:ext uri="{FF2B5EF4-FFF2-40B4-BE49-F238E27FC236}">
                <a16:creationId xmlns:a16="http://schemas.microsoft.com/office/drawing/2014/main" id="{BAEB3E80-0F1E-4BFB-9B87-886056EB5D27}"/>
              </a:ext>
            </a:extLst>
          </p:cNvPr>
          <p:cNvSpPr/>
          <p:nvPr/>
        </p:nvSpPr>
        <p:spPr>
          <a:xfrm>
            <a:off x="4505403" y="5076367"/>
            <a:ext cx="2916428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Asignar</a:t>
            </a:r>
            <a:r>
              <a:rPr lang="es-ES" sz="1400" b="1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subsidios de vivienda a la población NARP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rma libre 50">
            <a:extLst>
              <a:ext uri="{FF2B5EF4-FFF2-40B4-BE49-F238E27FC236}">
                <a16:creationId xmlns:a16="http://schemas.microsoft.com/office/drawing/2014/main" id="{2D453FB6-4FA5-431B-A4B5-E494ECD23306}"/>
              </a:ext>
            </a:extLst>
          </p:cNvPr>
          <p:cNvSpPr/>
          <p:nvPr/>
        </p:nvSpPr>
        <p:spPr>
          <a:xfrm>
            <a:off x="8836551" y="4934562"/>
            <a:ext cx="2764754" cy="88359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en los diferentes Programas de Vivienda en la modalidad de adquisición a la población NARP </a:t>
            </a:r>
          </a:p>
        </p:txBody>
      </p:sp>
      <p:sp>
        <p:nvSpPr>
          <p:cNvPr id="47" name="Flecha izquierda 51">
            <a:extLst>
              <a:ext uri="{FF2B5EF4-FFF2-40B4-BE49-F238E27FC236}">
                <a16:creationId xmlns:a16="http://schemas.microsoft.com/office/drawing/2014/main" id="{EF48B2F6-A475-4236-A992-03F7EDD1A7EB}"/>
              </a:ext>
            </a:extLst>
          </p:cNvPr>
          <p:cNvSpPr/>
          <p:nvPr/>
        </p:nvSpPr>
        <p:spPr>
          <a:xfrm rot="10800000">
            <a:off x="8153521" y="519635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227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371130" y="1141603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243835" y="293287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09270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471237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Profundizar el acceso a soluciones de vivienda digna a los hogares de menores ingresos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642260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33" name="Forma libre 32"/>
          <p:cNvSpPr/>
          <p:nvPr/>
        </p:nvSpPr>
        <p:spPr>
          <a:xfrm>
            <a:off x="9012274" y="2678210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la inclusión y participación para la generación de viviendas rurales dignas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E052514-032C-43D3-876F-9AB1F274DF13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FE3BB99-C02A-4B6B-8AAE-3BA59191B9F5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93244941-03B2-48D0-9584-8F3B209AF888}"/>
              </a:ext>
            </a:extLst>
          </p:cNvPr>
          <p:cNvSpPr/>
          <p:nvPr/>
        </p:nvSpPr>
        <p:spPr>
          <a:xfrm>
            <a:off x="3916780" y="2211682"/>
            <a:ext cx="465158" cy="37904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6BFFF78E-8611-40B7-8D3B-B6DD208F7D23}"/>
              </a:ext>
            </a:extLst>
          </p:cNvPr>
          <p:cNvSpPr/>
          <p:nvPr/>
        </p:nvSpPr>
        <p:spPr>
          <a:xfrm>
            <a:off x="3912248" y="3281716"/>
            <a:ext cx="465158" cy="37904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3BD90751-7750-4184-9E74-A5667677D143}"/>
              </a:ext>
            </a:extLst>
          </p:cNvPr>
          <p:cNvSpPr/>
          <p:nvPr/>
        </p:nvSpPr>
        <p:spPr>
          <a:xfrm>
            <a:off x="3914734" y="4351750"/>
            <a:ext cx="465158" cy="37904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3787E560-5E40-4E7E-8D95-87BE681A38C7}"/>
              </a:ext>
            </a:extLst>
          </p:cNvPr>
          <p:cNvSpPr/>
          <p:nvPr/>
        </p:nvSpPr>
        <p:spPr>
          <a:xfrm>
            <a:off x="3926025" y="5356757"/>
            <a:ext cx="465158" cy="37904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orma libre 81">
            <a:extLst>
              <a:ext uri="{FF2B5EF4-FFF2-40B4-BE49-F238E27FC236}">
                <a16:creationId xmlns:a16="http://schemas.microsoft.com/office/drawing/2014/main" id="{C2B91885-50D8-407F-9B22-BE30F4CB9A58}"/>
              </a:ext>
            </a:extLst>
          </p:cNvPr>
          <p:cNvSpPr/>
          <p:nvPr/>
        </p:nvSpPr>
        <p:spPr>
          <a:xfrm>
            <a:off x="4711460" y="2211682"/>
            <a:ext cx="2986166" cy="72119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soluciones de vivienda estructuradas y ejecutadas con participación de la comunidad beneficiada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orma libre 192">
            <a:extLst>
              <a:ext uri="{FF2B5EF4-FFF2-40B4-BE49-F238E27FC236}">
                <a16:creationId xmlns:a16="http://schemas.microsoft.com/office/drawing/2014/main" id="{3CE1E7C5-5A06-4DB9-8E04-6EBBCE2EBF69}"/>
              </a:ext>
            </a:extLst>
          </p:cNvPr>
          <p:cNvSpPr/>
          <p:nvPr/>
        </p:nvSpPr>
        <p:spPr>
          <a:xfrm>
            <a:off x="4711460" y="3247788"/>
            <a:ext cx="3006008" cy="72119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soluciones de vivienda estructuradas y ejecutadas con participación de la comunidad beneficiada en municipios PDET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orma libre 81">
            <a:extLst>
              <a:ext uri="{FF2B5EF4-FFF2-40B4-BE49-F238E27FC236}">
                <a16:creationId xmlns:a16="http://schemas.microsoft.com/office/drawing/2014/main" id="{D21540FA-044F-4E7E-91F0-C3A74ADA79B6}"/>
              </a:ext>
            </a:extLst>
          </p:cNvPr>
          <p:cNvSpPr/>
          <p:nvPr/>
        </p:nvSpPr>
        <p:spPr>
          <a:xfrm>
            <a:off x="4711460" y="4323234"/>
            <a:ext cx="2908539" cy="483976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al </a:t>
            </a:r>
            <a:r>
              <a:rPr lang="es-MX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56,80%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déficit cualitativo y cuantitativo de vivienda rural en municipios PDET</a:t>
            </a:r>
          </a:p>
        </p:txBody>
      </p:sp>
      <p:sp>
        <p:nvSpPr>
          <p:cNvPr id="50" name="Forma libre 81">
            <a:extLst>
              <a:ext uri="{FF2B5EF4-FFF2-40B4-BE49-F238E27FC236}">
                <a16:creationId xmlns:a16="http://schemas.microsoft.com/office/drawing/2014/main" id="{6739585A-8509-43BE-883D-F85E2A0FEDBF}"/>
              </a:ext>
            </a:extLst>
          </p:cNvPr>
          <p:cNvSpPr/>
          <p:nvPr/>
        </p:nvSpPr>
        <p:spPr>
          <a:xfrm>
            <a:off x="4711460" y="5161459"/>
            <a:ext cx="2764754" cy="72119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al </a:t>
            </a:r>
            <a:r>
              <a:rPr lang="es-MX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54,66%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déficit cualitativo y cuantitativo de vivienda rural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orma libre 201">
            <a:extLst>
              <a:ext uri="{FF2B5EF4-FFF2-40B4-BE49-F238E27FC236}">
                <a16:creationId xmlns:a16="http://schemas.microsoft.com/office/drawing/2014/main" id="{2521CF86-D7BF-402D-8A76-75CB19AD377E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51" name="Flecha izquierda 205">
            <a:extLst>
              <a:ext uri="{FF2B5EF4-FFF2-40B4-BE49-F238E27FC236}">
                <a16:creationId xmlns:a16="http://schemas.microsoft.com/office/drawing/2014/main" id="{91E4A2C1-F15F-4AA9-9B3C-FFF13F84CE83}"/>
              </a:ext>
            </a:extLst>
          </p:cNvPr>
          <p:cNvSpPr/>
          <p:nvPr/>
        </p:nvSpPr>
        <p:spPr>
          <a:xfrm rot="10800000">
            <a:off x="8214484" y="4802606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Forma libre 32">
            <a:extLst>
              <a:ext uri="{FF2B5EF4-FFF2-40B4-BE49-F238E27FC236}">
                <a16:creationId xmlns:a16="http://schemas.microsoft.com/office/drawing/2014/main" id="{16B2F138-DE8F-442F-84DE-1BA91501DC65}"/>
              </a:ext>
            </a:extLst>
          </p:cNvPr>
          <p:cNvSpPr/>
          <p:nvPr/>
        </p:nvSpPr>
        <p:spPr>
          <a:xfrm>
            <a:off x="8982923" y="4547937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equidad en la asignación de recursos y mejorar las oportunidades para el acceso a vivienda rural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8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371130" y="1141603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88" name="Elipse 187"/>
          <p:cNvSpPr/>
          <p:nvPr/>
        </p:nvSpPr>
        <p:spPr>
          <a:xfrm>
            <a:off x="4020756" y="2007968"/>
            <a:ext cx="465158" cy="37904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223832" y="2013966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09270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471237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Profundizar el acceso a soluciones de vivienda digna a los hogares de menores ingresos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642260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33" name="Forma libre 32"/>
          <p:cNvSpPr/>
          <p:nvPr/>
        </p:nvSpPr>
        <p:spPr>
          <a:xfrm>
            <a:off x="9010472" y="1773488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EF85590-F5D2-42E9-B12A-C331ACD741B5}"/>
              </a:ext>
            </a:extLst>
          </p:cNvPr>
          <p:cNvSpPr/>
          <p:nvPr/>
        </p:nvSpPr>
        <p:spPr>
          <a:xfrm>
            <a:off x="4008465" y="3582085"/>
            <a:ext cx="489739" cy="444596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6" name="Flecha izquierda 207">
            <a:extLst>
              <a:ext uri="{FF2B5EF4-FFF2-40B4-BE49-F238E27FC236}">
                <a16:creationId xmlns:a16="http://schemas.microsoft.com/office/drawing/2014/main" id="{EF8BF0BC-BC84-49AB-95DF-DEDCAC4954C0}"/>
              </a:ext>
            </a:extLst>
          </p:cNvPr>
          <p:cNvSpPr/>
          <p:nvPr/>
        </p:nvSpPr>
        <p:spPr>
          <a:xfrm rot="10800000">
            <a:off x="8293316" y="579131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orma libre 84">
            <a:extLst>
              <a:ext uri="{FF2B5EF4-FFF2-40B4-BE49-F238E27FC236}">
                <a16:creationId xmlns:a16="http://schemas.microsoft.com/office/drawing/2014/main" id="{7C607B54-C6A9-4D7F-A6D6-37F69A3AC030}"/>
              </a:ext>
            </a:extLst>
          </p:cNvPr>
          <p:cNvSpPr/>
          <p:nvPr/>
        </p:nvSpPr>
        <p:spPr>
          <a:xfrm>
            <a:off x="8891081" y="4457821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echa izquierda 37">
            <a:extLst>
              <a:ext uri="{FF2B5EF4-FFF2-40B4-BE49-F238E27FC236}">
                <a16:creationId xmlns:a16="http://schemas.microsoft.com/office/drawing/2014/main" id="{98070F50-EB0B-4817-AD31-FEB8DCA69A7E}"/>
              </a:ext>
            </a:extLst>
          </p:cNvPr>
          <p:cNvSpPr/>
          <p:nvPr/>
        </p:nvSpPr>
        <p:spPr>
          <a:xfrm rot="10800000">
            <a:off x="8293316" y="360742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lecha izquierda 37">
            <a:extLst>
              <a:ext uri="{FF2B5EF4-FFF2-40B4-BE49-F238E27FC236}">
                <a16:creationId xmlns:a16="http://schemas.microsoft.com/office/drawing/2014/main" id="{0AD18FBF-29AD-4FDA-AEDA-115F9F39FC89}"/>
              </a:ext>
            </a:extLst>
          </p:cNvPr>
          <p:cNvSpPr/>
          <p:nvPr/>
        </p:nvSpPr>
        <p:spPr>
          <a:xfrm rot="10800000">
            <a:off x="8307960" y="4672032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1622C1F3-B462-4FF9-B2C4-2DEFFAF8A12F}"/>
              </a:ext>
            </a:extLst>
          </p:cNvPr>
          <p:cNvSpPr/>
          <p:nvPr/>
        </p:nvSpPr>
        <p:spPr>
          <a:xfrm>
            <a:off x="4059060" y="4774166"/>
            <a:ext cx="489739" cy="444596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E052514-032C-43D3-876F-9AB1F274DF13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FE3BB99-C02A-4B6B-8AAE-3BA59191B9F5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42" name="Forma libre 34">
            <a:extLst>
              <a:ext uri="{FF2B5EF4-FFF2-40B4-BE49-F238E27FC236}">
                <a16:creationId xmlns:a16="http://schemas.microsoft.com/office/drawing/2014/main" id="{58F0BA78-2BB5-4845-B036-1B9BDCBA87A2}"/>
              </a:ext>
            </a:extLst>
          </p:cNvPr>
          <p:cNvSpPr/>
          <p:nvPr/>
        </p:nvSpPr>
        <p:spPr>
          <a:xfrm>
            <a:off x="4823591" y="5551038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Publicar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normativos en materia de vivienda </a:t>
            </a:r>
            <a:endParaRPr lang="es-ES" sz="14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rma libre 192">
            <a:extLst>
              <a:ext uri="{FF2B5EF4-FFF2-40B4-BE49-F238E27FC236}">
                <a16:creationId xmlns:a16="http://schemas.microsoft.com/office/drawing/2014/main" id="{840B2022-FE69-4826-8B56-BE053CF13249}"/>
              </a:ext>
            </a:extLst>
          </p:cNvPr>
          <p:cNvSpPr/>
          <p:nvPr/>
        </p:nvSpPr>
        <p:spPr>
          <a:xfrm>
            <a:off x="4675499" y="1890937"/>
            <a:ext cx="3006008" cy="72119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al </a:t>
            </a:r>
            <a:r>
              <a:rPr lang="es-MX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 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porcentaje de hogares urbanos con déficit cuantitativo de vivienda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rma libre 81">
            <a:extLst>
              <a:ext uri="{FF2B5EF4-FFF2-40B4-BE49-F238E27FC236}">
                <a16:creationId xmlns:a16="http://schemas.microsoft.com/office/drawing/2014/main" id="{C46D6ECF-D6BE-4DAE-A384-5C8705779301}"/>
              </a:ext>
            </a:extLst>
          </p:cNvPr>
          <p:cNvSpPr/>
          <p:nvPr/>
        </p:nvSpPr>
        <p:spPr>
          <a:xfrm>
            <a:off x="4752033" y="3537203"/>
            <a:ext cx="2908539" cy="483976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al </a:t>
            </a:r>
            <a:r>
              <a:rPr lang="es-MX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8,5% 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hogares urbanos con déficit cualitativo de vivienda </a:t>
            </a:r>
          </a:p>
        </p:txBody>
      </p:sp>
      <p:sp>
        <p:nvSpPr>
          <p:cNvPr id="45" name="Forma libre 81">
            <a:extLst>
              <a:ext uri="{FF2B5EF4-FFF2-40B4-BE49-F238E27FC236}">
                <a16:creationId xmlns:a16="http://schemas.microsoft.com/office/drawing/2014/main" id="{2FC5D474-C8C8-4BEF-B5BA-A108F345C7E8}"/>
              </a:ext>
            </a:extLst>
          </p:cNvPr>
          <p:cNvSpPr/>
          <p:nvPr/>
        </p:nvSpPr>
        <p:spPr>
          <a:xfrm>
            <a:off x="4796126" y="4599930"/>
            <a:ext cx="2764754" cy="72119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Iniciar </a:t>
            </a:r>
            <a:r>
              <a:rPr lang="es-MX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141.288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Viviendas de Interés Social Urbanas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AEDD22E5-E3D4-4859-8EE1-F7CAEAFF3D7B}"/>
              </a:ext>
            </a:extLst>
          </p:cNvPr>
          <p:cNvSpPr/>
          <p:nvPr/>
        </p:nvSpPr>
        <p:spPr>
          <a:xfrm>
            <a:off x="4071331" y="5635501"/>
            <a:ext cx="489739" cy="444596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47" name="Forma libre 201">
            <a:extLst>
              <a:ext uri="{FF2B5EF4-FFF2-40B4-BE49-F238E27FC236}">
                <a16:creationId xmlns:a16="http://schemas.microsoft.com/office/drawing/2014/main" id="{44812146-11D2-4160-97C9-C34B3E097311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C3BCB13-2068-4B07-9E52-05FBBCD5B185}"/>
              </a:ext>
            </a:extLst>
          </p:cNvPr>
          <p:cNvSpPr txBox="1"/>
          <p:nvPr/>
        </p:nvSpPr>
        <p:spPr>
          <a:xfrm>
            <a:off x="8891081" y="5524287"/>
            <a:ext cx="299611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Publicar para participación ciudadana instrumentos normativos en materia de vivienda</a:t>
            </a:r>
            <a:endParaRPr lang="es-CO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57A527E-92DD-4EA6-80DE-0458AD5AB31B}"/>
              </a:ext>
            </a:extLst>
          </p:cNvPr>
          <p:cNvSpPr txBox="1"/>
          <p:nvPr/>
        </p:nvSpPr>
        <p:spPr>
          <a:xfrm>
            <a:off x="8809997" y="1793383"/>
            <a:ext cx="332116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Medir la reducción en el porcentaje de hogares urbanos que habitan en viviendas particulares que presentan carencias habitacionales en los atributos referentes a la estructura, espacio y a la disponibilidad de servicios públicos.</a:t>
            </a:r>
            <a:endParaRPr lang="es-CO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0A7DF6C-A343-4E44-A7D1-0D18C1FFA69D}"/>
              </a:ext>
            </a:extLst>
          </p:cNvPr>
          <p:cNvSpPr txBox="1"/>
          <p:nvPr/>
        </p:nvSpPr>
        <p:spPr>
          <a:xfrm>
            <a:off x="8780931" y="3232887"/>
            <a:ext cx="332116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Medir la reducción en el porcentaje de hogares que requieren de una vivienda urbana para que exista una relación uno a uno entre las viviendas adecuadas y los hogares que necesitan alojamiento.</a:t>
            </a:r>
            <a:endParaRPr lang="es-CO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DB12B4C-0A13-4B24-91B6-27701FFF6476}"/>
              </a:ext>
            </a:extLst>
          </p:cNvPr>
          <p:cNvSpPr txBox="1"/>
          <p:nvPr/>
        </p:nvSpPr>
        <p:spPr>
          <a:xfrm>
            <a:off x="8832698" y="4428597"/>
            <a:ext cx="323375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Medir el número de Viviendas de Interés Social urbanas que inician construcción en un periodo determinado</a:t>
            </a:r>
            <a:endParaRPr lang="es-CO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4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576373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88" name="Elipse 187"/>
          <p:cNvSpPr/>
          <p:nvPr/>
        </p:nvSpPr>
        <p:spPr>
          <a:xfrm>
            <a:off x="3987874" y="3869006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86348" y="3438306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la propuesta de tipologías de vivienda rural a partir del diálogo social con comunidades NARP</a:t>
            </a:r>
            <a:endParaRPr lang="es-ES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Flecha izquierda 207"/>
          <p:cNvSpPr/>
          <p:nvPr/>
        </p:nvSpPr>
        <p:spPr>
          <a:xfrm rot="10800000">
            <a:off x="7948805" y="3776057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50566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2762619"/>
            <a:ext cx="3240450" cy="2246704"/>
            <a:chOff x="460375" y="1579481"/>
            <a:chExt cx="3073114" cy="1963050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674040"/>
              <a:ext cx="3073114" cy="1868491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Diseñar e implementar una política de vivienda de interés social rural que responda, de manera eficiente, a las necesidades habitacionales de los hogares que se encuentran en mayor vulnerabilidad socioeconómica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548661" y="3869006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06D3AC-B49D-4D87-9F89-69BA4AFCE2D4}"/>
              </a:ext>
            </a:extLst>
          </p:cNvPr>
          <p:cNvSpPr txBox="1"/>
          <p:nvPr/>
        </p:nvSpPr>
        <p:spPr>
          <a:xfrm>
            <a:off x="685465" y="972070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FA48CF9-4BDE-4064-99A9-1611DE845F7F}"/>
              </a:ext>
            </a:extLst>
          </p:cNvPr>
          <p:cNvSpPr txBox="1"/>
          <p:nvPr/>
        </p:nvSpPr>
        <p:spPr>
          <a:xfrm>
            <a:off x="8426511" y="1001301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24" name="Forma libre 192">
            <a:extLst>
              <a:ext uri="{FF2B5EF4-FFF2-40B4-BE49-F238E27FC236}">
                <a16:creationId xmlns:a16="http://schemas.microsoft.com/office/drawing/2014/main" id="{D8168D01-3E84-4A6E-8F25-6E01717385B9}"/>
              </a:ext>
            </a:extLst>
          </p:cNvPr>
          <p:cNvSpPr/>
          <p:nvPr/>
        </p:nvSpPr>
        <p:spPr>
          <a:xfrm>
            <a:off x="4490953" y="3743675"/>
            <a:ext cx="2764754" cy="72077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rma libre 192">
            <a:extLst>
              <a:ext uri="{FF2B5EF4-FFF2-40B4-BE49-F238E27FC236}">
                <a16:creationId xmlns:a16="http://schemas.microsoft.com/office/drawing/2014/main" id="{278E6D8E-C471-4133-854F-7ABF86EBE91B}"/>
              </a:ext>
            </a:extLst>
          </p:cNvPr>
          <p:cNvSpPr/>
          <p:nvPr/>
        </p:nvSpPr>
        <p:spPr>
          <a:xfrm>
            <a:off x="4548661" y="3704364"/>
            <a:ext cx="2764754" cy="72077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</a:t>
            </a:r>
            <a:r>
              <a:rPr lang="es-MX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que sirva de insumo para el Anexo Técnico y que contenga las especificaciones técnicas de las tipologías de vivienda concertadas con la comisión segunda del espacio nacional de consulta previa de las comunidades negras, afrocolombianas, raizales y palenqueras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rma libre 201">
            <a:extLst>
              <a:ext uri="{FF2B5EF4-FFF2-40B4-BE49-F238E27FC236}">
                <a16:creationId xmlns:a16="http://schemas.microsoft.com/office/drawing/2014/main" id="{E2703022-D6F0-4034-A7E9-9ACD4C2D78D6}"/>
              </a:ext>
            </a:extLst>
          </p:cNvPr>
          <p:cNvSpPr/>
          <p:nvPr/>
        </p:nvSpPr>
        <p:spPr>
          <a:xfrm>
            <a:off x="9223727" y="146422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</p:spTree>
    <p:extLst>
      <p:ext uri="{BB962C8B-B14F-4D97-AF65-F5344CB8AC3E}">
        <p14:creationId xmlns:p14="http://schemas.microsoft.com/office/powerpoint/2010/main" val="2179862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576373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60" name="Forma libre 59"/>
          <p:cNvSpPr/>
          <p:nvPr/>
        </p:nvSpPr>
        <p:spPr>
          <a:xfrm>
            <a:off x="674245" y="150566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sp>
        <p:nvSpPr>
          <p:cNvPr id="82" name="Forma libre 81"/>
          <p:cNvSpPr/>
          <p:nvPr/>
        </p:nvSpPr>
        <p:spPr>
          <a:xfrm>
            <a:off x="4548661" y="3869006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06D3AC-B49D-4D87-9F89-69BA4AFCE2D4}"/>
              </a:ext>
            </a:extLst>
          </p:cNvPr>
          <p:cNvSpPr txBox="1"/>
          <p:nvPr/>
        </p:nvSpPr>
        <p:spPr>
          <a:xfrm>
            <a:off x="685465" y="972070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FA48CF9-4BDE-4064-99A9-1611DE845F7F}"/>
              </a:ext>
            </a:extLst>
          </p:cNvPr>
          <p:cNvSpPr txBox="1"/>
          <p:nvPr/>
        </p:nvSpPr>
        <p:spPr>
          <a:xfrm>
            <a:off x="8426511" y="1001301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B85B5F6-2161-4C0A-8FFE-1220C249F6D2}"/>
              </a:ext>
            </a:extLst>
          </p:cNvPr>
          <p:cNvGrpSpPr/>
          <p:nvPr/>
        </p:nvGrpSpPr>
        <p:grpSpPr>
          <a:xfrm>
            <a:off x="187626" y="3165203"/>
            <a:ext cx="3073114" cy="1532751"/>
            <a:chOff x="460375" y="1579481"/>
            <a:chExt cx="3073114" cy="1532751"/>
          </a:xfrm>
        </p:grpSpPr>
        <p:sp>
          <p:nvSpPr>
            <p:cNvPr id="25" name="Forma libre 62">
              <a:extLst>
                <a:ext uri="{FF2B5EF4-FFF2-40B4-BE49-F238E27FC236}">
                  <a16:creationId xmlns:a16="http://schemas.microsoft.com/office/drawing/2014/main" id="{20CF4B5A-CEF9-489B-8755-99A93281C1F3}"/>
                </a:ext>
              </a:extLst>
            </p:cNvPr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ángulo redondeado 1">
              <a:extLst>
                <a:ext uri="{FF2B5EF4-FFF2-40B4-BE49-F238E27FC236}">
                  <a16:creationId xmlns:a16="http://schemas.microsoft.com/office/drawing/2014/main" id="{996C7B9A-46E7-4813-97A5-C57F30035FD5}"/>
                </a:ext>
              </a:extLst>
            </p:cNvPr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Forma libre 77">
              <a:extLst>
                <a:ext uri="{FF2B5EF4-FFF2-40B4-BE49-F238E27FC236}">
                  <a16:creationId xmlns:a16="http://schemas.microsoft.com/office/drawing/2014/main" id="{6D549039-A6A7-4E26-8510-94ED281B5AF6}"/>
                </a:ext>
              </a:extLst>
            </p:cNvPr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Promover la implementación de la gestión del conocimiento e innovación en el ministerio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Forma libre 192">
            <a:extLst>
              <a:ext uri="{FF2B5EF4-FFF2-40B4-BE49-F238E27FC236}">
                <a16:creationId xmlns:a16="http://schemas.microsoft.com/office/drawing/2014/main" id="{85A311F4-D3EB-45BB-AF1A-F3BA00F9E74E}"/>
              </a:ext>
            </a:extLst>
          </p:cNvPr>
          <p:cNvSpPr/>
          <p:nvPr/>
        </p:nvSpPr>
        <p:spPr>
          <a:xfrm>
            <a:off x="4465545" y="3738955"/>
            <a:ext cx="2764754" cy="72077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MX" sz="1400" b="1" dirty="0">
                <a:solidFill>
                  <a:srgbClr val="034A8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estudios del sector de la construcción y vivienda publicados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A5FE77C6-8FB9-4587-8598-ABBE67398AFF}"/>
              </a:ext>
            </a:extLst>
          </p:cNvPr>
          <p:cNvSpPr/>
          <p:nvPr/>
        </p:nvSpPr>
        <p:spPr>
          <a:xfrm>
            <a:off x="3924249" y="3855931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Forma libre 204">
            <a:extLst>
              <a:ext uri="{FF2B5EF4-FFF2-40B4-BE49-F238E27FC236}">
                <a16:creationId xmlns:a16="http://schemas.microsoft.com/office/drawing/2014/main" id="{8FF35DE2-1DFE-4405-91AC-6AC6DEC2D5AB}"/>
              </a:ext>
            </a:extLst>
          </p:cNvPr>
          <p:cNvSpPr/>
          <p:nvPr/>
        </p:nvSpPr>
        <p:spPr>
          <a:xfrm>
            <a:off x="8937121" y="3551648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estudios de seguimiento a la política de reactivación y de análisis económico para la toma de decisiones en el sector de la construcción y vivienda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echa izquierda 207">
            <a:extLst>
              <a:ext uri="{FF2B5EF4-FFF2-40B4-BE49-F238E27FC236}">
                <a16:creationId xmlns:a16="http://schemas.microsoft.com/office/drawing/2014/main" id="{38259622-5120-4C05-AF7E-89D39B721574}"/>
              </a:ext>
            </a:extLst>
          </p:cNvPr>
          <p:cNvSpPr/>
          <p:nvPr/>
        </p:nvSpPr>
        <p:spPr>
          <a:xfrm rot="10800000">
            <a:off x="7999578" y="388939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orma libre 201">
            <a:extLst>
              <a:ext uri="{FF2B5EF4-FFF2-40B4-BE49-F238E27FC236}">
                <a16:creationId xmlns:a16="http://schemas.microsoft.com/office/drawing/2014/main" id="{91DAB20A-602A-456A-A4A2-87A56C40ABD5}"/>
              </a:ext>
            </a:extLst>
          </p:cNvPr>
          <p:cNvSpPr/>
          <p:nvPr/>
        </p:nvSpPr>
        <p:spPr>
          <a:xfrm>
            <a:off x="9317891" y="15676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</p:spTree>
    <p:extLst>
      <p:ext uri="{BB962C8B-B14F-4D97-AF65-F5344CB8AC3E}">
        <p14:creationId xmlns:p14="http://schemas.microsoft.com/office/powerpoint/2010/main" val="410318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251907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602378" y="3209092"/>
            <a:ext cx="2764754" cy="1552575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Acompañar </a:t>
            </a:r>
            <a:r>
              <a:rPr lang="es-419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s-419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municipios 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revisión e implementación de los planes de ordenamiento territorial (POT)</a:t>
            </a:r>
            <a:endParaRPr lang="es-ES" sz="14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4097394" y="3736458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30240" y="3083227"/>
            <a:ext cx="2678269" cy="16784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planes de trabajo con 28 entidades territoriales, para apoyar la revisión y/o implementación de POT. 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de comités técnicos, administrativos y financieros en el marco del convenio 719 de 2020 con el Servicio Geológico Colombiano, para la elaboración de los estudios básicos y/o detallados que serán insumo en la revisión y/o implementación de POT. 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Capacitar municipios en la elaboración del inventario de asentamientos en zonas de alto riesgo. 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53594" y="2357614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81196"/>
            <a:ext cx="1990199" cy="80326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Desarrollo Urbano y Territorial</a:t>
            </a:r>
            <a:endParaRPr lang="es-ES" sz="1400" b="1" i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Forma libre 77"/>
          <p:cNvSpPr/>
          <p:nvPr/>
        </p:nvSpPr>
        <p:spPr>
          <a:xfrm>
            <a:off x="460374" y="3429001"/>
            <a:ext cx="2554509" cy="803260"/>
          </a:xfrm>
          <a:prstGeom prst="roundRect">
            <a:avLst/>
          </a:prstGeom>
          <a:ln>
            <a:solidFill>
              <a:srgbClr val="F42F63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Armonizar la planeación </a:t>
            </a:r>
            <a:r>
              <a:rPr lang="es-MX" sz="16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desarrollo y el ordenamiento territorial</a:t>
            </a:r>
            <a:endParaRPr lang="es-ES" sz="16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Desarrollo Urbano y Territorial </a:t>
            </a:r>
          </a:p>
        </p:txBody>
      </p:sp>
      <p:sp>
        <p:nvSpPr>
          <p:cNvPr id="25" name="Flecha izquierda 24"/>
          <p:cNvSpPr/>
          <p:nvPr/>
        </p:nvSpPr>
        <p:spPr>
          <a:xfrm rot="10800000">
            <a:off x="8113778" y="368702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lecha izquierda 25"/>
          <p:cNvSpPr/>
          <p:nvPr/>
        </p:nvSpPr>
        <p:spPr>
          <a:xfrm rot="10800000">
            <a:off x="8111390" y="511070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94867CD-4AB0-4B1C-8C4D-135610BC3054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6CC2B24-DAAB-41B2-82F3-0427A5AEE64F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27" name="Forma libre 201">
            <a:extLst>
              <a:ext uri="{FF2B5EF4-FFF2-40B4-BE49-F238E27FC236}">
                <a16:creationId xmlns:a16="http://schemas.microsoft.com/office/drawing/2014/main" id="{BDB44FE4-E14F-4F10-959E-2F5A732D8954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2" name="Abrir llave 21">
            <a:extLst>
              <a:ext uri="{FF2B5EF4-FFF2-40B4-BE49-F238E27FC236}">
                <a16:creationId xmlns:a16="http://schemas.microsoft.com/office/drawing/2014/main" id="{8C22041E-6080-4BC6-A749-9A054C4C5559}"/>
              </a:ext>
            </a:extLst>
          </p:cNvPr>
          <p:cNvSpPr/>
          <p:nvPr/>
        </p:nvSpPr>
        <p:spPr>
          <a:xfrm>
            <a:off x="3365993" y="1249309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4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45893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88" name="Elipse 187"/>
          <p:cNvSpPr/>
          <p:nvPr/>
        </p:nvSpPr>
        <p:spPr>
          <a:xfrm>
            <a:off x="4107246" y="2902357"/>
            <a:ext cx="274692" cy="326218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30241" y="1692121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planes de trabajo para apoyar la habilitación de suelo en Macroproyectos de Interés Social Nacional (MISN)</a:t>
            </a:r>
            <a:endParaRPr lang="es-ES" sz="13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3" y="1987762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8" name="Flecha izquierda 207"/>
          <p:cNvSpPr/>
          <p:nvPr/>
        </p:nvSpPr>
        <p:spPr>
          <a:xfrm rot="10800000">
            <a:off x="8113663" y="302042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9" name="Flecha izquierda 208"/>
          <p:cNvSpPr/>
          <p:nvPr/>
        </p:nvSpPr>
        <p:spPr>
          <a:xfrm rot="10800000">
            <a:off x="8113663" y="411040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0608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DUT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191025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832675" y="2236385"/>
              <a:ext cx="2322431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Promover el desarrollo urbano equilibrado y sostenible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548661" y="2902358"/>
            <a:ext cx="2764754" cy="5143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Habilitar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2.000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hectáreas de  suelo en el país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41" y="2640239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iniciativas presentadas por promotores de Macroproyectos de Interés Social Nacional (MISN) en etapa de prefactibilidad y formulación (por demanda).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5365951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Desarrollo Urbano y Territorial</a:t>
            </a:r>
          </a:p>
        </p:txBody>
      </p:sp>
      <p:sp>
        <p:nvSpPr>
          <p:cNvPr id="31" name="Forma libre 30"/>
          <p:cNvSpPr/>
          <p:nvPr/>
        </p:nvSpPr>
        <p:spPr>
          <a:xfrm>
            <a:off x="8789622" y="3764673"/>
            <a:ext cx="2759505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Acompañar a los municipios y distritos en la formulación o implementación de instrumentos de habilitación de suelo (por demanda).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CD7D594-C42D-4756-B70D-885A9698E6C8}"/>
              </a:ext>
            </a:extLst>
          </p:cNvPr>
          <p:cNvSpPr/>
          <p:nvPr/>
        </p:nvSpPr>
        <p:spPr>
          <a:xfrm>
            <a:off x="4067918" y="5340756"/>
            <a:ext cx="274692" cy="326218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rma libre 81">
            <a:extLst>
              <a:ext uri="{FF2B5EF4-FFF2-40B4-BE49-F238E27FC236}">
                <a16:creationId xmlns:a16="http://schemas.microsoft.com/office/drawing/2014/main" id="{84C7AD20-A153-469B-A222-23C16DB1FC5E}"/>
              </a:ext>
            </a:extLst>
          </p:cNvPr>
          <p:cNvSpPr/>
          <p:nvPr/>
        </p:nvSpPr>
        <p:spPr>
          <a:xfrm>
            <a:off x="4509333" y="5436693"/>
            <a:ext cx="2764754" cy="418385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Actualizar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instrumentos normativos en materia de Desarrollo Urbano y Territorial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echa izquierda 208">
            <a:extLst>
              <a:ext uri="{FF2B5EF4-FFF2-40B4-BE49-F238E27FC236}">
                <a16:creationId xmlns:a16="http://schemas.microsoft.com/office/drawing/2014/main" id="{B8DF17DA-E84C-40E6-8A84-4861578AD383}"/>
              </a:ext>
            </a:extLst>
          </p:cNvPr>
          <p:cNvSpPr/>
          <p:nvPr/>
        </p:nvSpPr>
        <p:spPr>
          <a:xfrm rot="10800000">
            <a:off x="8133326" y="5398430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orma libre 30">
            <a:extLst>
              <a:ext uri="{FF2B5EF4-FFF2-40B4-BE49-F238E27FC236}">
                <a16:creationId xmlns:a16="http://schemas.microsoft.com/office/drawing/2014/main" id="{9FFB9278-7D52-405C-9F42-CD28E47DAB0E}"/>
              </a:ext>
            </a:extLst>
          </p:cNvPr>
          <p:cNvSpPr/>
          <p:nvPr/>
        </p:nvSpPr>
        <p:spPr>
          <a:xfrm>
            <a:off x="8804130" y="5078620"/>
            <a:ext cx="2759505" cy="70312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propuestas normativas sobre desarrollo urbano y territorial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6B2DA43-9849-4AAD-99E3-F47FC99D9D46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FE580FF-EBC6-49ED-9915-7C6A21C1E6F6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35" name="Forma libre 201">
            <a:extLst>
              <a:ext uri="{FF2B5EF4-FFF2-40B4-BE49-F238E27FC236}">
                <a16:creationId xmlns:a16="http://schemas.microsoft.com/office/drawing/2014/main" id="{0B3B724A-1471-4796-9667-83E0E6EE64FA}"/>
              </a:ext>
            </a:extLst>
          </p:cNvPr>
          <p:cNvSpPr/>
          <p:nvPr/>
        </p:nvSpPr>
        <p:spPr>
          <a:xfrm>
            <a:off x="9188784" y="1131765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</p:spTree>
    <p:extLst>
      <p:ext uri="{BB962C8B-B14F-4D97-AF65-F5344CB8AC3E}">
        <p14:creationId xmlns:p14="http://schemas.microsoft.com/office/powerpoint/2010/main" val="197033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15657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88" name="Elipse 187"/>
          <p:cNvSpPr/>
          <p:nvPr/>
        </p:nvSpPr>
        <p:spPr>
          <a:xfrm>
            <a:off x="3979300" y="2161141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9" name="Elipse 188"/>
          <p:cNvSpPr/>
          <p:nvPr/>
        </p:nvSpPr>
        <p:spPr>
          <a:xfrm>
            <a:off x="3979300" y="364501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Elipse 189"/>
          <p:cNvSpPr/>
          <p:nvPr/>
        </p:nvSpPr>
        <p:spPr>
          <a:xfrm>
            <a:off x="3992911" y="5277166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Flecha izquierda 208"/>
          <p:cNvSpPr/>
          <p:nvPr/>
        </p:nvSpPr>
        <p:spPr>
          <a:xfrm rot="10800000">
            <a:off x="7930985" y="2211304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0" name="Flecha izquierda 209"/>
          <p:cNvSpPr/>
          <p:nvPr/>
        </p:nvSpPr>
        <p:spPr>
          <a:xfrm rot="10800000">
            <a:off x="7930985" y="367821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09094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APSB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42582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Aumentar las coberturas de acueducto y alcantarillado en zonas rurales y zonas urbanas con grandes brechas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59684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Agua Potable y Saneamiento Básico (APSB)</a:t>
            </a:r>
          </a:p>
        </p:txBody>
      </p:sp>
      <p:sp>
        <p:nvSpPr>
          <p:cNvPr id="32" name="Forma libre 31"/>
          <p:cNvSpPr/>
          <p:nvPr/>
        </p:nvSpPr>
        <p:spPr>
          <a:xfrm>
            <a:off x="4528605" y="2121100"/>
            <a:ext cx="2764754" cy="5758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47.517.945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número </a:t>
            </a: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total personas con acceso a soluciones adecuadas de agua potable: 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8.362.470 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zona rural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39.155.475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zona urbana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200" b="1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rma libre 32"/>
          <p:cNvSpPr/>
          <p:nvPr/>
        </p:nvSpPr>
        <p:spPr>
          <a:xfrm>
            <a:off x="4480399" y="3662398"/>
            <a:ext cx="2764754" cy="5758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46.135.593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personas con acceso a soluciones adecuadas para el manejo de aguas residuales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8.569.327 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zona rural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37.566.266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zona urbana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200" b="1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rma libre 33"/>
          <p:cNvSpPr/>
          <p:nvPr/>
        </p:nvSpPr>
        <p:spPr>
          <a:xfrm>
            <a:off x="8839935" y="1903215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asistencia técnica para el desarrollo de convenios entre las personas prestadoras y los entes territoriales para la ampliación de cobertura en las áreas de difícil gestión.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rma libre 34"/>
          <p:cNvSpPr/>
          <p:nvPr/>
        </p:nvSpPr>
        <p:spPr>
          <a:xfrm>
            <a:off x="8839934" y="3425823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Impulsar el desarrollo y la consolidación del sector agua potable y saneamiento básico en el territorio Nacional.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E634A9-29FF-4D54-BE13-41AAC9FBB9B6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1A1FFFF-8154-4833-831E-8D769438F333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37" name="Forma libre 192">
            <a:extLst>
              <a:ext uri="{FF2B5EF4-FFF2-40B4-BE49-F238E27FC236}">
                <a16:creationId xmlns:a16="http://schemas.microsoft.com/office/drawing/2014/main" id="{1ECD3A5B-D262-4A10-8E74-5BC3B5C9C384}"/>
              </a:ext>
            </a:extLst>
          </p:cNvPr>
          <p:cNvSpPr/>
          <p:nvPr/>
        </p:nvSpPr>
        <p:spPr>
          <a:xfrm>
            <a:off x="4507495" y="5227083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que el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hogares rurales tengan acceso a soluciones adecuadas de agua potable en municipios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PDET y</a:t>
            </a:r>
          </a:p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que el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hogares rurales tengan acceso a soluciones adecuadas para el manejo de aguas residuales en municipios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PDET 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b="1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echa izquierda 205">
            <a:extLst>
              <a:ext uri="{FF2B5EF4-FFF2-40B4-BE49-F238E27FC236}">
                <a16:creationId xmlns:a16="http://schemas.microsoft.com/office/drawing/2014/main" id="{4D20E8A8-953F-47CE-8DA7-B6ADFDA0EEFE}"/>
              </a:ext>
            </a:extLst>
          </p:cNvPr>
          <p:cNvSpPr/>
          <p:nvPr/>
        </p:nvSpPr>
        <p:spPr>
          <a:xfrm rot="10800000">
            <a:off x="7924012" y="5415500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Forma libre 84">
            <a:extLst>
              <a:ext uri="{FF2B5EF4-FFF2-40B4-BE49-F238E27FC236}">
                <a16:creationId xmlns:a16="http://schemas.microsoft.com/office/drawing/2014/main" id="{EC264223-07E5-4F74-BCDA-08101501A143}"/>
              </a:ext>
            </a:extLst>
          </p:cNvPr>
          <p:cNvSpPr/>
          <p:nvPr/>
        </p:nvSpPr>
        <p:spPr>
          <a:xfrm>
            <a:off x="8839934" y="4948431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asistencia técnica en el marco de la implementación de la política de agua y saneamiento básico rural.</a:t>
            </a:r>
            <a:endParaRPr lang="es-ES" sz="14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orma libre 201">
            <a:extLst>
              <a:ext uri="{FF2B5EF4-FFF2-40B4-BE49-F238E27FC236}">
                <a16:creationId xmlns:a16="http://schemas.microsoft.com/office/drawing/2014/main" id="{CC8A8654-4C50-4C57-A45D-667A1989A447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</p:spTree>
    <p:extLst>
      <p:ext uri="{BB962C8B-B14F-4D97-AF65-F5344CB8AC3E}">
        <p14:creationId xmlns:p14="http://schemas.microsoft.com/office/powerpoint/2010/main" val="1640464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78159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89" name="Elipse 188"/>
          <p:cNvSpPr/>
          <p:nvPr/>
        </p:nvSpPr>
        <p:spPr>
          <a:xfrm>
            <a:off x="3855732" y="2535077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0" name="Elipse 189"/>
          <p:cNvSpPr/>
          <p:nvPr/>
        </p:nvSpPr>
        <p:spPr>
          <a:xfrm>
            <a:off x="3870478" y="4039158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9" name="Flecha izquierda 208"/>
          <p:cNvSpPr/>
          <p:nvPr/>
        </p:nvSpPr>
        <p:spPr>
          <a:xfrm rot="10800000">
            <a:off x="7954055" y="260290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07448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APSB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Aumentar las coberturas de acueducto y alcantarillado en zonas rurales y zonas urbanas con grandes brechas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507495" y="3238437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Agua Potable y Saneamiento Básico (APSB)</a:t>
            </a:r>
          </a:p>
        </p:txBody>
      </p:sp>
      <p:sp>
        <p:nvSpPr>
          <p:cNvPr id="32" name="Forma libre 31"/>
          <p:cNvSpPr/>
          <p:nvPr/>
        </p:nvSpPr>
        <p:spPr>
          <a:xfrm>
            <a:off x="4439305" y="2533737"/>
            <a:ext cx="2764754" cy="5758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 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asistencias técnicas brindadas a los departamentos en el marco de los Planes Departamentales de Agua en proyectos de agua y saneamiento básico concertada con las comunidades negras, afro, raizales y Palenqueras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rma libre 33"/>
          <p:cNvSpPr/>
          <p:nvPr/>
        </p:nvSpPr>
        <p:spPr>
          <a:xfrm>
            <a:off x="8839935" y="2234690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asistencia técnicas a los PDA en proyectos de agua y saneamiento básico concertada con las comunidades negras, afro, raizales y Palenqueras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2924866-A273-441E-ADA8-28A48C587063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5E0B0CD-13C8-4CB4-87A5-B52AF8923693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38" name="Forma libre 204">
            <a:extLst>
              <a:ext uri="{FF2B5EF4-FFF2-40B4-BE49-F238E27FC236}">
                <a16:creationId xmlns:a16="http://schemas.microsoft.com/office/drawing/2014/main" id="{684E4B55-CD50-4918-8F38-4ABC1A9ADEA6}"/>
              </a:ext>
            </a:extLst>
          </p:cNvPr>
          <p:cNvSpPr/>
          <p:nvPr/>
        </p:nvSpPr>
        <p:spPr>
          <a:xfrm>
            <a:off x="8839935" y="3739644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asistencias técnicas para la inclusión de las necesidades de los diversos grupos étnicos en el marco de la implementación de la política de agua y saneamiento básico rural.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echa izquierda 207">
            <a:extLst>
              <a:ext uri="{FF2B5EF4-FFF2-40B4-BE49-F238E27FC236}">
                <a16:creationId xmlns:a16="http://schemas.microsoft.com/office/drawing/2014/main" id="{3F43DA70-C756-4239-956C-4CC7122EFF9F}"/>
              </a:ext>
            </a:extLst>
          </p:cNvPr>
          <p:cNvSpPr/>
          <p:nvPr/>
        </p:nvSpPr>
        <p:spPr>
          <a:xfrm rot="10800000">
            <a:off x="7873416" y="413245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Forma libre 81">
            <a:extLst>
              <a:ext uri="{FF2B5EF4-FFF2-40B4-BE49-F238E27FC236}">
                <a16:creationId xmlns:a16="http://schemas.microsoft.com/office/drawing/2014/main" id="{00E22330-89E8-492B-BAE2-A7F3D55BDA0E}"/>
              </a:ext>
            </a:extLst>
          </p:cNvPr>
          <p:cNvSpPr/>
          <p:nvPr/>
        </p:nvSpPr>
        <p:spPr>
          <a:xfrm>
            <a:off x="4434609" y="3867916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Mesa territorial implementada en el marco del Programa Agua al Campo en Meta, Guaviare y Guajira con participación de los pueblos indígenas concernidos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orma libre 201">
            <a:extLst>
              <a:ext uri="{FF2B5EF4-FFF2-40B4-BE49-F238E27FC236}">
                <a16:creationId xmlns:a16="http://schemas.microsoft.com/office/drawing/2014/main" id="{3679BE53-B1A7-4367-B368-262E144D9C59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</p:spTree>
    <p:extLst>
      <p:ext uri="{BB962C8B-B14F-4D97-AF65-F5344CB8AC3E}">
        <p14:creationId xmlns:p14="http://schemas.microsoft.com/office/powerpoint/2010/main" val="366065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1585692" y="147688"/>
            <a:ext cx="9508294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Instrumentos de Planeación 2022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60375" y="1017193"/>
            <a:ext cx="11588834" cy="65816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algn="just" defTabSz="577850">
              <a:spcBef>
                <a:spcPct val="0"/>
              </a:spcBef>
            </a:pPr>
            <a:r>
              <a:rPr lang="es-ES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VIVIENDA, CIUDAD Y TERRITORIO 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Ministro de Vivienda 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Malagón González</a:t>
            </a:r>
          </a:p>
          <a:p>
            <a:pPr lvl="0" algn="just" defTabSz="577850">
              <a:spcBef>
                <a:spcPct val="0"/>
              </a:spcBef>
            </a:pPr>
            <a:endParaRPr lang="es-ES" sz="14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spcBef>
                <a:spcPct val="0"/>
              </a:spcBef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OFICINAS ASESORAS DEL DESPACHO DEL MINISTRO 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Oficina Asesora de Planeación 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Rocio Macarena Ocampo Lillo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Oficina Tecnologías de la Información y Comunicaciones </a:t>
            </a: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Gabriel Gutiérrez Pacheco 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Oficina Asesora Jurídica 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Carlos Covilla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Oficina de Control Interno 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 Yaneth Aragón Sánchez </a:t>
            </a:r>
          </a:p>
          <a:p>
            <a:pPr lvl="0" algn="just" defTabSz="577850">
              <a:spcBef>
                <a:spcPct val="0"/>
              </a:spcBef>
            </a:pPr>
            <a:endParaRPr lang="es-ES" sz="1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spcBef>
                <a:spcPct val="0"/>
              </a:spcBef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VICEMINISTERIO DE VIVIENDA 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Viceministro de Vivienda </a:t>
            </a: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Ruiz Martínez</a:t>
            </a:r>
          </a:p>
          <a:p>
            <a:pPr lvl="0" algn="just" defTabSz="577850">
              <a:spcBef>
                <a:spcPct val="0"/>
              </a:spcBef>
            </a:pPr>
            <a:endParaRPr lang="es-ES" sz="1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spcBef>
                <a:spcPct val="0"/>
              </a:spcBef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VICEMINISTERIO DE AGUA POTABLE Y SANEAMIENTO BÁSICO 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Viceministro de APSB </a:t>
            </a: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Luis Acero Vergel </a:t>
            </a:r>
          </a:p>
          <a:p>
            <a:pPr lvl="0" algn="just" defTabSz="577850">
              <a:spcBef>
                <a:spcPct val="0"/>
              </a:spcBef>
            </a:pPr>
            <a:endParaRPr lang="es-ES" sz="1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spcBef>
                <a:spcPct val="0"/>
              </a:spcBef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GENERAL 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General </a:t>
            </a: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Leonidas Lara Anaya </a:t>
            </a: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consolidado por Oficina Asesora de Planeación </a:t>
            </a: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Vivienda, Ciudad y Territorio </a:t>
            </a: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Conmutador (57-1) 3323434 </a:t>
            </a: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Administrativa La Botica Carrera 6 No. 8-77 </a:t>
            </a: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Atención al Usuario Calle 18 No. 7-59 </a:t>
            </a: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Bogotá, D.C. Colombia </a:t>
            </a:r>
          </a:p>
        </p:txBody>
      </p:sp>
    </p:spTree>
    <p:extLst>
      <p:ext uri="{BB962C8B-B14F-4D97-AF65-F5344CB8AC3E}">
        <p14:creationId xmlns:p14="http://schemas.microsoft.com/office/powerpoint/2010/main" val="1486461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78159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209" name="Flecha izquierda 208"/>
          <p:cNvSpPr/>
          <p:nvPr/>
        </p:nvSpPr>
        <p:spPr>
          <a:xfrm rot="10800000">
            <a:off x="8067086" y="410723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0" name="Flecha izquierda 209"/>
          <p:cNvSpPr/>
          <p:nvPr/>
        </p:nvSpPr>
        <p:spPr>
          <a:xfrm rot="10800000">
            <a:off x="8057392" y="4756475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07448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APSB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215483" y="2717664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Aumentar las coberturas de acueducto y alcantarillado en zonas rurales y zonas urbanas con grandes brechas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524276"/>
            <a:ext cx="489739" cy="389586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Agua Potable y Saneamiento Básico (APSB)</a:t>
            </a:r>
          </a:p>
        </p:txBody>
      </p:sp>
      <p:sp>
        <p:nvSpPr>
          <p:cNvPr id="34" name="Forma libre 33"/>
          <p:cNvSpPr/>
          <p:nvPr/>
        </p:nvSpPr>
        <p:spPr>
          <a:xfrm>
            <a:off x="8839935" y="3783346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 la resolución 0661 de 2019, referente a plazos de evaluación de proyectos.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rma libre 34"/>
          <p:cNvSpPr/>
          <p:nvPr/>
        </p:nvSpPr>
        <p:spPr>
          <a:xfrm>
            <a:off x="8839935" y="4637851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 las resoluciones 494 de 2012 y 169 de 2013 referente a lineamientos para implementación del Programa de Conexiones Intradomiciliarias</a:t>
            </a:r>
            <a:endParaRPr lang="es-ES" sz="1200" u="sng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2924866-A273-441E-ADA8-28A48C587063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5E0B0CD-13C8-4CB4-87A5-B52AF8923693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38" name="Forma libre 81">
            <a:extLst>
              <a:ext uri="{FF2B5EF4-FFF2-40B4-BE49-F238E27FC236}">
                <a16:creationId xmlns:a16="http://schemas.microsoft.com/office/drawing/2014/main" id="{7B88F0F0-A789-444F-8B2E-73F65EC524E8}"/>
              </a:ext>
            </a:extLst>
          </p:cNvPr>
          <p:cNvSpPr/>
          <p:nvPr/>
        </p:nvSpPr>
        <p:spPr>
          <a:xfrm>
            <a:off x="4634606" y="2405500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25 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de inversión evaluados  por el mecanismo de </a:t>
            </a:r>
            <a:r>
              <a:rPr lang="es-MX" sz="1300" dirty="0" err="1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viabilización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orma libre 81">
            <a:extLst>
              <a:ext uri="{FF2B5EF4-FFF2-40B4-BE49-F238E27FC236}">
                <a16:creationId xmlns:a16="http://schemas.microsoft.com/office/drawing/2014/main" id="{F15636C2-7552-4327-B57F-1F20502D3F28}"/>
              </a:ext>
            </a:extLst>
          </p:cNvPr>
          <p:cNvSpPr/>
          <p:nvPr/>
        </p:nvSpPr>
        <p:spPr>
          <a:xfrm>
            <a:off x="4597059" y="4124128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s-ES" sz="1300" b="1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política pública para el fortalecimiento de capacidades en el sector de APSB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382BDEFC-6F23-4DB6-9DD7-C75B9A952D44}"/>
              </a:ext>
            </a:extLst>
          </p:cNvPr>
          <p:cNvSpPr/>
          <p:nvPr/>
        </p:nvSpPr>
        <p:spPr>
          <a:xfrm>
            <a:off x="3972906" y="2665050"/>
            <a:ext cx="402638" cy="367975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3A7438D-8F8A-4781-B386-C65A94DEEE30}"/>
              </a:ext>
            </a:extLst>
          </p:cNvPr>
          <p:cNvSpPr/>
          <p:nvPr/>
        </p:nvSpPr>
        <p:spPr>
          <a:xfrm>
            <a:off x="3972906" y="4255654"/>
            <a:ext cx="396010" cy="350886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orma libre 201">
            <a:extLst>
              <a:ext uri="{FF2B5EF4-FFF2-40B4-BE49-F238E27FC236}">
                <a16:creationId xmlns:a16="http://schemas.microsoft.com/office/drawing/2014/main" id="{8DCEC85A-A931-4E53-BBFA-D2CFCF9A54D1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7" name="Flecha izquierda 208">
            <a:extLst>
              <a:ext uri="{FF2B5EF4-FFF2-40B4-BE49-F238E27FC236}">
                <a16:creationId xmlns:a16="http://schemas.microsoft.com/office/drawing/2014/main" id="{F5FAB79C-9815-429C-9A63-762BFDCFD297}"/>
              </a:ext>
            </a:extLst>
          </p:cNvPr>
          <p:cNvSpPr/>
          <p:nvPr/>
        </p:nvSpPr>
        <p:spPr>
          <a:xfrm rot="10800000">
            <a:off x="8067086" y="272110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orma libre 33">
            <a:extLst>
              <a:ext uri="{FF2B5EF4-FFF2-40B4-BE49-F238E27FC236}">
                <a16:creationId xmlns:a16="http://schemas.microsoft.com/office/drawing/2014/main" id="{62042888-4127-42B0-9B69-4E80A1F65D20}"/>
              </a:ext>
            </a:extLst>
          </p:cNvPr>
          <p:cNvSpPr/>
          <p:nvPr/>
        </p:nvSpPr>
        <p:spPr>
          <a:xfrm>
            <a:off x="8839935" y="2369009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la revisión y evaluación de proyectos de inversión del sector APSB radicados en el mecanismo de </a:t>
            </a:r>
            <a:r>
              <a:rPr lang="es-CO" sz="1200" dirty="0" err="1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viabilización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58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222408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528605" y="2053280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</a:t>
            </a:r>
            <a:r>
              <a:rPr lang="es-ES" sz="1300" b="1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89,9% </a:t>
            </a:r>
            <a:r>
              <a: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 que tratan adecuadamente los residuos sólidos 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3979300" y="2297621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9" name="Elipse 188"/>
          <p:cNvSpPr/>
          <p:nvPr/>
        </p:nvSpPr>
        <p:spPr>
          <a:xfrm>
            <a:off x="3954333" y="4205555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Elipse 189"/>
          <p:cNvSpPr/>
          <p:nvPr/>
        </p:nvSpPr>
        <p:spPr>
          <a:xfrm>
            <a:off x="3979300" y="5271226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Forma libre 204"/>
          <p:cNvSpPr/>
          <p:nvPr/>
        </p:nvSpPr>
        <p:spPr>
          <a:xfrm>
            <a:off x="8830241" y="1792724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Prestar asistencia técnica a los entes territoriales y personas prestadoras del servicio público de aseo por medio de reuniones, visitas a infraestructura o audiencias relacionados con disposición final de residuos sólidos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1" y="212805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8" name="Flecha izquierda 207"/>
          <p:cNvSpPr/>
          <p:nvPr/>
        </p:nvSpPr>
        <p:spPr>
          <a:xfrm rot="10800000">
            <a:off x="8113661" y="3031490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9" name="Flecha izquierda 208"/>
          <p:cNvSpPr/>
          <p:nvPr/>
        </p:nvSpPr>
        <p:spPr>
          <a:xfrm rot="10800000">
            <a:off x="8061159" y="4287390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0" name="Flecha izquierda 209"/>
          <p:cNvSpPr/>
          <p:nvPr/>
        </p:nvSpPr>
        <p:spPr>
          <a:xfrm rot="10800000">
            <a:off x="8061159" y="5370072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51697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APSB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Incrementar el tratamiento y aprovechamiento de residuos sólidos y aguas residuales domésticas urbanas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602319" y="4142676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número de municipios con esquemas de aprovechamiento en operación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40" y="2726862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estudios especializados en servicio público de aseo en el marco de la gestión integral de residuos y la economía circular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Agua Potable y Saneamiento Básico (APSB)</a:t>
            </a:r>
          </a:p>
        </p:txBody>
      </p:sp>
      <p:sp>
        <p:nvSpPr>
          <p:cNvPr id="32" name="Forma libre 31"/>
          <p:cNvSpPr/>
          <p:nvPr/>
        </p:nvSpPr>
        <p:spPr>
          <a:xfrm>
            <a:off x="4548661" y="5331010"/>
            <a:ext cx="2764754" cy="5758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tasa de reciclaje en el marco del servicio público de aseo 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rma libre 33"/>
          <p:cNvSpPr/>
          <p:nvPr/>
        </p:nvSpPr>
        <p:spPr>
          <a:xfrm>
            <a:off x="8839935" y="3861876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seguimiento a municipios con actividad de aprovechamiento y formalización de organizaciones de recicladores</a:t>
            </a:r>
            <a:endParaRPr lang="es-ES" sz="12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rma libre 34"/>
          <p:cNvSpPr/>
          <p:nvPr/>
        </p:nvSpPr>
        <p:spPr>
          <a:xfrm>
            <a:off x="8830239" y="4951513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asistencia técnica en la implementación del esquema de aprovechamiento en el marco del servicio público de aseo.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D17D9B8-F76E-49E0-90D6-6B8DB3F6BC7A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5A7D2E1-9EB3-4BFD-A4AA-77CCEBF0AD06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36" name="Forma libre 201">
            <a:extLst>
              <a:ext uri="{FF2B5EF4-FFF2-40B4-BE49-F238E27FC236}">
                <a16:creationId xmlns:a16="http://schemas.microsoft.com/office/drawing/2014/main" id="{3748516D-049C-4FDE-BB57-937E93C83C1B}"/>
              </a:ext>
            </a:extLst>
          </p:cNvPr>
          <p:cNvSpPr/>
          <p:nvPr/>
        </p:nvSpPr>
        <p:spPr>
          <a:xfrm>
            <a:off x="9183971" y="1072237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</p:spTree>
    <p:extLst>
      <p:ext uri="{BB962C8B-B14F-4D97-AF65-F5344CB8AC3E}">
        <p14:creationId xmlns:p14="http://schemas.microsoft.com/office/powerpoint/2010/main" val="1386377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502631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472619" y="2444745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84,42%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porcentaje de hogares con servicio de recolección de basuras: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31,1%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zona rural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300" b="1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99,9%</a:t>
            </a:r>
            <a:r>
              <a: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zona urbana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3909577" y="2467007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Elipse 189"/>
          <p:cNvSpPr/>
          <p:nvPr/>
        </p:nvSpPr>
        <p:spPr>
          <a:xfrm>
            <a:off x="3909577" y="3764147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Forma libre 204"/>
          <p:cNvSpPr/>
          <p:nvPr/>
        </p:nvSpPr>
        <p:spPr>
          <a:xfrm>
            <a:off x="8774254" y="2131821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coberturas de recolección y transporte de residuos sólidos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3" y="2556985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9" name="Flecha izquierda 208"/>
          <p:cNvSpPr/>
          <p:nvPr/>
        </p:nvSpPr>
        <p:spPr>
          <a:xfrm rot="10800000">
            <a:off x="8061469" y="527843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431920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APSB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Incrementar el tratamiento y aprovechamiento de residuos sólidos y aguas residuales domésticas urbanas</a:t>
              </a: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Agua Potable y Saneamiento Básico (APSB)</a:t>
            </a:r>
          </a:p>
        </p:txBody>
      </p:sp>
      <p:sp>
        <p:nvSpPr>
          <p:cNvPr id="32" name="Forma libre 31"/>
          <p:cNvSpPr/>
          <p:nvPr/>
        </p:nvSpPr>
        <p:spPr>
          <a:xfrm>
            <a:off x="4557281" y="3730917"/>
            <a:ext cx="2764754" cy="5758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54,3%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aguas residuales urbanas tratadas</a:t>
            </a: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rma libre 33"/>
          <p:cNvSpPr/>
          <p:nvPr/>
        </p:nvSpPr>
        <p:spPr>
          <a:xfrm>
            <a:off x="8747958" y="4936449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seguimiento a municipios con condiciones críticas en la actividad de disposición final de residuos sólidos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rma libre 33">
            <a:extLst>
              <a:ext uri="{FF2B5EF4-FFF2-40B4-BE49-F238E27FC236}">
                <a16:creationId xmlns:a16="http://schemas.microsoft.com/office/drawing/2014/main" id="{02F8D435-AB69-46D0-A401-541B74D64175}"/>
              </a:ext>
            </a:extLst>
          </p:cNvPr>
          <p:cNvSpPr/>
          <p:nvPr/>
        </p:nvSpPr>
        <p:spPr>
          <a:xfrm>
            <a:off x="8747959" y="3432033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asistencia técnica y acompañamiento para promover la provisión de agua apta para consumo humano.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echa izquierda 208">
            <a:extLst>
              <a:ext uri="{FF2B5EF4-FFF2-40B4-BE49-F238E27FC236}">
                <a16:creationId xmlns:a16="http://schemas.microsoft.com/office/drawing/2014/main" id="{3DCA0345-15DD-4C9B-B27E-2AFBC78310AD}"/>
              </a:ext>
            </a:extLst>
          </p:cNvPr>
          <p:cNvSpPr/>
          <p:nvPr/>
        </p:nvSpPr>
        <p:spPr>
          <a:xfrm rot="10800000">
            <a:off x="8023584" y="3856787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D288CE5-734A-4BF5-A895-665A79ADD9F8}"/>
              </a:ext>
            </a:extLst>
          </p:cNvPr>
          <p:cNvSpPr txBox="1"/>
          <p:nvPr/>
        </p:nvSpPr>
        <p:spPr>
          <a:xfrm>
            <a:off x="685465" y="764900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9988907-DB86-4002-9FB8-CFE51A11E59E}"/>
              </a:ext>
            </a:extLst>
          </p:cNvPr>
          <p:cNvSpPr txBox="1"/>
          <p:nvPr/>
        </p:nvSpPr>
        <p:spPr>
          <a:xfrm>
            <a:off x="8426511" y="794131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5CD1E18-9C07-40CE-878A-9DC4705CB1BE}"/>
              </a:ext>
            </a:extLst>
          </p:cNvPr>
          <p:cNvSpPr/>
          <p:nvPr/>
        </p:nvSpPr>
        <p:spPr>
          <a:xfrm>
            <a:off x="3918167" y="5155098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orma libre 31">
            <a:extLst>
              <a:ext uri="{FF2B5EF4-FFF2-40B4-BE49-F238E27FC236}">
                <a16:creationId xmlns:a16="http://schemas.microsoft.com/office/drawing/2014/main" id="{03FD547F-EC90-4E25-8201-72A3BBAB4305}"/>
              </a:ext>
            </a:extLst>
          </p:cNvPr>
          <p:cNvSpPr/>
          <p:nvPr/>
        </p:nvSpPr>
        <p:spPr>
          <a:xfrm>
            <a:off x="4557281" y="5015459"/>
            <a:ext cx="2764754" cy="5758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</a:t>
            </a:r>
            <a:r>
              <a:rPr lang="es-MX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99,3%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porcentaje de residuos sólidos urbanos dispuestos adecuadamente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orma libre 201">
            <a:extLst>
              <a:ext uri="{FF2B5EF4-FFF2-40B4-BE49-F238E27FC236}">
                <a16:creationId xmlns:a16="http://schemas.microsoft.com/office/drawing/2014/main" id="{A5ACB372-D9CC-4EDD-A48F-FA41C8BC8813}"/>
              </a:ext>
            </a:extLst>
          </p:cNvPr>
          <p:cNvSpPr/>
          <p:nvPr/>
        </p:nvSpPr>
        <p:spPr>
          <a:xfrm>
            <a:off x="9118288" y="1430888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</p:spTree>
    <p:extLst>
      <p:ext uri="{BB962C8B-B14F-4D97-AF65-F5344CB8AC3E}">
        <p14:creationId xmlns:p14="http://schemas.microsoft.com/office/powerpoint/2010/main" val="1379931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78159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88" name="Elipse 187"/>
          <p:cNvSpPr/>
          <p:nvPr/>
        </p:nvSpPr>
        <p:spPr>
          <a:xfrm>
            <a:off x="4031460" y="222133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9" name="Elipse 188"/>
          <p:cNvSpPr/>
          <p:nvPr/>
        </p:nvSpPr>
        <p:spPr>
          <a:xfrm>
            <a:off x="4023552" y="3381427"/>
            <a:ext cx="282600" cy="267233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Elipse 189"/>
          <p:cNvSpPr/>
          <p:nvPr/>
        </p:nvSpPr>
        <p:spPr>
          <a:xfrm>
            <a:off x="4006538" y="4376476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Forma libre 204"/>
          <p:cNvSpPr/>
          <p:nvPr/>
        </p:nvSpPr>
        <p:spPr>
          <a:xfrm>
            <a:off x="8830240" y="1664730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espacios de divulgación de la normativa del sector a los grupos de valor y a los usuarios internos en las temáticas  a cargo de la DPR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1" y="212805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209" name="Flecha izquierda 208"/>
          <p:cNvSpPr/>
          <p:nvPr/>
        </p:nvSpPr>
        <p:spPr>
          <a:xfrm rot="10800000">
            <a:off x="8061159" y="374138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0" name="Flecha izquierda 209"/>
          <p:cNvSpPr/>
          <p:nvPr/>
        </p:nvSpPr>
        <p:spPr>
          <a:xfrm rot="10800000">
            <a:off x="8061159" y="4524757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07448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APSB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2786494"/>
            <a:ext cx="3073114" cy="2111113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Fortalecer la capacidad institucional de las entidades nacionales del sector y las  territoriales en la estructuración de  proyectos y esquemas de prestación sostenibles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627217" y="2221333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asistencias técnicas a los grupos de valor en el marco de las competencias del VASB reportadas en el sistema de información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9935" y="3379807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instrumentos  normativos y de reglamentación técnica que coadyuven al cumplimientos de los objetivos y metas sectoriales de corto, mediano y largo plazo.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Agua Potable y Saneamiento Básico (APSB)</a:t>
            </a:r>
          </a:p>
        </p:txBody>
      </p:sp>
      <p:sp>
        <p:nvSpPr>
          <p:cNvPr id="32" name="Forma libre 31"/>
          <p:cNvSpPr/>
          <p:nvPr/>
        </p:nvSpPr>
        <p:spPr>
          <a:xfrm>
            <a:off x="4660976" y="4404058"/>
            <a:ext cx="2764754" cy="5758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a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municipios con </a:t>
            </a:r>
            <a:r>
              <a:rPr lang="es-ES" sz="13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alto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uso y ejecución de los recursos del Sistema General de Participaciones (SGP) para el sector </a:t>
            </a:r>
            <a:r>
              <a:rPr lang="es-ES" sz="13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APSB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rma libre 34"/>
          <p:cNvSpPr/>
          <p:nvPr/>
        </p:nvSpPr>
        <p:spPr>
          <a:xfrm>
            <a:off x="8839935" y="2550166"/>
            <a:ext cx="2678269" cy="661103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 el Sistema de Inversiones en Agua Potable y Saneamiento Básico – SINAS para facilitar la toma de decisiones en el sector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rma libre 30"/>
          <p:cNvSpPr/>
          <p:nvPr/>
        </p:nvSpPr>
        <p:spPr>
          <a:xfrm>
            <a:off x="8830239" y="4361426"/>
            <a:ext cx="2678269" cy="661103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monitoreo a los recursos del SGP-APSB de las entidades territoriales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echa izquierda 32"/>
          <p:cNvSpPr/>
          <p:nvPr/>
        </p:nvSpPr>
        <p:spPr>
          <a:xfrm rot="10800000">
            <a:off x="8061159" y="544305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8C0A566-DB33-4518-B7E9-2496D3E983E4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3DF3013-80CF-413E-B9E1-E40B08FDB496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202F9C5-BFBB-4022-AF23-E526D91BF052}"/>
              </a:ext>
            </a:extLst>
          </p:cNvPr>
          <p:cNvSpPr txBox="1"/>
          <p:nvPr/>
        </p:nvSpPr>
        <p:spPr>
          <a:xfrm>
            <a:off x="4547778" y="3277822"/>
            <a:ext cx="2844193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CO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O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estudios y/o propuestas de disposiciones o modificaciones normativas o de política del sector (APSB)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574E3BC-9F7E-4807-A12F-79B7FC6F3177}"/>
              </a:ext>
            </a:extLst>
          </p:cNvPr>
          <p:cNvSpPr txBox="1"/>
          <p:nvPr/>
        </p:nvSpPr>
        <p:spPr>
          <a:xfrm>
            <a:off x="4604234" y="5461060"/>
            <a:ext cx="2764754" cy="272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CO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r>
              <a:rPr lang="es-CO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asistencias técnicas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048107B2-9974-457F-A4EA-00A379A098ED}"/>
              </a:ext>
            </a:extLst>
          </p:cNvPr>
          <p:cNvSpPr/>
          <p:nvPr/>
        </p:nvSpPr>
        <p:spPr>
          <a:xfrm>
            <a:off x="4006538" y="5470891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Flecha izquierda 205">
            <a:extLst>
              <a:ext uri="{FF2B5EF4-FFF2-40B4-BE49-F238E27FC236}">
                <a16:creationId xmlns:a16="http://schemas.microsoft.com/office/drawing/2014/main" id="{3F71B105-D5BE-47EC-8B93-044E30544BDF}"/>
              </a:ext>
            </a:extLst>
          </p:cNvPr>
          <p:cNvSpPr/>
          <p:nvPr/>
        </p:nvSpPr>
        <p:spPr>
          <a:xfrm rot="10800000">
            <a:off x="8107037" y="2890052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42" name="Forma libre 201">
            <a:extLst>
              <a:ext uri="{FF2B5EF4-FFF2-40B4-BE49-F238E27FC236}">
                <a16:creationId xmlns:a16="http://schemas.microsoft.com/office/drawing/2014/main" id="{975C7788-A72F-4CBE-A042-22F1147C02D4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D3536C8-CF0E-4190-BA4B-44CF47024597}"/>
              </a:ext>
            </a:extLst>
          </p:cNvPr>
          <p:cNvSpPr txBox="1"/>
          <p:nvPr/>
        </p:nvSpPr>
        <p:spPr>
          <a:xfrm>
            <a:off x="8784250" y="5135586"/>
            <a:ext cx="27702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Prestar asistencia técnica a los formuladores de proyectos de APSB que lo requieran, para presentar proyectos ante el mecanismo de </a:t>
            </a:r>
            <a:r>
              <a:rPr lang="es-ES" sz="1200" dirty="0" err="1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viabilización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proyectos.</a:t>
            </a:r>
            <a:endParaRPr lang="en-US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68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33919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565971" y="1859152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Estructurar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esquema regional de prestación de servicio.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3940053" y="2022359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8" name="Flecha izquierda 207"/>
          <p:cNvSpPr/>
          <p:nvPr/>
        </p:nvSpPr>
        <p:spPr>
          <a:xfrm rot="10800000">
            <a:off x="7814772" y="2154927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063208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APSB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48078" y="1485332"/>
            <a:ext cx="3073114" cy="1408044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Fortalecer la eficiencia y sostenibilidad de los prestadores del sector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478939"/>
            <a:ext cx="394603" cy="14361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426511" y="1735744"/>
            <a:ext cx="3321165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esquemas estructurados de prestación regional.</a:t>
            </a:r>
            <a:endParaRPr lang="es-ES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Agua Potable y Saneamiento Básico (APSB)</a:t>
            </a:r>
          </a:p>
        </p:txBody>
      </p:sp>
      <p:sp>
        <p:nvSpPr>
          <p:cNvPr id="36" name="Forma libre 35"/>
          <p:cNvSpPr/>
          <p:nvPr/>
        </p:nvSpPr>
        <p:spPr>
          <a:xfrm>
            <a:off x="4655594" y="4245950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 a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2.700.000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con proyectos que mejoran provisión, calidad y/o continuidad de los servicios de acueducto y alcantarillado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4043647" y="4373959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Flecha izquierda 37"/>
          <p:cNvSpPr/>
          <p:nvPr/>
        </p:nvSpPr>
        <p:spPr>
          <a:xfrm rot="10800000">
            <a:off x="7836047" y="433131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Abrir llave 38"/>
          <p:cNvSpPr/>
          <p:nvPr/>
        </p:nvSpPr>
        <p:spPr>
          <a:xfrm>
            <a:off x="3394205" y="3122342"/>
            <a:ext cx="366391" cy="3084536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40" name="Forma libre 39"/>
          <p:cNvSpPr/>
          <p:nvPr/>
        </p:nvSpPr>
        <p:spPr>
          <a:xfrm>
            <a:off x="8403560" y="3715970"/>
            <a:ext cx="3288519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el apoyo financiero a los proyectos viabilizados de acueducto y alcantarillado, en el marco de la normatividad vigente. (Cali)</a:t>
            </a:r>
            <a:endParaRPr lang="es-ES" sz="1200" b="1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155575" y="3666709"/>
            <a:ext cx="3073113" cy="1498540"/>
            <a:chOff x="460375" y="1579481"/>
            <a:chExt cx="3073114" cy="1532751"/>
          </a:xfrm>
        </p:grpSpPr>
        <p:sp>
          <p:nvSpPr>
            <p:cNvPr id="42" name="Forma libre 41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ángulo redondeado 42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Forma libre 43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 provisión, calidad y/o continuidad de los servicios de acueducto y alcantarillado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8CAC396-272D-4EB8-BDA4-4FBDB53B0555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1CAB7A3-03F3-4DB9-9FE0-24E1D1A97156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53" name="Forma libre 201">
            <a:extLst>
              <a:ext uri="{FF2B5EF4-FFF2-40B4-BE49-F238E27FC236}">
                <a16:creationId xmlns:a16="http://schemas.microsoft.com/office/drawing/2014/main" id="{73E233D9-1ACC-40D5-9B28-30989F48298D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32" name="Forma libre 39">
            <a:extLst>
              <a:ext uri="{FF2B5EF4-FFF2-40B4-BE49-F238E27FC236}">
                <a16:creationId xmlns:a16="http://schemas.microsoft.com/office/drawing/2014/main" id="{CDBF9C2E-1B38-4CE4-9616-E0AF5EF01466}"/>
              </a:ext>
            </a:extLst>
          </p:cNvPr>
          <p:cNvSpPr/>
          <p:nvPr/>
        </p:nvSpPr>
        <p:spPr>
          <a:xfrm>
            <a:off x="8426511" y="3108724"/>
            <a:ext cx="3298214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financieramente la construcción para la optimización del sistema de alcantarillado  (Mocoa)</a:t>
            </a:r>
            <a:endParaRPr lang="es-ES" sz="1200" b="1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rma libre 39">
            <a:extLst>
              <a:ext uri="{FF2B5EF4-FFF2-40B4-BE49-F238E27FC236}">
                <a16:creationId xmlns:a16="http://schemas.microsoft.com/office/drawing/2014/main" id="{4089F0FC-1264-4307-8267-78326F974EBE}"/>
              </a:ext>
            </a:extLst>
          </p:cNvPr>
          <p:cNvSpPr/>
          <p:nvPr/>
        </p:nvSpPr>
        <p:spPr>
          <a:xfrm>
            <a:off x="8370914" y="4359638"/>
            <a:ext cx="3288519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el apoyo financiero a los proyectos viabilizados de acueducto y alcantarillado en el área urbana, en el marco de la normatividad vigente.</a:t>
            </a:r>
            <a:endParaRPr lang="es-ES" sz="1200" b="1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rma libre 39">
            <a:extLst>
              <a:ext uri="{FF2B5EF4-FFF2-40B4-BE49-F238E27FC236}">
                <a16:creationId xmlns:a16="http://schemas.microsoft.com/office/drawing/2014/main" id="{E62D3754-7F48-4ACC-9A3D-69C91068494F}"/>
              </a:ext>
            </a:extLst>
          </p:cNvPr>
          <p:cNvSpPr/>
          <p:nvPr/>
        </p:nvSpPr>
        <p:spPr>
          <a:xfrm>
            <a:off x="8370914" y="5127394"/>
            <a:ext cx="3288518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financieramente el proyecto de inversión para el mejoramiento del sistema de acueducto y alcantarillado (</a:t>
            </a:r>
            <a:r>
              <a:rPr lang="es-CO" sz="1200" dirty="0" err="1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Preinversión</a:t>
            </a:r>
            <a:r>
              <a:rPr lang="es-CO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inversión) (Guajira BID)</a:t>
            </a:r>
            <a:endParaRPr lang="es-ES" sz="1200" b="1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81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78159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209" name="Flecha izquierda 208"/>
          <p:cNvSpPr/>
          <p:nvPr/>
        </p:nvSpPr>
        <p:spPr>
          <a:xfrm rot="10800000">
            <a:off x="7688030" y="3016320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07448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APSB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2281" y="2292834"/>
            <a:ext cx="3073114" cy="1547503"/>
            <a:chOff x="423963" y="1579481"/>
            <a:chExt cx="3073114" cy="1547503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23963" y="1900251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las condiciones físicas y sociales de viviendas, entornos y aglomeraciones humanas de desarrollo incompleto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38021" y="1989117"/>
            <a:ext cx="489739" cy="2556836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Agua Potable y Saneamiento Básico (APSB)</a:t>
            </a:r>
          </a:p>
        </p:txBody>
      </p:sp>
      <p:sp>
        <p:nvSpPr>
          <p:cNvPr id="34" name="Forma libre 33"/>
          <p:cNvSpPr/>
          <p:nvPr/>
        </p:nvSpPr>
        <p:spPr>
          <a:xfrm>
            <a:off x="8426511" y="2621009"/>
            <a:ext cx="3321166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financieramente la construcción de nuevas conexiones intradomiciliarias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2924866-A273-441E-ADA8-28A48C587063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5E0B0CD-13C8-4CB4-87A5-B52AF8923693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38" name="Forma libre 81">
            <a:extLst>
              <a:ext uri="{FF2B5EF4-FFF2-40B4-BE49-F238E27FC236}">
                <a16:creationId xmlns:a16="http://schemas.microsoft.com/office/drawing/2014/main" id="{7B88F0F0-A789-444F-8B2E-73F65EC524E8}"/>
              </a:ext>
            </a:extLst>
          </p:cNvPr>
          <p:cNvSpPr/>
          <p:nvPr/>
        </p:nvSpPr>
        <p:spPr>
          <a:xfrm>
            <a:off x="4528606" y="2757715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financiera y técnicamente  1000 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 conexiones </a:t>
            </a:r>
            <a:r>
              <a:rPr lang="es-MX" sz="1300" dirty="0" err="1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intradomicialiarias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382BDEFC-6F23-4DB6-9DD7-C75B9A952D44}"/>
              </a:ext>
            </a:extLst>
          </p:cNvPr>
          <p:cNvSpPr/>
          <p:nvPr/>
        </p:nvSpPr>
        <p:spPr>
          <a:xfrm>
            <a:off x="3971175" y="3088078"/>
            <a:ext cx="402638" cy="367975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Forma libre 201">
            <a:extLst>
              <a:ext uri="{FF2B5EF4-FFF2-40B4-BE49-F238E27FC236}">
                <a16:creationId xmlns:a16="http://schemas.microsoft.com/office/drawing/2014/main" id="{8DCEC85A-A931-4E53-BBFA-D2CFCF9A54D1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</p:spTree>
    <p:extLst>
      <p:ext uri="{BB962C8B-B14F-4D97-AF65-F5344CB8AC3E}">
        <p14:creationId xmlns:p14="http://schemas.microsoft.com/office/powerpoint/2010/main" val="1631110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251907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39935" y="4221915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Liderar la preparación y análisis de resultados de la Audiencia Pública de Rendición de Cuentas del MVCT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Flecha izquierda 209"/>
          <p:cNvSpPr/>
          <p:nvPr/>
        </p:nvSpPr>
        <p:spPr>
          <a:xfrm rot="10800000">
            <a:off x="8140377" y="461241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8119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Institucional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291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Fortalecer los estándares de transparencia y diálogo con la ciudadanía y los grupos de valor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167787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Institucional</a:t>
            </a:r>
          </a:p>
        </p:txBody>
      </p:sp>
      <p:sp>
        <p:nvSpPr>
          <p:cNvPr id="31" name="Forma libre 30"/>
          <p:cNvSpPr/>
          <p:nvPr/>
        </p:nvSpPr>
        <p:spPr>
          <a:xfrm>
            <a:off x="4707965" y="2079339"/>
            <a:ext cx="2764754" cy="4132224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el puntaje de las políticas del MIPG a partir del Formulario Único Reporte de Avances de la Gestión (FURAG):</a:t>
            </a:r>
          </a:p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Política Planeación Institucional </a:t>
            </a:r>
          </a:p>
          <a:p>
            <a:pPr marL="28575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ES" sz="14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419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es-419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política de Participación Ciudadana y Rendición de Cuentas PCRC</a:t>
            </a:r>
          </a:p>
          <a:p>
            <a:pPr marL="28575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419" sz="14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419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es-419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política de Racionalización de Trámites</a:t>
            </a:r>
            <a:endParaRPr lang="es-419" sz="1400" b="1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419" sz="1400" b="1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3974874" y="3927456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Flecha izquierda 26"/>
          <p:cNvSpPr/>
          <p:nvPr/>
        </p:nvSpPr>
        <p:spPr>
          <a:xfrm rot="10800000">
            <a:off x="8140377" y="381334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orma libre 27"/>
          <p:cNvSpPr/>
          <p:nvPr/>
        </p:nvSpPr>
        <p:spPr>
          <a:xfrm>
            <a:off x="8839935" y="3529956"/>
            <a:ext cx="2678269" cy="615495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los lineamientos para la formulación de la planeación sectorial e institucional de la vigencia 2023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rma libre 204">
            <a:extLst>
              <a:ext uri="{FF2B5EF4-FFF2-40B4-BE49-F238E27FC236}">
                <a16:creationId xmlns:a16="http://schemas.microsoft.com/office/drawing/2014/main" id="{F6EF6143-2C88-4EF4-8B72-4459B1E120B7}"/>
              </a:ext>
            </a:extLst>
          </p:cNvPr>
          <p:cNvSpPr/>
          <p:nvPr/>
        </p:nvSpPr>
        <p:spPr>
          <a:xfrm>
            <a:off x="8839935" y="5033735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 y hacer seguimiento a  la estrategia de racionalización de trámites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echa izquierda 26">
            <a:extLst>
              <a:ext uri="{FF2B5EF4-FFF2-40B4-BE49-F238E27FC236}">
                <a16:creationId xmlns:a16="http://schemas.microsoft.com/office/drawing/2014/main" id="{7FB8B096-C6AF-446D-8DA9-3C26AC77AA84}"/>
              </a:ext>
            </a:extLst>
          </p:cNvPr>
          <p:cNvSpPr/>
          <p:nvPr/>
        </p:nvSpPr>
        <p:spPr>
          <a:xfrm rot="10800000">
            <a:off x="8140377" y="5411496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443B76-A681-4FA0-A750-9BD088647E22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0DC178C-2FA1-4370-BD1F-B9C668F40C88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32" name="Forma libre 201">
            <a:extLst>
              <a:ext uri="{FF2B5EF4-FFF2-40B4-BE49-F238E27FC236}">
                <a16:creationId xmlns:a16="http://schemas.microsoft.com/office/drawing/2014/main" id="{037D1D0E-A259-42E2-97AB-D2FFBD47F834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</p:spTree>
    <p:extLst>
      <p:ext uri="{BB962C8B-B14F-4D97-AF65-F5344CB8AC3E}">
        <p14:creationId xmlns:p14="http://schemas.microsoft.com/office/powerpoint/2010/main" val="829057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207661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53594" y="369509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8" name="Flecha izquierda 207"/>
          <p:cNvSpPr/>
          <p:nvPr/>
        </p:nvSpPr>
        <p:spPr>
          <a:xfrm rot="10800000">
            <a:off x="8108872" y="437531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36950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Institucional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291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Fortalecer los estándares de transparencia y diálogo con la ciudadanía y los grupos de valor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32" y="2211239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la validación de los datos de acuerdo con la muestra aleatoria de las respuestas a las peticiones tramitadas en el área de servicio al ciudadano y Revisar los estándares del contenido y oportunidad de las respuestas a las solicitudes de acceso a información pública.</a:t>
            </a:r>
            <a:endParaRPr lang="es-ES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555752" y="119337"/>
            <a:ext cx="4443817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Institucional</a:t>
            </a:r>
          </a:p>
        </p:txBody>
      </p:sp>
      <p:sp>
        <p:nvSpPr>
          <p:cNvPr id="31" name="Forma libre 30"/>
          <p:cNvSpPr/>
          <p:nvPr/>
        </p:nvSpPr>
        <p:spPr>
          <a:xfrm>
            <a:off x="4707964" y="2650712"/>
            <a:ext cx="2764754" cy="89337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que el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peticionarios estén satisfechos con respuesta emitida por parte del MVCT</a:t>
            </a:r>
            <a:endParaRPr lang="es-419" sz="14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rma libre 31"/>
          <p:cNvSpPr/>
          <p:nvPr/>
        </p:nvSpPr>
        <p:spPr>
          <a:xfrm>
            <a:off x="8839934" y="3313815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la política de servicio al ciudadano</a:t>
            </a:r>
            <a:endParaRPr lang="es-ES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3979759" y="2778538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963593" y="4325888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rma libre 27"/>
          <p:cNvSpPr/>
          <p:nvPr/>
        </p:nvSpPr>
        <p:spPr>
          <a:xfrm>
            <a:off x="4707964" y="4181936"/>
            <a:ext cx="2764754" cy="63897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que el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usuarios estén satisfechos en atenciones personalizadas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419" sz="1300" b="1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echa izquierda 205">
            <a:extLst>
              <a:ext uri="{FF2B5EF4-FFF2-40B4-BE49-F238E27FC236}">
                <a16:creationId xmlns:a16="http://schemas.microsoft.com/office/drawing/2014/main" id="{FD8DC135-39B1-4BF5-B2EB-D428595EFA27}"/>
              </a:ext>
            </a:extLst>
          </p:cNvPr>
          <p:cNvSpPr/>
          <p:nvPr/>
        </p:nvSpPr>
        <p:spPr>
          <a:xfrm rot="10800000">
            <a:off x="8122256" y="261891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6084F9-CF98-42CC-94A9-5ED44C0CFCBA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5D679C0-8FBC-440A-A4C4-6AB00BE5B352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0D96B71E-D33E-4405-8DE0-441F4692725E}"/>
              </a:ext>
            </a:extLst>
          </p:cNvPr>
          <p:cNvSpPr/>
          <p:nvPr/>
        </p:nvSpPr>
        <p:spPr>
          <a:xfrm>
            <a:off x="4707964" y="5089677"/>
            <a:ext cx="2764754" cy="110665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Índice de Transparencia y Acceso a la Información (ITA) </a:t>
            </a:r>
            <a:endParaRPr lang="es-ES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B4553C7-54FB-475F-93CA-E522C6C82433}"/>
              </a:ext>
            </a:extLst>
          </p:cNvPr>
          <p:cNvSpPr/>
          <p:nvPr/>
        </p:nvSpPr>
        <p:spPr>
          <a:xfrm>
            <a:off x="3988188" y="5494725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Forma libre 201">
            <a:extLst>
              <a:ext uri="{FF2B5EF4-FFF2-40B4-BE49-F238E27FC236}">
                <a16:creationId xmlns:a16="http://schemas.microsoft.com/office/drawing/2014/main" id="{D1FF9B05-6A6B-4F20-9CA1-7E6BFC8EB3D8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078CC9A-67F6-46DF-B295-CEF30EE36CF5}"/>
              </a:ext>
            </a:extLst>
          </p:cNvPr>
          <p:cNvSpPr txBox="1"/>
          <p:nvPr/>
        </p:nvSpPr>
        <p:spPr>
          <a:xfrm>
            <a:off x="8729020" y="4247953"/>
            <a:ext cx="2900098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Socializar el protocolo para la atención y servicio al ciudadano.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59E9D1D-CA7D-4FC4-8271-65D973A52B37}"/>
              </a:ext>
            </a:extLst>
          </p:cNvPr>
          <p:cNvSpPr txBox="1"/>
          <p:nvPr/>
        </p:nvSpPr>
        <p:spPr>
          <a:xfrm>
            <a:off x="8729020" y="5089677"/>
            <a:ext cx="2779481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un seguimiento Anual al ITA (Índice de Transparencia y Acceso a la Información Pública) en la herramienta de la PGN</a:t>
            </a:r>
          </a:p>
        </p:txBody>
      </p:sp>
      <p:sp>
        <p:nvSpPr>
          <p:cNvPr id="41" name="Flecha izquierda 207">
            <a:extLst>
              <a:ext uri="{FF2B5EF4-FFF2-40B4-BE49-F238E27FC236}">
                <a16:creationId xmlns:a16="http://schemas.microsoft.com/office/drawing/2014/main" id="{D3C9FEAD-2541-410E-8A06-BF156E67FC56}"/>
              </a:ext>
            </a:extLst>
          </p:cNvPr>
          <p:cNvSpPr/>
          <p:nvPr/>
        </p:nvSpPr>
        <p:spPr>
          <a:xfrm rot="10800000">
            <a:off x="8101837" y="5395867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1254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242718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470783" y="4626099"/>
            <a:ext cx="2764754" cy="110665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un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avance en el Plan Estratégico de Tecnologías de la Información (PETI) del MVCT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8" name="Elipse 187"/>
          <p:cNvSpPr/>
          <p:nvPr/>
        </p:nvSpPr>
        <p:spPr>
          <a:xfrm>
            <a:off x="3855732" y="5031148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64162" y="5028886"/>
            <a:ext cx="2629816" cy="47963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 Políticas de Seguridad digital 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y mejoramiento de la infraestructura tecnológica del Ministerio (ETB)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una arquitectura de Referencia 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u="sng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082162" y="448709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72007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Institucional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4297145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las políticas de gestión y desempeño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4055805"/>
            <a:ext cx="504489" cy="261684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611971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Institucional</a:t>
            </a:r>
          </a:p>
        </p:txBody>
      </p:sp>
      <p:sp>
        <p:nvSpPr>
          <p:cNvPr id="35" name="Elipse 34"/>
          <p:cNvSpPr/>
          <p:nvPr/>
        </p:nvSpPr>
        <p:spPr>
          <a:xfrm>
            <a:off x="3870482" y="2571957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Forma libre 36"/>
          <p:cNvSpPr/>
          <p:nvPr/>
        </p:nvSpPr>
        <p:spPr>
          <a:xfrm>
            <a:off x="8839935" y="2402664"/>
            <a:ext cx="2678269" cy="67722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al progreso de la conceptualización y diseño del Sistema de Información Transaccional</a:t>
            </a:r>
            <a:endParaRPr lang="es-ES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echa izquierda 39"/>
          <p:cNvSpPr/>
          <p:nvPr/>
        </p:nvSpPr>
        <p:spPr>
          <a:xfrm rot="10800000">
            <a:off x="8077117" y="5166510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lecha izquierda 41"/>
          <p:cNvSpPr/>
          <p:nvPr/>
        </p:nvSpPr>
        <p:spPr>
          <a:xfrm rot="10800000">
            <a:off x="8061159" y="2687966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3C05435-C15B-430F-9075-E877A8184C5B}"/>
              </a:ext>
            </a:extLst>
          </p:cNvPr>
          <p:cNvGrpSpPr/>
          <p:nvPr/>
        </p:nvGrpSpPr>
        <p:grpSpPr>
          <a:xfrm>
            <a:off x="184536" y="1730929"/>
            <a:ext cx="3073114" cy="1532751"/>
            <a:chOff x="460375" y="1579481"/>
            <a:chExt cx="3073114" cy="1532751"/>
          </a:xfrm>
        </p:grpSpPr>
        <p:sp>
          <p:nvSpPr>
            <p:cNvPr id="32" name="Forma libre 62">
              <a:extLst>
                <a:ext uri="{FF2B5EF4-FFF2-40B4-BE49-F238E27FC236}">
                  <a16:creationId xmlns:a16="http://schemas.microsoft.com/office/drawing/2014/main" id="{D5AD290C-F640-4EC7-A826-F33C58299357}"/>
                </a:ext>
              </a:extLst>
            </p:cNvPr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ángulo redondeado 1">
              <a:extLst>
                <a:ext uri="{FF2B5EF4-FFF2-40B4-BE49-F238E27FC236}">
                  <a16:creationId xmlns:a16="http://schemas.microsoft.com/office/drawing/2014/main" id="{49852873-AFEE-4A8D-A54E-4FD98C10B708}"/>
                </a:ext>
              </a:extLst>
            </p:cNvPr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4" name="Forma libre 77">
              <a:extLst>
                <a:ext uri="{FF2B5EF4-FFF2-40B4-BE49-F238E27FC236}">
                  <a16:creationId xmlns:a16="http://schemas.microsoft.com/office/drawing/2014/main" id="{D33A20FC-F124-4338-A6A6-0A995BCB2F34}"/>
                </a:ext>
              </a:extLst>
            </p:cNvPr>
            <p:cNvSpPr/>
            <p:nvPr/>
          </p:nvSpPr>
          <p:spPr>
            <a:xfrm>
              <a:off x="685465" y="1905017"/>
              <a:ext cx="2678269" cy="120291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Fortalecer los estándares de transparencia y diálogo con la ciudadanía y los grupos de valor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Abrir llave 42">
            <a:extLst>
              <a:ext uri="{FF2B5EF4-FFF2-40B4-BE49-F238E27FC236}">
                <a16:creationId xmlns:a16="http://schemas.microsoft.com/office/drawing/2014/main" id="{2AD9AC29-0C12-4805-95FD-4E007B8358D4}"/>
              </a:ext>
            </a:extLst>
          </p:cNvPr>
          <p:cNvSpPr/>
          <p:nvPr/>
        </p:nvSpPr>
        <p:spPr>
          <a:xfrm>
            <a:off x="3474149" y="1907459"/>
            <a:ext cx="399251" cy="1912374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C6CCEF7-B8B3-4738-B737-DF62B07B9412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52E3146-1F33-4991-8AE9-DAE0599AB465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46" name="Forma libre 192">
            <a:extLst>
              <a:ext uri="{FF2B5EF4-FFF2-40B4-BE49-F238E27FC236}">
                <a16:creationId xmlns:a16="http://schemas.microsoft.com/office/drawing/2014/main" id="{2522A265-B992-4D74-AC52-8CB356C196D3}"/>
              </a:ext>
            </a:extLst>
          </p:cNvPr>
          <p:cNvSpPr/>
          <p:nvPr/>
        </p:nvSpPr>
        <p:spPr>
          <a:xfrm>
            <a:off x="4391993" y="2166908"/>
            <a:ext cx="2764754" cy="110665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el </a:t>
            </a:r>
            <a:r>
              <a:rPr lang="es-MX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Sistema de Información Transaccional</a:t>
            </a:r>
            <a:endParaRPr lang="es-ES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orma libre 201">
            <a:extLst>
              <a:ext uri="{FF2B5EF4-FFF2-40B4-BE49-F238E27FC236}">
                <a16:creationId xmlns:a16="http://schemas.microsoft.com/office/drawing/2014/main" id="{15142699-32F2-4D50-A51A-22DD0ADCD88F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47" name="Flecha izquierda 39">
            <a:extLst>
              <a:ext uri="{FF2B5EF4-FFF2-40B4-BE49-F238E27FC236}">
                <a16:creationId xmlns:a16="http://schemas.microsoft.com/office/drawing/2014/main" id="{D97D2878-F365-4641-AF15-0CDEBD022E35}"/>
              </a:ext>
            </a:extLst>
          </p:cNvPr>
          <p:cNvSpPr/>
          <p:nvPr/>
        </p:nvSpPr>
        <p:spPr>
          <a:xfrm rot="10800000">
            <a:off x="8077117" y="5776764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3294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92910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88" name="Elipse 187"/>
          <p:cNvSpPr/>
          <p:nvPr/>
        </p:nvSpPr>
        <p:spPr>
          <a:xfrm>
            <a:off x="3907028" y="403440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9" name="Flecha izquierda 208"/>
          <p:cNvSpPr/>
          <p:nvPr/>
        </p:nvSpPr>
        <p:spPr>
          <a:xfrm rot="10800000">
            <a:off x="8095584" y="2952550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22199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Institucional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las políticas de gestión y desempeño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615227" y="2320867"/>
            <a:ext cx="2764754" cy="337858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el puntaje de las dimensiones y políticas del MIPG a partir del Formulario Único Reporte de Avances de la Gestión (FURAG):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en la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Dimensión de Talento humano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ES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419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en la Política de Seguimiento y Evaluación  al Desempeño Institucional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419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es-419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Política de Fortalecimiento Organizacional  y Simplificación de Procesos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419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Política de Control Interno</a:t>
            </a:r>
          </a:p>
          <a:p>
            <a:pPr marL="285750" lvl="0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orma libre 30"/>
          <p:cNvSpPr/>
          <p:nvPr/>
        </p:nvSpPr>
        <p:spPr>
          <a:xfrm>
            <a:off x="8980248" y="4737716"/>
            <a:ext cx="2678269" cy="410383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Acompañar a las dependencias misionales en la caracterización de grupos de valor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rma libre 31"/>
          <p:cNvSpPr/>
          <p:nvPr/>
        </p:nvSpPr>
        <p:spPr>
          <a:xfrm>
            <a:off x="8999569" y="2482253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Ejecutar las actividades  del Código de Integridad 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echa izquierda 33"/>
          <p:cNvSpPr/>
          <p:nvPr/>
        </p:nvSpPr>
        <p:spPr>
          <a:xfrm rot="10800000">
            <a:off x="8099044" y="484404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555752" y="119337"/>
            <a:ext cx="4443817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Institucional</a:t>
            </a:r>
          </a:p>
        </p:txBody>
      </p:sp>
      <p:sp>
        <p:nvSpPr>
          <p:cNvPr id="27" name="Forma libre 32">
            <a:extLst>
              <a:ext uri="{FF2B5EF4-FFF2-40B4-BE49-F238E27FC236}">
                <a16:creationId xmlns:a16="http://schemas.microsoft.com/office/drawing/2014/main" id="{9AE43007-6391-46FA-858F-9B4F8289D4B7}"/>
              </a:ext>
            </a:extLst>
          </p:cNvPr>
          <p:cNvSpPr/>
          <p:nvPr/>
        </p:nvSpPr>
        <p:spPr>
          <a:xfrm>
            <a:off x="8980248" y="3501987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y socializar informes y/o reportes de seguimiento a la gestión</a:t>
            </a:r>
            <a:endParaRPr lang="es-419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echa izquierda 208">
            <a:extLst>
              <a:ext uri="{FF2B5EF4-FFF2-40B4-BE49-F238E27FC236}">
                <a16:creationId xmlns:a16="http://schemas.microsoft.com/office/drawing/2014/main" id="{2467E5C5-746B-44A7-B8C0-75B596CDEC8E}"/>
              </a:ext>
            </a:extLst>
          </p:cNvPr>
          <p:cNvSpPr/>
          <p:nvPr/>
        </p:nvSpPr>
        <p:spPr>
          <a:xfrm rot="10800000">
            <a:off x="8100685" y="395178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orma libre 30">
            <a:extLst>
              <a:ext uri="{FF2B5EF4-FFF2-40B4-BE49-F238E27FC236}">
                <a16:creationId xmlns:a16="http://schemas.microsoft.com/office/drawing/2014/main" id="{711EC70B-B6FB-458C-876C-1681604DAF49}"/>
              </a:ext>
            </a:extLst>
          </p:cNvPr>
          <p:cNvSpPr/>
          <p:nvPr/>
        </p:nvSpPr>
        <p:spPr>
          <a:xfrm>
            <a:off x="8980247" y="5449690"/>
            <a:ext cx="2678269" cy="410383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Socializar la política de administración de riesgos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echa izquierda 33">
            <a:extLst>
              <a:ext uri="{FF2B5EF4-FFF2-40B4-BE49-F238E27FC236}">
                <a16:creationId xmlns:a16="http://schemas.microsoft.com/office/drawing/2014/main" id="{E11FD810-17CE-4A01-A1A2-0DE6355E478F}"/>
              </a:ext>
            </a:extLst>
          </p:cNvPr>
          <p:cNvSpPr/>
          <p:nvPr/>
        </p:nvSpPr>
        <p:spPr>
          <a:xfrm rot="10800000">
            <a:off x="8095584" y="554712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D4E8158-E706-4579-A4E7-3B3006D5071F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E13DBDD-68AB-42D6-BD3F-E5C903C39211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39" name="Forma libre 201">
            <a:extLst>
              <a:ext uri="{FF2B5EF4-FFF2-40B4-BE49-F238E27FC236}">
                <a16:creationId xmlns:a16="http://schemas.microsoft.com/office/drawing/2014/main" id="{D67C9A4C-F6F6-4BC6-87ED-0A3A6E77BE03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</p:spTree>
    <p:extLst>
      <p:ext uri="{BB962C8B-B14F-4D97-AF65-F5344CB8AC3E}">
        <p14:creationId xmlns:p14="http://schemas.microsoft.com/office/powerpoint/2010/main" val="265600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-1"/>
            <a:ext cx="8647540" cy="6859025"/>
          </a:xfrm>
          <a:prstGeom prst="rect">
            <a:avLst/>
          </a:prstGeom>
          <a:solidFill>
            <a:srgbClr val="35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sp>
        <p:nvSpPr>
          <p:cNvPr id="5" name="Rectángulo 4"/>
          <p:cNvSpPr/>
          <p:nvPr/>
        </p:nvSpPr>
        <p:spPr>
          <a:xfrm>
            <a:off x="8647541" y="0"/>
            <a:ext cx="3546282" cy="6859025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sp>
        <p:nvSpPr>
          <p:cNvPr id="10" name="Google Shape;127;p20">
            <a:extLst>
              <a:ext uri="{FF2B5EF4-FFF2-40B4-BE49-F238E27FC236}">
                <a16:creationId xmlns:a16="http://schemas.microsoft.com/office/drawing/2014/main" id="{7E05478C-2296-4115-A278-6C1932F18217}"/>
              </a:ext>
            </a:extLst>
          </p:cNvPr>
          <p:cNvSpPr txBox="1">
            <a:spLocks/>
          </p:cNvSpPr>
          <p:nvPr/>
        </p:nvSpPr>
        <p:spPr>
          <a:xfrm>
            <a:off x="1059711" y="1551011"/>
            <a:ext cx="6908632" cy="46777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O" sz="4000" dirty="0">
              <a:solidFill>
                <a:schemeClr val="bg1"/>
              </a:solidFill>
              <a:latin typeface="Arial" panose="020B0604020202020204" pitchFamily="34" charset="0"/>
              <a:ea typeface="Work Sans Light" charset="0"/>
              <a:cs typeface="Arial" panose="020B0604020202020204" pitchFamily="34" charset="0"/>
            </a:endParaRPr>
          </a:p>
          <a:p>
            <a: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Plan Estratégico Institucional (PEI)</a:t>
            </a:r>
          </a:p>
          <a:p>
            <a:pPr algn="just"/>
            <a:endParaRPr lang="es-CO" sz="4000" dirty="0">
              <a:solidFill>
                <a:schemeClr val="bg1"/>
              </a:solidFill>
              <a:latin typeface="Arial" panose="020B0604020202020204" pitchFamily="34" charset="0"/>
              <a:ea typeface="Work Sans Light" charset="0"/>
              <a:cs typeface="Arial" panose="020B0604020202020204" pitchFamily="34" charset="0"/>
            </a:endParaRPr>
          </a:p>
          <a:p>
            <a:pPr algn="just"/>
            <a: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Plan de Acción Institucional (PAI)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O" sz="1800" dirty="0">
              <a:solidFill>
                <a:schemeClr val="bg1"/>
              </a:solidFill>
              <a:latin typeface="Arial" panose="020B0604020202020204" pitchFamily="34" charset="0"/>
              <a:ea typeface="Work Sans Light" charset="0"/>
              <a:cs typeface="Arial" panose="020B0604020202020204" pitchFamily="34" charset="0"/>
            </a:endParaRPr>
          </a:p>
        </p:txBody>
      </p:sp>
      <p:pic>
        <p:nvPicPr>
          <p:cNvPr id="8" name="Marcador de contenido 8">
            <a:extLst>
              <a:ext uri="{FF2B5EF4-FFF2-40B4-BE49-F238E27FC236}">
                <a16:creationId xmlns:a16="http://schemas.microsoft.com/office/drawing/2014/main" id="{50822C60-474A-4412-B645-BE62BD853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340" y="635146"/>
            <a:ext cx="3460672" cy="5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03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502631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89" name="Elipse 188"/>
          <p:cNvSpPr/>
          <p:nvPr/>
        </p:nvSpPr>
        <p:spPr>
          <a:xfrm>
            <a:off x="4039244" y="3802739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Flecha izquierda 207"/>
          <p:cNvSpPr/>
          <p:nvPr/>
        </p:nvSpPr>
        <p:spPr>
          <a:xfrm rot="10800000">
            <a:off x="8061159" y="3803174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431920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Institucional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2788" y="316516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Promover la implementación de la gestión del conocimiento e innovación en el ministerio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733891" y="3490699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en la política de Gestión del Conocimiento y la Innovación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9935" y="3367054"/>
            <a:ext cx="2678269" cy="1069956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seguimiento a la ejecución del convenio interadministrativo 792 de 2019 suscrito entre MVCT y MINTIC 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555752" y="119337"/>
            <a:ext cx="4443817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Institucional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49D79A3-2D2B-45B5-835D-981AD6935791}"/>
              </a:ext>
            </a:extLst>
          </p:cNvPr>
          <p:cNvSpPr txBox="1"/>
          <p:nvPr/>
        </p:nvSpPr>
        <p:spPr>
          <a:xfrm>
            <a:off x="685465" y="838523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9F7B97-38A9-4849-8118-FA9F4DE90BB7}"/>
              </a:ext>
            </a:extLst>
          </p:cNvPr>
          <p:cNvSpPr txBox="1"/>
          <p:nvPr/>
        </p:nvSpPr>
        <p:spPr>
          <a:xfrm>
            <a:off x="8426511" y="867754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55E853E-6E92-4010-8CFB-70A7292A69F3}"/>
              </a:ext>
            </a:extLst>
          </p:cNvPr>
          <p:cNvSpPr txBox="1"/>
          <p:nvPr/>
        </p:nvSpPr>
        <p:spPr>
          <a:xfrm>
            <a:off x="4682489" y="2396129"/>
            <a:ext cx="2816156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el puntaje de las políticas del MIPG a partir del Formulario Único Reporte de Avances de la Gestión (FURAG):</a:t>
            </a:r>
          </a:p>
        </p:txBody>
      </p:sp>
      <p:sp>
        <p:nvSpPr>
          <p:cNvPr id="28" name="Forma libre 201">
            <a:extLst>
              <a:ext uri="{FF2B5EF4-FFF2-40B4-BE49-F238E27FC236}">
                <a16:creationId xmlns:a16="http://schemas.microsoft.com/office/drawing/2014/main" id="{A23027F9-D26F-4DC2-AA2A-85F7F0B0B8CC}"/>
              </a:ext>
            </a:extLst>
          </p:cNvPr>
          <p:cNvSpPr/>
          <p:nvPr/>
        </p:nvSpPr>
        <p:spPr>
          <a:xfrm>
            <a:off x="9183969" y="1431920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</p:spTree>
    <p:extLst>
      <p:ext uri="{BB962C8B-B14F-4D97-AF65-F5344CB8AC3E}">
        <p14:creationId xmlns:p14="http://schemas.microsoft.com/office/powerpoint/2010/main" val="2566717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-1"/>
            <a:ext cx="8647540" cy="6859025"/>
          </a:xfrm>
          <a:prstGeom prst="rect">
            <a:avLst/>
          </a:prstGeom>
          <a:solidFill>
            <a:srgbClr val="35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sp>
        <p:nvSpPr>
          <p:cNvPr id="5" name="Rectángulo 4"/>
          <p:cNvSpPr/>
          <p:nvPr/>
        </p:nvSpPr>
        <p:spPr>
          <a:xfrm>
            <a:off x="8647541" y="0"/>
            <a:ext cx="3546282" cy="6859025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sp>
        <p:nvSpPr>
          <p:cNvPr id="10" name="Google Shape;127;p20">
            <a:extLst>
              <a:ext uri="{FF2B5EF4-FFF2-40B4-BE49-F238E27FC236}">
                <a16:creationId xmlns:a16="http://schemas.microsoft.com/office/drawing/2014/main" id="{7E05478C-2296-4115-A278-6C1932F18217}"/>
              </a:ext>
            </a:extLst>
          </p:cNvPr>
          <p:cNvSpPr txBox="1">
            <a:spLocks/>
          </p:cNvSpPr>
          <p:nvPr/>
        </p:nvSpPr>
        <p:spPr>
          <a:xfrm>
            <a:off x="1059711" y="1551011"/>
            <a:ext cx="6602730" cy="46777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O" sz="4000" dirty="0">
              <a:solidFill>
                <a:schemeClr val="bg1"/>
              </a:solidFill>
              <a:latin typeface="Arial" panose="020B0604020202020204" pitchFamily="34" charset="0"/>
              <a:ea typeface="Work Sans Light" charset="0"/>
              <a:cs typeface="Arial" panose="020B0604020202020204" pitchFamily="34" charset="0"/>
            </a:endParaRPr>
          </a:p>
          <a:p>
            <a:pPr algn="just"/>
            <a:r>
              <a:rPr lang="es-MX" sz="4000" dirty="0">
                <a:solidFill>
                  <a:schemeClr val="bg1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Plan Anticorrupción y de Atención al Ciudadano (PAAC)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O" sz="1800" dirty="0">
              <a:solidFill>
                <a:schemeClr val="bg1"/>
              </a:solidFill>
              <a:latin typeface="Arial" panose="020B0604020202020204" pitchFamily="34" charset="0"/>
              <a:ea typeface="Work Sans Light" charset="0"/>
              <a:cs typeface="Arial" panose="020B0604020202020204" pitchFamily="34" charset="0"/>
            </a:endParaRPr>
          </a:p>
        </p:txBody>
      </p:sp>
      <p:pic>
        <p:nvPicPr>
          <p:cNvPr id="8" name="Marcador de contenido 8">
            <a:extLst>
              <a:ext uri="{FF2B5EF4-FFF2-40B4-BE49-F238E27FC236}">
                <a16:creationId xmlns:a16="http://schemas.microsoft.com/office/drawing/2014/main" id="{50822C60-474A-4412-B645-BE62BD853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340" y="635146"/>
            <a:ext cx="3460672" cy="5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24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1518" y="2412237"/>
            <a:ext cx="5631953" cy="471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4A84"/>
                </a:solidFill>
              </a:rPr>
              <a:t>El PAAC es un instrumento de planeación que buscar lograr una administración más transparente, menos vulnerable a riesgos de corrupción y enfocada en las necesidades de sus grupos de valor, lo cual implica la creación de una estrategia orientada a combatir la corrupción, dando cumplimiento al artículo 73 de la Ley 1474 de 2011. Este documento consolida  las actividades a emprender institucionalmente en cinco grandes componentes:</a:t>
            </a:r>
          </a:p>
          <a:p>
            <a:pPr algn="just"/>
            <a:endParaRPr lang="es-CO" sz="1600" dirty="0">
              <a:solidFill>
                <a:srgbClr val="004A84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</a:rPr>
              <a:t>Gestión de Riesgos de Corrupción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</a:rPr>
              <a:t>Estrategia de Racionalización de Trámites.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</a:rPr>
              <a:t>Rendición de Cuentas.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</a:rPr>
              <a:t>Estrategia de Servicio al Ciudadano.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</a:rPr>
              <a:t>Mecanismos para la transparencia y acceso a la información.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</a:rPr>
              <a:t>Iniciativas adicionales.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CO" sz="1600" dirty="0">
              <a:solidFill>
                <a:srgbClr val="004A84"/>
              </a:solidFill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CO" sz="1600" dirty="0">
              <a:solidFill>
                <a:srgbClr val="004A84"/>
              </a:solidFill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90265" y="1938559"/>
            <a:ext cx="41354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PAAC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E43505-19B3-47F0-91C4-925E4E15DF4B}"/>
              </a:ext>
            </a:extLst>
          </p:cNvPr>
          <p:cNvSpPr txBox="1"/>
          <p:nvPr/>
        </p:nvSpPr>
        <p:spPr>
          <a:xfrm>
            <a:off x="7105528" y="1975947"/>
            <a:ext cx="413549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claves del PAAC en el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D197A1A-B2C5-4DA8-8ECC-1686AEEC6500}"/>
              </a:ext>
            </a:extLst>
          </p:cNvPr>
          <p:cNvSpPr txBox="1"/>
          <p:nvPr/>
        </p:nvSpPr>
        <p:spPr>
          <a:xfrm>
            <a:off x="6357298" y="2751537"/>
            <a:ext cx="5631953" cy="35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defTabSz="5778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4A84"/>
                </a:solidFill>
              </a:rPr>
              <a:t>Involucra a la áreas misionales con la implementación de las fases de la política de racionalización de trámites.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600" dirty="0">
                <a:solidFill>
                  <a:srgbClr val="004A84"/>
                </a:solidFill>
              </a:rPr>
              <a:t> </a:t>
            </a:r>
          </a:p>
          <a:p>
            <a:pPr marL="285750" lvl="0" indent="-285750" algn="just" defTabSz="5778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4A84"/>
                </a:solidFill>
              </a:rPr>
              <a:t>Mejoramiento en las condiciones institucionales de servicio al ciudadano , canales de atención y accesibilidad a los servicios.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600" dirty="0">
                <a:solidFill>
                  <a:srgbClr val="004A84"/>
                </a:solidFill>
              </a:rPr>
              <a:t> </a:t>
            </a:r>
          </a:p>
          <a:p>
            <a:pPr marL="285750" lvl="0" indent="-285750" algn="just" defTabSz="5778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4A84"/>
                </a:solidFill>
              </a:rPr>
              <a:t>Implementación de acciones adicionales que contribuyan a mejorar los niveles de transparencia y lucha contra la corrupción. </a:t>
            </a:r>
          </a:p>
          <a:p>
            <a:pPr marL="285750" lvl="0" indent="-285750" algn="just" defTabSz="5778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4A84"/>
              </a:solidFill>
            </a:endParaRPr>
          </a:p>
          <a:p>
            <a:pPr marL="285750" lvl="0" indent="-285750" algn="just" defTabSz="5778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4A84"/>
              </a:solidFill>
            </a:endParaRPr>
          </a:p>
          <a:p>
            <a:pPr marL="285750" lvl="0" indent="-285750" algn="just" defTabSz="5778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4A84"/>
              </a:solidFill>
            </a:endParaRPr>
          </a:p>
        </p:txBody>
      </p:sp>
      <p:pic>
        <p:nvPicPr>
          <p:cNvPr id="18" name="Gráfico 17" descr="Bombilla y engranaje">
            <a:extLst>
              <a:ext uri="{FF2B5EF4-FFF2-40B4-BE49-F238E27FC236}">
                <a16:creationId xmlns:a16="http://schemas.microsoft.com/office/drawing/2014/main" id="{4119C2DE-6888-44AC-978C-35E9D6811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0314" y="1126213"/>
            <a:ext cx="700265" cy="700265"/>
          </a:xfrm>
          <a:prstGeom prst="rect">
            <a:avLst/>
          </a:prstGeom>
        </p:spPr>
      </p:pic>
      <p:pic>
        <p:nvPicPr>
          <p:cNvPr id="19" name="Gráfico 18" descr="Sala de juntas">
            <a:extLst>
              <a:ext uri="{FF2B5EF4-FFF2-40B4-BE49-F238E27FC236}">
                <a16:creationId xmlns:a16="http://schemas.microsoft.com/office/drawing/2014/main" id="{28A87472-7770-4B1E-8ABC-BC9F56D88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08357" y="1070862"/>
            <a:ext cx="735652" cy="735652"/>
          </a:xfrm>
          <a:prstGeom prst="rect">
            <a:avLst/>
          </a:prstGeom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07BD338-FB80-4544-8D32-1372D2796E54}"/>
              </a:ext>
            </a:extLst>
          </p:cNvPr>
          <p:cNvCxnSpPr>
            <a:cxnSpLocks/>
          </p:cNvCxnSpPr>
          <p:nvPr/>
        </p:nvCxnSpPr>
        <p:spPr>
          <a:xfrm>
            <a:off x="6207161" y="1448866"/>
            <a:ext cx="0" cy="4763248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8862957-461D-41DE-BA9B-293693692F6E}"/>
              </a:ext>
            </a:extLst>
          </p:cNvPr>
          <p:cNvSpPr/>
          <p:nvPr/>
        </p:nvSpPr>
        <p:spPr>
          <a:xfrm>
            <a:off x="460375" y="267809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85F573FD-BDB2-4B6F-8DC0-27C15C51464B}"/>
              </a:ext>
            </a:extLst>
          </p:cNvPr>
          <p:cNvCxnSpPr>
            <a:cxnSpLocks/>
          </p:cNvCxnSpPr>
          <p:nvPr/>
        </p:nvCxnSpPr>
        <p:spPr>
          <a:xfrm>
            <a:off x="460375" y="1037054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1">
            <a:extLst>
              <a:ext uri="{FF2B5EF4-FFF2-40B4-BE49-F238E27FC236}">
                <a16:creationId xmlns:a16="http://schemas.microsoft.com/office/drawing/2014/main" id="{8C138376-FD8B-44B2-8103-59E0969C0EAE}"/>
              </a:ext>
            </a:extLst>
          </p:cNvPr>
          <p:cNvSpPr/>
          <p:nvPr/>
        </p:nvSpPr>
        <p:spPr>
          <a:xfrm>
            <a:off x="765175" y="335289"/>
            <a:ext cx="9917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Anticorrupción y de Atención al Ciudadano (PAAC) 2022</a:t>
            </a:r>
          </a:p>
        </p:txBody>
      </p:sp>
    </p:spTree>
    <p:extLst>
      <p:ext uri="{BB962C8B-B14F-4D97-AF65-F5344CB8AC3E}">
        <p14:creationId xmlns:p14="http://schemas.microsoft.com/office/powerpoint/2010/main" val="686020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548661" y="3500990"/>
            <a:ext cx="2764754" cy="54109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del riesgo de corrupción 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3979300" y="361478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30238" y="2516216"/>
            <a:ext cx="2678269" cy="150759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 ante el Comité Institucional de Coordinación de Control Interno el Plan Anual de Auditoría de la vigencia 2022 para aprobación</a:t>
            </a:r>
            <a:endParaRPr lang="es-419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1" y="315472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8" name="Flecha izquierda 207"/>
          <p:cNvSpPr/>
          <p:nvPr/>
        </p:nvSpPr>
        <p:spPr>
          <a:xfrm rot="10800000">
            <a:off x="8113663" y="4195397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2788" y="2681884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Reducir la vulnerabilidad del Ministerio a los riesgos de corrupción asociados con  su gestión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950997"/>
            <a:ext cx="489739" cy="3547596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37" y="1775550"/>
            <a:ext cx="2678269" cy="1069956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 y publicar para consulta ciudadana el Mapa de Riesgos de Corrupción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300701" y="147688"/>
            <a:ext cx="5100312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Riesgo de Corrupción</a:t>
            </a:r>
          </a:p>
        </p:txBody>
      </p:sp>
      <p:sp>
        <p:nvSpPr>
          <p:cNvPr id="23" name="Flecha izquierda 207">
            <a:extLst>
              <a:ext uri="{FF2B5EF4-FFF2-40B4-BE49-F238E27FC236}">
                <a16:creationId xmlns:a16="http://schemas.microsoft.com/office/drawing/2014/main" id="{BC6C8625-8102-473A-846A-122069302BF1}"/>
              </a:ext>
            </a:extLst>
          </p:cNvPr>
          <p:cNvSpPr/>
          <p:nvPr/>
        </p:nvSpPr>
        <p:spPr>
          <a:xfrm rot="10800000">
            <a:off x="8127102" y="5236067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orma libre 84">
            <a:extLst>
              <a:ext uri="{FF2B5EF4-FFF2-40B4-BE49-F238E27FC236}">
                <a16:creationId xmlns:a16="http://schemas.microsoft.com/office/drawing/2014/main" id="{8494D7C7-0BC0-40CF-A1F2-984764AFA80F}"/>
              </a:ext>
            </a:extLst>
          </p:cNvPr>
          <p:cNvSpPr/>
          <p:nvPr/>
        </p:nvSpPr>
        <p:spPr>
          <a:xfrm>
            <a:off x="8839935" y="4799947"/>
            <a:ext cx="2678269" cy="1069956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evaluación, seguimiento y control en el marco del Plan Anual de Auditorías 2022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echa izquierda 205">
            <a:extLst>
              <a:ext uri="{FF2B5EF4-FFF2-40B4-BE49-F238E27FC236}">
                <a16:creationId xmlns:a16="http://schemas.microsoft.com/office/drawing/2014/main" id="{EC7B1FFE-1AB1-4366-A04D-55CE7DA8CB36}"/>
              </a:ext>
            </a:extLst>
          </p:cNvPr>
          <p:cNvSpPr/>
          <p:nvPr/>
        </p:nvSpPr>
        <p:spPr>
          <a:xfrm rot="10800000">
            <a:off x="8153594" y="2211670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orma libre 84">
            <a:extLst>
              <a:ext uri="{FF2B5EF4-FFF2-40B4-BE49-F238E27FC236}">
                <a16:creationId xmlns:a16="http://schemas.microsoft.com/office/drawing/2014/main" id="{2688AF50-1910-47C3-ABAD-59DFBABE936C}"/>
              </a:ext>
            </a:extLst>
          </p:cNvPr>
          <p:cNvSpPr/>
          <p:nvPr/>
        </p:nvSpPr>
        <p:spPr>
          <a:xfrm>
            <a:off x="8839935" y="3724795"/>
            <a:ext cx="2678269" cy="1069956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seguimiento a la aplicación de los controles de los mapas de riesgos de los procesos del SIG 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98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506A92-AE4B-45CF-AC86-AE28B1D61563}"/>
              </a:ext>
            </a:extLst>
          </p:cNvPr>
          <p:cNvGrpSpPr/>
          <p:nvPr/>
        </p:nvGrpSpPr>
        <p:grpSpPr>
          <a:xfrm>
            <a:off x="4796164" y="3540548"/>
            <a:ext cx="2263004" cy="541091"/>
            <a:chOff x="4466980" y="3500990"/>
            <a:chExt cx="2263004" cy="541091"/>
          </a:xfrm>
        </p:grpSpPr>
        <p:sp>
          <p:nvSpPr>
            <p:cNvPr id="193" name="Forma libre 192"/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Racionalización 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Elipse 187"/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8997D4A-22C5-4A7C-9EA9-CA746B4D5E7A}"/>
              </a:ext>
            </a:extLst>
          </p:cNvPr>
          <p:cNvGrpSpPr/>
          <p:nvPr/>
        </p:nvGrpSpPr>
        <p:grpSpPr>
          <a:xfrm>
            <a:off x="7929390" y="2217198"/>
            <a:ext cx="3394845" cy="1507597"/>
            <a:chOff x="8113661" y="2586670"/>
            <a:chExt cx="3394845" cy="1507597"/>
          </a:xfrm>
        </p:grpSpPr>
        <p:sp>
          <p:nvSpPr>
            <p:cNvPr id="205" name="Forma libre 204"/>
            <p:cNvSpPr/>
            <p:nvPr/>
          </p:nvSpPr>
          <p:spPr>
            <a:xfrm>
              <a:off x="8830237" y="2586670"/>
              <a:ext cx="2678269" cy="150759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dirty="0">
                  <a:solidFill>
                    <a:srgbClr val="034A83"/>
                  </a:solidFill>
                </a:rPr>
                <a:t>Implementar la estrategia de racionalización</a:t>
              </a:r>
              <a:endParaRPr lang="es-419" sz="1200" dirty="0">
                <a:solidFill>
                  <a:srgbClr val="FF0000"/>
                </a:solidFill>
              </a:endParaRPr>
            </a:p>
          </p:txBody>
        </p:sp>
        <p:sp>
          <p:nvSpPr>
            <p:cNvPr id="206" name="Flecha izquierda 205"/>
            <p:cNvSpPr/>
            <p:nvPr/>
          </p:nvSpPr>
          <p:spPr>
            <a:xfrm rot="10800000">
              <a:off x="8113661" y="3310673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2787" y="2876956"/>
            <a:ext cx="3780198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Consolidar trámites y servicios más ágiles y eficientes que respondan a las necesidades y expectativas de los grupos de valor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4109705" y="1950997"/>
            <a:ext cx="489739" cy="3547596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2887112" y="134689"/>
            <a:ext cx="5966903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Racionalización de Trámites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92FE9A7-3B6C-454B-90B4-C31442902802}"/>
              </a:ext>
            </a:extLst>
          </p:cNvPr>
          <p:cNvGrpSpPr/>
          <p:nvPr/>
        </p:nvGrpSpPr>
        <p:grpSpPr>
          <a:xfrm>
            <a:off x="7931984" y="4153156"/>
            <a:ext cx="3392252" cy="1069956"/>
            <a:chOff x="8148663" y="3018199"/>
            <a:chExt cx="3392252" cy="1069956"/>
          </a:xfrm>
        </p:grpSpPr>
        <p:sp>
          <p:nvSpPr>
            <p:cNvPr id="28" name="Flecha izquierda 207">
              <a:extLst>
                <a:ext uri="{FF2B5EF4-FFF2-40B4-BE49-F238E27FC236}">
                  <a16:creationId xmlns:a16="http://schemas.microsoft.com/office/drawing/2014/main" id="{23C7DB30-0D60-4B33-A829-3499A419D453}"/>
                </a:ext>
              </a:extLst>
            </p:cNvPr>
            <p:cNvSpPr/>
            <p:nvPr/>
          </p:nvSpPr>
          <p:spPr>
            <a:xfrm rot="10800000">
              <a:off x="8148663" y="339005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orma libre 84">
              <a:extLst>
                <a:ext uri="{FF2B5EF4-FFF2-40B4-BE49-F238E27FC236}">
                  <a16:creationId xmlns:a16="http://schemas.microsoft.com/office/drawing/2014/main" id="{D39BBF4F-1B92-4A88-94F7-32ED3E1695C0}"/>
                </a:ext>
              </a:extLst>
            </p:cNvPr>
            <p:cNvSpPr/>
            <p:nvPr/>
          </p:nvSpPr>
          <p:spPr>
            <a:xfrm>
              <a:off x="8862646" y="3018199"/>
              <a:ext cx="2678269" cy="1069956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dirty="0">
                  <a:solidFill>
                    <a:srgbClr val="034A83"/>
                  </a:solidFill>
                </a:rPr>
                <a:t>Gestionar la inscripción de los trámites y Otros Procedimientos Administrativos (</a:t>
              </a:r>
              <a:r>
                <a:rPr lang="es-CO" sz="1200" dirty="0" err="1">
                  <a:solidFill>
                    <a:srgbClr val="034A83"/>
                  </a:solidFill>
                </a:rPr>
                <a:t>OPAs</a:t>
              </a:r>
              <a:r>
                <a:rPr lang="es-CO" sz="1200" dirty="0">
                  <a:solidFill>
                    <a:srgbClr val="034A83"/>
                  </a:solidFill>
                </a:rPr>
                <a:t>) en el SUIT</a:t>
              </a:r>
              <a:endParaRPr lang="es-ES" sz="1200" dirty="0">
                <a:solidFill>
                  <a:srgbClr val="034A83"/>
                </a:solidFill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E59C8D3-FA46-4C3F-8D4B-8EF9EA47233B}"/>
              </a:ext>
            </a:extLst>
          </p:cNvPr>
          <p:cNvGrpSpPr/>
          <p:nvPr/>
        </p:nvGrpSpPr>
        <p:grpSpPr>
          <a:xfrm>
            <a:off x="7929391" y="3314988"/>
            <a:ext cx="3394845" cy="1069956"/>
            <a:chOff x="8113663" y="3831133"/>
            <a:chExt cx="3394845" cy="1069956"/>
          </a:xfrm>
        </p:grpSpPr>
        <p:sp>
          <p:nvSpPr>
            <p:cNvPr id="35" name="Flecha izquierda 207">
              <a:extLst>
                <a:ext uri="{FF2B5EF4-FFF2-40B4-BE49-F238E27FC236}">
                  <a16:creationId xmlns:a16="http://schemas.microsoft.com/office/drawing/2014/main" id="{E89F4393-6049-4BFC-AF23-8653278EAAEB}"/>
                </a:ext>
              </a:extLst>
            </p:cNvPr>
            <p:cNvSpPr/>
            <p:nvPr/>
          </p:nvSpPr>
          <p:spPr>
            <a:xfrm rot="10800000">
              <a:off x="8113663" y="4195397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orma libre 84">
              <a:extLst>
                <a:ext uri="{FF2B5EF4-FFF2-40B4-BE49-F238E27FC236}">
                  <a16:creationId xmlns:a16="http://schemas.microsoft.com/office/drawing/2014/main" id="{2C884086-AF19-40B2-944B-A1ABB5EEB91F}"/>
                </a:ext>
              </a:extLst>
            </p:cNvPr>
            <p:cNvSpPr/>
            <p:nvPr/>
          </p:nvSpPr>
          <p:spPr>
            <a:xfrm>
              <a:off x="8830239" y="3831133"/>
              <a:ext cx="2678269" cy="1069956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04A84"/>
                  </a:solidFill>
                </a:rPr>
                <a:t>Gestionar y formular la estrategia de racionalización de trámites</a:t>
              </a:r>
              <a:endParaRPr lang="es-ES" sz="1000" u="sng" kern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954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506A92-AE4B-45CF-AC86-AE28B1D61563}"/>
              </a:ext>
            </a:extLst>
          </p:cNvPr>
          <p:cNvGrpSpPr/>
          <p:nvPr/>
        </p:nvGrpSpPr>
        <p:grpSpPr>
          <a:xfrm>
            <a:off x="4833523" y="3480871"/>
            <a:ext cx="2263004" cy="541091"/>
            <a:chOff x="4466980" y="3500990"/>
            <a:chExt cx="2263004" cy="541091"/>
          </a:xfrm>
        </p:grpSpPr>
        <p:sp>
          <p:nvSpPr>
            <p:cNvPr id="193" name="Forma libre 192"/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Participación Ciudadana 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Elipse 187"/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2787" y="2328672"/>
            <a:ext cx="3780198" cy="2304288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Implementar acciones de participación ciudadana y rendición de cuentas que permitan la efectiva retroalimentación de los grupos de valor y su incidencia en la gestión del Ministerio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4268201" y="1950997"/>
            <a:ext cx="489739" cy="3547596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1F258ED-24C8-4EBE-9161-F78FD3490450}"/>
              </a:ext>
            </a:extLst>
          </p:cNvPr>
          <p:cNvGrpSpPr/>
          <p:nvPr/>
        </p:nvGrpSpPr>
        <p:grpSpPr>
          <a:xfrm>
            <a:off x="7941483" y="1735629"/>
            <a:ext cx="3232687" cy="604001"/>
            <a:chOff x="8136555" y="3831133"/>
            <a:chExt cx="3232687" cy="604001"/>
          </a:xfrm>
        </p:grpSpPr>
        <p:sp>
          <p:nvSpPr>
            <p:cNvPr id="208" name="Flecha izquierda 207"/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Forma libre 84"/>
            <p:cNvSpPr/>
            <p:nvPr/>
          </p:nvSpPr>
          <p:spPr>
            <a:xfrm>
              <a:off x="8690973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Brindar asistencia técnica en el marco de la implementación de la política de agua y saneamiento básico rural.</a:t>
              </a: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2664445" y="119337"/>
            <a:ext cx="785821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Rendición de Cuentas y Participación Ciudadana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BC1EB510-BC23-4A1D-B08F-B4B8073F11ED}"/>
              </a:ext>
            </a:extLst>
          </p:cNvPr>
          <p:cNvGrpSpPr/>
          <p:nvPr/>
        </p:nvGrpSpPr>
        <p:grpSpPr>
          <a:xfrm>
            <a:off x="7934720" y="2614479"/>
            <a:ext cx="3239450" cy="2586021"/>
            <a:chOff x="8269058" y="2350892"/>
            <a:chExt cx="3239450" cy="2586021"/>
          </a:xfrm>
        </p:grpSpPr>
        <p:sp>
          <p:nvSpPr>
            <p:cNvPr id="32" name="Flecha izquierda 207">
              <a:extLst>
                <a:ext uri="{FF2B5EF4-FFF2-40B4-BE49-F238E27FC236}">
                  <a16:creationId xmlns:a16="http://schemas.microsoft.com/office/drawing/2014/main" id="{DE949470-7010-4E04-A928-CB357BB57525}"/>
                </a:ext>
              </a:extLst>
            </p:cNvPr>
            <p:cNvSpPr/>
            <p:nvPr/>
          </p:nvSpPr>
          <p:spPr>
            <a:xfrm rot="10800000">
              <a:off x="8269058" y="2350892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orma libre 84">
              <a:extLst>
                <a:ext uri="{FF2B5EF4-FFF2-40B4-BE49-F238E27FC236}">
                  <a16:creationId xmlns:a16="http://schemas.microsoft.com/office/drawing/2014/main" id="{0D890575-7BB1-491E-BA6A-9C92A2D16505}"/>
                </a:ext>
              </a:extLst>
            </p:cNvPr>
            <p:cNvSpPr/>
            <p:nvPr/>
          </p:nvSpPr>
          <p:spPr>
            <a:xfrm>
              <a:off x="8830239" y="4332912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Promover la participación ciudadana en todas las fases del ciclo de gestión pública: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u="sng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Diagnóstico</a:t>
              </a: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Diagnóstico de condiciones de acceso a agua concertado con zonas rurales.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u="sng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Formulación</a:t>
              </a: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Publicar proyectos de instrumentos normativos para participación ciudadana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Publicar para participación ciudadana instrumentos normativos en materia de vivienda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200" u="sng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Ejecución</a:t>
              </a: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Definir la propuesta de tipologías de vivienda rural a partir del diálogo social con comunidades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737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2787" y="2328672"/>
            <a:ext cx="3780198" cy="2304288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Implementar acciones de participación ciudadana y rendición de cuentas que permitan la efectiva retroalimentación de los grupos de valor y su incidencia en la gestión del Ministerio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4268201" y="1950997"/>
            <a:ext cx="489739" cy="3547596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2664445" y="119337"/>
            <a:ext cx="785821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Rendición de Cuentas y Participación Ciudadana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95DE502-0EA6-4387-99A2-64980D125E38}"/>
              </a:ext>
            </a:extLst>
          </p:cNvPr>
          <p:cNvGrpSpPr/>
          <p:nvPr/>
        </p:nvGrpSpPr>
        <p:grpSpPr>
          <a:xfrm>
            <a:off x="4833524" y="3288868"/>
            <a:ext cx="2263004" cy="541091"/>
            <a:chOff x="4466980" y="3500990"/>
            <a:chExt cx="2263004" cy="541091"/>
          </a:xfrm>
        </p:grpSpPr>
        <p:sp>
          <p:nvSpPr>
            <p:cNvPr id="35" name="Forma libre 192">
              <a:extLst>
                <a:ext uri="{FF2B5EF4-FFF2-40B4-BE49-F238E27FC236}">
                  <a16:creationId xmlns:a16="http://schemas.microsoft.com/office/drawing/2014/main" id="{077C89C2-9DCC-4473-A5AC-E28B23F0D125}"/>
                </a:ext>
              </a:extLst>
            </p:cNvPr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Rendición de Cuentas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1D680FC-B068-4C6D-BAA2-E38653D87753}"/>
                </a:ext>
              </a:extLst>
            </p:cNvPr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AC916F68-3939-410D-9B30-7B2BE751CEF2}"/>
              </a:ext>
            </a:extLst>
          </p:cNvPr>
          <p:cNvGrpSpPr/>
          <p:nvPr/>
        </p:nvGrpSpPr>
        <p:grpSpPr>
          <a:xfrm>
            <a:off x="7802216" y="1950997"/>
            <a:ext cx="3371954" cy="2149274"/>
            <a:chOff x="8136554" y="2285860"/>
            <a:chExt cx="3371954" cy="2149274"/>
          </a:xfrm>
        </p:grpSpPr>
        <p:sp>
          <p:nvSpPr>
            <p:cNvPr id="38" name="Flecha izquierda 207">
              <a:extLst>
                <a:ext uri="{FF2B5EF4-FFF2-40B4-BE49-F238E27FC236}">
                  <a16:creationId xmlns:a16="http://schemas.microsoft.com/office/drawing/2014/main" id="{F8F7AEEE-7CBF-4439-A5B9-9B209ED03092}"/>
                </a:ext>
              </a:extLst>
            </p:cNvPr>
            <p:cNvSpPr/>
            <p:nvPr/>
          </p:nvSpPr>
          <p:spPr>
            <a:xfrm rot="10800000">
              <a:off x="8136554" y="2285860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orma libre 84">
              <a:extLst>
                <a:ext uri="{FF2B5EF4-FFF2-40B4-BE49-F238E27FC236}">
                  <a16:creationId xmlns:a16="http://schemas.microsoft.com/office/drawing/2014/main" id="{2085A7B5-C365-4C4A-A8AD-9F929BA33DFD}"/>
                </a:ext>
              </a:extLst>
            </p:cNvPr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acciones de información, diálogo y responsabilidad en la rendición de cuentas.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u="sng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Información: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y socializar informes y/o reportes de seguimiento a la gestión del MVCT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u="sng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Diálogo: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Audiencia Pública de Rendición de Cuentas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Rendición de Cuentas Paz.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acompañamiento para fortalecer las capacidades en veedurías ciudadanas de proyectos de vivienda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u="sng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Responsabilidad: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seguimiento y acompañamiento a los responsables de ejecutar proyectos y compromisos del Ministerio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527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506A92-AE4B-45CF-AC86-AE28B1D61563}"/>
              </a:ext>
            </a:extLst>
          </p:cNvPr>
          <p:cNvGrpSpPr/>
          <p:nvPr/>
        </p:nvGrpSpPr>
        <p:grpSpPr>
          <a:xfrm>
            <a:off x="4846926" y="2547526"/>
            <a:ext cx="2263004" cy="549635"/>
            <a:chOff x="4466980" y="3500990"/>
            <a:chExt cx="2263004" cy="549635"/>
          </a:xfrm>
        </p:grpSpPr>
        <p:sp>
          <p:nvSpPr>
            <p:cNvPr id="193" name="Forma libre 192"/>
            <p:cNvSpPr/>
            <p:nvPr/>
          </p:nvSpPr>
          <p:spPr>
            <a:xfrm>
              <a:off x="4950997" y="3500990"/>
              <a:ext cx="1778987" cy="54963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dirty="0">
                  <a:solidFill>
                    <a:srgbClr val="004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Estructura administrativa y Direccionamiento estratégico </a:t>
              </a:r>
              <a:endParaRPr lang="es-ES" sz="1300" kern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Elipse 187"/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635166" y="1507049"/>
            <a:ext cx="2678269" cy="150759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2787" y="2328672"/>
            <a:ext cx="3780198" cy="2304288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 calidad y el acceso a los trámites y servicios del Ministerio y la satisfacción de los ciudadanos, facilitando el ejercicio de sus derechos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4268201" y="1950997"/>
            <a:ext cx="489739" cy="4299242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1F258ED-24C8-4EBE-9161-F78FD3490450}"/>
              </a:ext>
            </a:extLst>
          </p:cNvPr>
          <p:cNvGrpSpPr/>
          <p:nvPr/>
        </p:nvGrpSpPr>
        <p:grpSpPr>
          <a:xfrm>
            <a:off x="7997854" y="2079132"/>
            <a:ext cx="3371953" cy="604001"/>
            <a:chOff x="8136555" y="3831133"/>
            <a:chExt cx="3371953" cy="604001"/>
          </a:xfrm>
        </p:grpSpPr>
        <p:sp>
          <p:nvSpPr>
            <p:cNvPr id="208" name="Flecha izquierda 207"/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Forma libre 84"/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2664445" y="119337"/>
            <a:ext cx="785821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Servicio al Ciudadano</a:t>
            </a:r>
          </a:p>
        </p:txBody>
      </p:sp>
      <p:sp>
        <p:nvSpPr>
          <p:cNvPr id="33" name="Forma libre 84">
            <a:extLst>
              <a:ext uri="{FF2B5EF4-FFF2-40B4-BE49-F238E27FC236}">
                <a16:creationId xmlns:a16="http://schemas.microsoft.com/office/drawing/2014/main" id="{0D890575-7BB1-491E-BA6A-9C92A2D16505}"/>
              </a:ext>
            </a:extLst>
          </p:cNvPr>
          <p:cNvSpPr/>
          <p:nvPr/>
        </p:nvSpPr>
        <p:spPr>
          <a:xfrm>
            <a:off x="8641225" y="2067383"/>
            <a:ext cx="2678269" cy="105120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el informe de PQRSDF que contenga oportunidades de mejora, sugerencias de la ciudadanía, enfocadas a la participación de la gestión pública y las observaciones presentadas por las veedurías para facilitar el acceso a la información y la mejora continua</a:t>
            </a:r>
            <a:r>
              <a:rPr lang="es-ES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95DE502-0EA6-4387-99A2-64980D125E38}"/>
              </a:ext>
            </a:extLst>
          </p:cNvPr>
          <p:cNvGrpSpPr/>
          <p:nvPr/>
        </p:nvGrpSpPr>
        <p:grpSpPr>
          <a:xfrm>
            <a:off x="4846926" y="4132609"/>
            <a:ext cx="2263004" cy="541091"/>
            <a:chOff x="4466980" y="3500990"/>
            <a:chExt cx="2263004" cy="541091"/>
          </a:xfrm>
        </p:grpSpPr>
        <p:sp>
          <p:nvSpPr>
            <p:cNvPr id="35" name="Forma libre 192">
              <a:extLst>
                <a:ext uri="{FF2B5EF4-FFF2-40B4-BE49-F238E27FC236}">
                  <a16:creationId xmlns:a16="http://schemas.microsoft.com/office/drawing/2014/main" id="{077C89C2-9DCC-4473-A5AC-E28B23F0D125}"/>
                </a:ext>
              </a:extLst>
            </p:cNvPr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Fortalecimiento de los canales de atención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1D680FC-B068-4C6D-BAA2-E38653D87753}"/>
                </a:ext>
              </a:extLst>
            </p:cNvPr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AC916F68-3939-410D-9B30-7B2BE751CEF2}"/>
              </a:ext>
            </a:extLst>
          </p:cNvPr>
          <p:cNvGrpSpPr/>
          <p:nvPr/>
        </p:nvGrpSpPr>
        <p:grpSpPr>
          <a:xfrm>
            <a:off x="7918588" y="3474648"/>
            <a:ext cx="3394847" cy="604001"/>
            <a:chOff x="8113661" y="3680899"/>
            <a:chExt cx="3394847" cy="604001"/>
          </a:xfrm>
        </p:grpSpPr>
        <p:sp>
          <p:nvSpPr>
            <p:cNvPr id="38" name="Flecha izquierda 207">
              <a:extLst>
                <a:ext uri="{FF2B5EF4-FFF2-40B4-BE49-F238E27FC236}">
                  <a16:creationId xmlns:a16="http://schemas.microsoft.com/office/drawing/2014/main" id="{F8F7AEEE-7CBF-4439-A5B9-9B209ED03092}"/>
                </a:ext>
              </a:extLst>
            </p:cNvPr>
            <p:cNvSpPr/>
            <p:nvPr/>
          </p:nvSpPr>
          <p:spPr>
            <a:xfrm rot="10800000">
              <a:off x="8113661" y="3863485"/>
              <a:ext cx="391739" cy="19771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orma libre 84">
              <a:extLst>
                <a:ext uri="{FF2B5EF4-FFF2-40B4-BE49-F238E27FC236}">
                  <a16:creationId xmlns:a16="http://schemas.microsoft.com/office/drawing/2014/main" id="{2085A7B5-C365-4C4A-A8AD-9F929BA33DFD}"/>
                </a:ext>
              </a:extLst>
            </p:cNvPr>
            <p:cNvSpPr/>
            <p:nvPr/>
          </p:nvSpPr>
          <p:spPr>
            <a:xfrm>
              <a:off x="8830239" y="3680899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la validación de los datos de acuerdo con la muestra aleatoria de las respuestas a las peticiones tramitadas en el área de servicio al ciudadano y Revisar los estándares del contenido y oportunidad de las respuestas a las solicitudes de acceso a información pública.. </a:t>
              </a:r>
              <a:endParaRPr lang="es-ES" sz="11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4AB301F6-B17F-4C21-B8EA-F8B6FEC176F5}"/>
              </a:ext>
            </a:extLst>
          </p:cNvPr>
          <p:cNvGrpSpPr/>
          <p:nvPr/>
        </p:nvGrpSpPr>
        <p:grpSpPr>
          <a:xfrm>
            <a:off x="7963272" y="4459096"/>
            <a:ext cx="3396736" cy="604001"/>
            <a:chOff x="8111772" y="3845881"/>
            <a:chExt cx="3396736" cy="604001"/>
          </a:xfrm>
        </p:grpSpPr>
        <p:sp>
          <p:nvSpPr>
            <p:cNvPr id="41" name="Flecha izquierda 207">
              <a:extLst>
                <a:ext uri="{FF2B5EF4-FFF2-40B4-BE49-F238E27FC236}">
                  <a16:creationId xmlns:a16="http://schemas.microsoft.com/office/drawing/2014/main" id="{4BAAF362-2DF1-4D81-83E8-96E9628CA142}"/>
                </a:ext>
              </a:extLst>
            </p:cNvPr>
            <p:cNvSpPr/>
            <p:nvPr/>
          </p:nvSpPr>
          <p:spPr>
            <a:xfrm rot="10800000">
              <a:off x="8111772" y="3988326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orma libre 84">
              <a:extLst>
                <a:ext uri="{FF2B5EF4-FFF2-40B4-BE49-F238E27FC236}">
                  <a16:creationId xmlns:a16="http://schemas.microsoft.com/office/drawing/2014/main" id="{528321A6-1F8B-463F-AFCD-339BD55123E7}"/>
                </a:ext>
              </a:extLst>
            </p:cNvPr>
            <p:cNvSpPr/>
            <p:nvPr/>
          </p:nvSpPr>
          <p:spPr>
            <a:xfrm>
              <a:off x="8830239" y="3845881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jornada de capacitación al grupo GAUA sobre la oferta de servicios institucional de cada uno de los grupos y equipos de trabajo de la DPR.  </a:t>
              </a: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912576B3-71D0-43BA-B416-8AF65192D428}"/>
              </a:ext>
            </a:extLst>
          </p:cNvPr>
          <p:cNvGrpSpPr/>
          <p:nvPr/>
        </p:nvGrpSpPr>
        <p:grpSpPr>
          <a:xfrm>
            <a:off x="7963271" y="5242734"/>
            <a:ext cx="3371953" cy="604001"/>
            <a:chOff x="8136555" y="3831133"/>
            <a:chExt cx="3371953" cy="604001"/>
          </a:xfrm>
        </p:grpSpPr>
        <p:sp>
          <p:nvSpPr>
            <p:cNvPr id="44" name="Flecha izquierda 207">
              <a:extLst>
                <a:ext uri="{FF2B5EF4-FFF2-40B4-BE49-F238E27FC236}">
                  <a16:creationId xmlns:a16="http://schemas.microsoft.com/office/drawing/2014/main" id="{34FC4837-D143-49E8-A489-C60A5CB9DEE4}"/>
                </a:ext>
              </a:extLst>
            </p:cNvPr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Forma libre 84">
              <a:extLst>
                <a:ext uri="{FF2B5EF4-FFF2-40B4-BE49-F238E27FC236}">
                  <a16:creationId xmlns:a16="http://schemas.microsoft.com/office/drawing/2014/main" id="{607A8783-6C95-4EC5-B141-077D4D8682AF}"/>
                </a:ext>
              </a:extLst>
            </p:cNvPr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Forma libre 84">
            <a:extLst>
              <a:ext uri="{FF2B5EF4-FFF2-40B4-BE49-F238E27FC236}">
                <a16:creationId xmlns:a16="http://schemas.microsoft.com/office/drawing/2014/main" id="{C28ADCF6-2BC2-49A8-8C31-3C04707CFE28}"/>
              </a:ext>
            </a:extLst>
          </p:cNvPr>
          <p:cNvSpPr/>
          <p:nvPr/>
        </p:nvSpPr>
        <p:spPr>
          <a:xfrm>
            <a:off x="8656955" y="5623862"/>
            <a:ext cx="2678269" cy="60400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la política de servicio al ciudadano</a:t>
            </a:r>
            <a:br>
              <a:rPr lang="es-ES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Acompañar a las dependencias misionales en la caracterización de grupos de valor</a:t>
            </a:r>
            <a:br>
              <a:rPr lang="es-ES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2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5CE79EE3-2A48-4E17-BAD0-5A7E2AD208F3}"/>
              </a:ext>
            </a:extLst>
          </p:cNvPr>
          <p:cNvGrpSpPr/>
          <p:nvPr/>
        </p:nvGrpSpPr>
        <p:grpSpPr>
          <a:xfrm>
            <a:off x="4846926" y="5709148"/>
            <a:ext cx="2263004" cy="541091"/>
            <a:chOff x="4466980" y="3500990"/>
            <a:chExt cx="2263004" cy="541091"/>
          </a:xfrm>
        </p:grpSpPr>
        <p:sp>
          <p:nvSpPr>
            <p:cNvPr id="53" name="Forma libre 192">
              <a:extLst>
                <a:ext uri="{FF2B5EF4-FFF2-40B4-BE49-F238E27FC236}">
                  <a16:creationId xmlns:a16="http://schemas.microsoft.com/office/drawing/2014/main" id="{8E92DB35-6DC8-496A-BB90-D854456AB50A}"/>
                </a:ext>
              </a:extLst>
            </p:cNvPr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Relacionamiento con el ciudadano  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5FD71A62-1ACC-4D7E-93E9-F313E4800283}"/>
                </a:ext>
              </a:extLst>
            </p:cNvPr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6" name="Flecha izquierda 207">
            <a:extLst>
              <a:ext uri="{FF2B5EF4-FFF2-40B4-BE49-F238E27FC236}">
                <a16:creationId xmlns:a16="http://schemas.microsoft.com/office/drawing/2014/main" id="{4A151631-ACA7-4F3A-9040-AA5A814B3916}"/>
              </a:ext>
            </a:extLst>
          </p:cNvPr>
          <p:cNvSpPr/>
          <p:nvPr/>
        </p:nvSpPr>
        <p:spPr>
          <a:xfrm rot="10800000">
            <a:off x="7997854" y="596195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0740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506A92-AE4B-45CF-AC86-AE28B1D61563}"/>
              </a:ext>
            </a:extLst>
          </p:cNvPr>
          <p:cNvGrpSpPr/>
          <p:nvPr/>
        </p:nvGrpSpPr>
        <p:grpSpPr>
          <a:xfrm>
            <a:off x="4835731" y="3337942"/>
            <a:ext cx="2263004" cy="549635"/>
            <a:chOff x="4466980" y="3500990"/>
            <a:chExt cx="2263004" cy="549635"/>
          </a:xfrm>
        </p:grpSpPr>
        <p:sp>
          <p:nvSpPr>
            <p:cNvPr id="193" name="Forma libre 192"/>
            <p:cNvSpPr/>
            <p:nvPr/>
          </p:nvSpPr>
          <p:spPr>
            <a:xfrm>
              <a:off x="4950997" y="3500990"/>
              <a:ext cx="1778987" cy="54963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>
                  <a:solidFill>
                    <a:srgbClr val="004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Normativo y Procedimental </a:t>
              </a:r>
            </a:p>
          </p:txBody>
        </p:sp>
        <p:sp>
          <p:nvSpPr>
            <p:cNvPr id="188" name="Elipse 187"/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8997D4A-22C5-4A7C-9EA9-CA746B4D5E7A}"/>
              </a:ext>
            </a:extLst>
          </p:cNvPr>
          <p:cNvGrpSpPr/>
          <p:nvPr/>
        </p:nvGrpSpPr>
        <p:grpSpPr>
          <a:xfrm>
            <a:off x="7943689" y="2886558"/>
            <a:ext cx="3369746" cy="1507597"/>
            <a:chOff x="8138761" y="2984001"/>
            <a:chExt cx="3369746" cy="1507597"/>
          </a:xfrm>
        </p:grpSpPr>
        <p:sp>
          <p:nvSpPr>
            <p:cNvPr id="205" name="Forma libre 204"/>
            <p:cNvSpPr/>
            <p:nvPr/>
          </p:nvSpPr>
          <p:spPr>
            <a:xfrm>
              <a:off x="8830238" y="2984001"/>
              <a:ext cx="2678269" cy="150759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Impulsar los procesos disciplinarios iniciados dentro de los términos de ley, emitiendo dentro de cada uno de ellos la decisión que en derecho corresponda..</a:t>
              </a:r>
              <a:br>
                <a:rPr lang="es-E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s-E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las labores de archivo y preservación de documentos</a:t>
              </a:r>
              <a:br>
                <a:rPr lang="es-E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s-E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Firmar contrato con el implementador para la ejecución de los proyectos MIB</a:t>
              </a:r>
              <a:br>
                <a:rPr lang="es-E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s-E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Implementar planes de trabajo para apoyar la habilitación de suelo en Macroproyectos de Interés Social Nacional (MISN)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419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echa izquierda 205"/>
            <p:cNvSpPr/>
            <p:nvPr/>
          </p:nvSpPr>
          <p:spPr>
            <a:xfrm rot="10800000">
              <a:off x="8138761" y="3250174"/>
              <a:ext cx="409055" cy="19771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dirty="0"/>
            </a:p>
          </p:txBody>
        </p:sp>
      </p:grp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2787" y="2328672"/>
            <a:ext cx="3780198" cy="2304288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 calidad y el acceso a los trámites y servicios del Ministerio y la satisfacción de los ciudadanos, facilitando el ejercicio de sus derechos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4268201" y="1950997"/>
            <a:ext cx="489739" cy="4299242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641225" y="2282557"/>
            <a:ext cx="2678269" cy="60400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u="sng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2664445" y="119337"/>
            <a:ext cx="785821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Servicio al Ciudadano</a:t>
            </a:r>
          </a:p>
        </p:txBody>
      </p:sp>
      <p:sp>
        <p:nvSpPr>
          <p:cNvPr id="33" name="Forma libre 84">
            <a:extLst>
              <a:ext uri="{FF2B5EF4-FFF2-40B4-BE49-F238E27FC236}">
                <a16:creationId xmlns:a16="http://schemas.microsoft.com/office/drawing/2014/main" id="{0D890575-7BB1-491E-BA6A-9C92A2D16505}"/>
              </a:ext>
            </a:extLst>
          </p:cNvPr>
          <p:cNvSpPr/>
          <p:nvPr/>
        </p:nvSpPr>
        <p:spPr>
          <a:xfrm>
            <a:off x="8635166" y="2135719"/>
            <a:ext cx="2678269" cy="105120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orma libre 84">
            <a:extLst>
              <a:ext uri="{FF2B5EF4-FFF2-40B4-BE49-F238E27FC236}">
                <a16:creationId xmlns:a16="http://schemas.microsoft.com/office/drawing/2014/main" id="{2085A7B5-C365-4C4A-A8AD-9F929BA33DFD}"/>
              </a:ext>
            </a:extLst>
          </p:cNvPr>
          <p:cNvSpPr/>
          <p:nvPr/>
        </p:nvSpPr>
        <p:spPr>
          <a:xfrm>
            <a:off x="8668795" y="3585577"/>
            <a:ext cx="2678269" cy="60400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rma libre 84">
            <a:extLst>
              <a:ext uri="{FF2B5EF4-FFF2-40B4-BE49-F238E27FC236}">
                <a16:creationId xmlns:a16="http://schemas.microsoft.com/office/drawing/2014/main" id="{607A8783-6C95-4EC5-B141-077D4D8682AF}"/>
              </a:ext>
            </a:extLst>
          </p:cNvPr>
          <p:cNvSpPr/>
          <p:nvPr/>
        </p:nvSpPr>
        <p:spPr>
          <a:xfrm>
            <a:off x="8656955" y="5242734"/>
            <a:ext cx="2678269" cy="60400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u="sng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lecha izquierda 205">
            <a:extLst>
              <a:ext uri="{FF2B5EF4-FFF2-40B4-BE49-F238E27FC236}">
                <a16:creationId xmlns:a16="http://schemas.microsoft.com/office/drawing/2014/main" id="{8E8C67A4-66D5-46AC-9351-78A02096A709}"/>
              </a:ext>
            </a:extLst>
          </p:cNvPr>
          <p:cNvSpPr/>
          <p:nvPr/>
        </p:nvSpPr>
        <p:spPr>
          <a:xfrm rot="10800000">
            <a:off x="7943690" y="256246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47" name="Flecha izquierda 205">
            <a:extLst>
              <a:ext uri="{FF2B5EF4-FFF2-40B4-BE49-F238E27FC236}">
                <a16:creationId xmlns:a16="http://schemas.microsoft.com/office/drawing/2014/main" id="{D202D7F2-A8B3-4A7E-82DE-611AA995B811}"/>
              </a:ext>
            </a:extLst>
          </p:cNvPr>
          <p:cNvSpPr/>
          <p:nvPr/>
        </p:nvSpPr>
        <p:spPr>
          <a:xfrm rot="10800000">
            <a:off x="7943689" y="3689861"/>
            <a:ext cx="409558" cy="19771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49" name="Flecha izquierda 205">
            <a:extLst>
              <a:ext uri="{FF2B5EF4-FFF2-40B4-BE49-F238E27FC236}">
                <a16:creationId xmlns:a16="http://schemas.microsoft.com/office/drawing/2014/main" id="{8C66C54A-9908-435C-9FD3-9FF696D0D877}"/>
              </a:ext>
            </a:extLst>
          </p:cNvPr>
          <p:cNvSpPr/>
          <p:nvPr/>
        </p:nvSpPr>
        <p:spPr>
          <a:xfrm rot="10800000">
            <a:off x="8084900" y="4278790"/>
            <a:ext cx="409055" cy="19771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1147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506A92-AE4B-45CF-AC86-AE28B1D61563}"/>
              </a:ext>
            </a:extLst>
          </p:cNvPr>
          <p:cNvGrpSpPr/>
          <p:nvPr/>
        </p:nvGrpSpPr>
        <p:grpSpPr>
          <a:xfrm>
            <a:off x="5098320" y="2145681"/>
            <a:ext cx="2263004" cy="541091"/>
            <a:chOff x="4466980" y="3500990"/>
            <a:chExt cx="2263004" cy="541091"/>
          </a:xfrm>
        </p:grpSpPr>
        <p:sp>
          <p:nvSpPr>
            <p:cNvPr id="193" name="Forma libre 192"/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Transparencia Activa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Elipse 187"/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8997D4A-22C5-4A7C-9EA9-CA746B4D5E7A}"/>
              </a:ext>
            </a:extLst>
          </p:cNvPr>
          <p:cNvGrpSpPr/>
          <p:nvPr/>
        </p:nvGrpSpPr>
        <p:grpSpPr>
          <a:xfrm>
            <a:off x="7918589" y="1346502"/>
            <a:ext cx="3394846" cy="1507597"/>
            <a:chOff x="8113661" y="2516216"/>
            <a:chExt cx="3394846" cy="1507597"/>
          </a:xfrm>
        </p:grpSpPr>
        <p:sp>
          <p:nvSpPr>
            <p:cNvPr id="205" name="Forma libre 204"/>
            <p:cNvSpPr/>
            <p:nvPr/>
          </p:nvSpPr>
          <p:spPr>
            <a:xfrm>
              <a:off x="8830238" y="2516216"/>
              <a:ext cx="2678269" cy="150759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Socializar lineamientos vigentes de transparencia</a:t>
              </a:r>
              <a:endParaRPr lang="es-419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echa izquierda 205"/>
            <p:cNvSpPr/>
            <p:nvPr/>
          </p:nvSpPr>
          <p:spPr>
            <a:xfrm rot="10800000">
              <a:off x="8113661" y="3154728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64435" y="2328672"/>
            <a:ext cx="3780198" cy="2304288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 cantidad y calidad de información pública que responda a las necesidades de información de sus grupos de valor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4499849" y="1950997"/>
            <a:ext cx="489739" cy="3547596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1F258ED-24C8-4EBE-9161-F78FD3490450}"/>
              </a:ext>
            </a:extLst>
          </p:cNvPr>
          <p:cNvGrpSpPr/>
          <p:nvPr/>
        </p:nvGrpSpPr>
        <p:grpSpPr>
          <a:xfrm>
            <a:off x="7941483" y="2369233"/>
            <a:ext cx="3371175" cy="604001"/>
            <a:chOff x="8136555" y="3478705"/>
            <a:chExt cx="3371175" cy="604001"/>
          </a:xfrm>
        </p:grpSpPr>
        <p:sp>
          <p:nvSpPr>
            <p:cNvPr id="208" name="Flecha izquierda 207"/>
            <p:cNvSpPr/>
            <p:nvPr/>
          </p:nvSpPr>
          <p:spPr>
            <a:xfrm rot="10800000">
              <a:off x="8136555" y="3681847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Forma libre 84"/>
            <p:cNvSpPr/>
            <p:nvPr/>
          </p:nvSpPr>
          <p:spPr>
            <a:xfrm>
              <a:off x="8829461" y="3478705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la actualización de contenidos en temas de la Dirección de Programas en la página web del Ministerio.</a:t>
              </a: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2664445" y="119337"/>
            <a:ext cx="785821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Transparencia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BC1EB510-BC23-4A1D-B08F-B4B8073F11ED}"/>
              </a:ext>
            </a:extLst>
          </p:cNvPr>
          <p:cNvGrpSpPr/>
          <p:nvPr/>
        </p:nvGrpSpPr>
        <p:grpSpPr>
          <a:xfrm>
            <a:off x="7942539" y="2989338"/>
            <a:ext cx="3371953" cy="604001"/>
            <a:chOff x="8136555" y="3831133"/>
            <a:chExt cx="3371953" cy="604001"/>
          </a:xfrm>
        </p:grpSpPr>
        <p:sp>
          <p:nvSpPr>
            <p:cNvPr id="32" name="Flecha izquierda 207">
              <a:extLst>
                <a:ext uri="{FF2B5EF4-FFF2-40B4-BE49-F238E27FC236}">
                  <a16:creationId xmlns:a16="http://schemas.microsoft.com/office/drawing/2014/main" id="{DE949470-7010-4E04-A928-CB357BB57525}"/>
                </a:ext>
              </a:extLst>
            </p:cNvPr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orma libre 84">
              <a:extLst>
                <a:ext uri="{FF2B5EF4-FFF2-40B4-BE49-F238E27FC236}">
                  <a16:creationId xmlns:a16="http://schemas.microsoft.com/office/drawing/2014/main" id="{0D890575-7BB1-491E-BA6A-9C92A2D16505}"/>
                </a:ext>
              </a:extLst>
            </p:cNvPr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Elaborar e implementar los productos comunicacionales </a:t>
              </a:r>
              <a:endParaRPr lang="es-ES" sz="12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DFAD527E-61B5-4834-A707-A16F0343EDFD}"/>
              </a:ext>
            </a:extLst>
          </p:cNvPr>
          <p:cNvGrpSpPr/>
          <p:nvPr/>
        </p:nvGrpSpPr>
        <p:grpSpPr>
          <a:xfrm>
            <a:off x="5180008" y="4415626"/>
            <a:ext cx="2263004" cy="541091"/>
            <a:chOff x="4466980" y="3500990"/>
            <a:chExt cx="2263004" cy="541091"/>
          </a:xfrm>
        </p:grpSpPr>
        <p:sp>
          <p:nvSpPr>
            <p:cNvPr id="44" name="Forma libre 192">
              <a:extLst>
                <a:ext uri="{FF2B5EF4-FFF2-40B4-BE49-F238E27FC236}">
                  <a16:creationId xmlns:a16="http://schemas.microsoft.com/office/drawing/2014/main" id="{96F50251-409B-4A6F-A790-BE0674927763}"/>
                </a:ext>
              </a:extLst>
            </p:cNvPr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Instrumentos de Gestión de la Información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F2F12F91-F04A-485C-A894-C328A6B7E923}"/>
                </a:ext>
              </a:extLst>
            </p:cNvPr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E1DBC569-BB14-42FD-A3AE-9891EF001562}"/>
              </a:ext>
            </a:extLst>
          </p:cNvPr>
          <p:cNvGrpSpPr/>
          <p:nvPr/>
        </p:nvGrpSpPr>
        <p:grpSpPr>
          <a:xfrm>
            <a:off x="7987137" y="4473563"/>
            <a:ext cx="3325521" cy="604001"/>
            <a:chOff x="8062427" y="3483618"/>
            <a:chExt cx="3325521" cy="604001"/>
          </a:xfrm>
        </p:grpSpPr>
        <p:sp>
          <p:nvSpPr>
            <p:cNvPr id="47" name="Flecha izquierda 207">
              <a:extLst>
                <a:ext uri="{FF2B5EF4-FFF2-40B4-BE49-F238E27FC236}">
                  <a16:creationId xmlns:a16="http://schemas.microsoft.com/office/drawing/2014/main" id="{50565F1F-F0D6-4BA0-9D44-72AEFE431695}"/>
                </a:ext>
              </a:extLst>
            </p:cNvPr>
            <p:cNvSpPr/>
            <p:nvPr/>
          </p:nvSpPr>
          <p:spPr>
            <a:xfrm rot="10800000">
              <a:off x="8062427" y="3686760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orma libre 84">
              <a:extLst>
                <a:ext uri="{FF2B5EF4-FFF2-40B4-BE49-F238E27FC236}">
                  <a16:creationId xmlns:a16="http://schemas.microsoft.com/office/drawing/2014/main" id="{BB5D3098-714A-4131-9D3A-CEF83F521005}"/>
                </a:ext>
              </a:extLst>
            </p:cNvPr>
            <p:cNvSpPr/>
            <p:nvPr/>
          </p:nvSpPr>
          <p:spPr>
            <a:xfrm>
              <a:off x="8709679" y="3483618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Capacitar y divulgar a los servidores públicos  en Ley de transparencia, información pública reservada y la información pública clasificada de la entidad. Circular 001 de 2018-CGDI (Componente de Transparencia PAAC), Componente de Atención al ciudadano PAAC) y (Componente de Rendición de cuentas PAAC)</a:t>
              </a:r>
              <a:endParaRPr lang="es-ES" sz="12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81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237431" y="7937"/>
            <a:ext cx="1736714" cy="735652"/>
          </a:xfrm>
          <a:prstGeom prst="rect">
            <a:avLst/>
          </a:prstGeom>
          <a:solidFill>
            <a:srgbClr val="E2ECFD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155576" y="2944033"/>
            <a:ext cx="8654686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02638" y="2881110"/>
            <a:ext cx="5631953" cy="2733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PEI es la “carta de navegación” para orientar y direccionar la gestión institucional, a partir de lo definido en el Plan Nacional de Desarrollo (PND).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instrumento se definen los </a:t>
            </a:r>
            <a:r>
              <a:rPr lang="es-ES" sz="1500" u="sng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s-ES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u="sng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es-ES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1500" u="sng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  <a:r>
              <a:rPr lang="es-ES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necesarios para dar respuesta a los deberes legales, los compromisos de política pública y las necesidades y expectativas de sus grupos de valor del Ministerio de Vivienda, Ciudad y Territorio (MVCT).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316125" y="4996133"/>
            <a:ext cx="3830481" cy="136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PEI  se organiza en cuatro dimensiones: </a:t>
            </a:r>
          </a:p>
          <a:p>
            <a:pPr marL="342900" lvl="0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 potable y saneamiento básico</a:t>
            </a:r>
          </a:p>
          <a:p>
            <a:pPr marL="342900" lvl="0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</a:p>
          <a:p>
            <a:pPr marL="342900" lvl="0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urbano y territorial</a:t>
            </a:r>
          </a:p>
          <a:p>
            <a:pPr marL="342900" lvl="0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250867" y="1965646"/>
            <a:ext cx="41354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Institucional (PEI)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E43505-19B3-47F0-91C4-925E4E15DF4B}"/>
              </a:ext>
            </a:extLst>
          </p:cNvPr>
          <p:cNvSpPr txBox="1"/>
          <p:nvPr/>
        </p:nvSpPr>
        <p:spPr>
          <a:xfrm>
            <a:off x="7010168" y="2003761"/>
            <a:ext cx="41354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claves del PEI en el 2022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A7F984-E2A3-41EB-B69A-7A4BA2217876}"/>
              </a:ext>
            </a:extLst>
          </p:cNvPr>
          <p:cNvSpPr txBox="1"/>
          <p:nvPr/>
        </p:nvSpPr>
        <p:spPr>
          <a:xfrm>
            <a:off x="6392363" y="2888276"/>
            <a:ext cx="5631953" cy="268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PEI en la vigencia 2021 incluye: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indicadores del Plan Nacional de Desarrollo (PND) que son de responsabilidad del MVCT.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indicadores del capítulo étnico del PND producto del proceso de concertación con comunidades étnicas.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del Plan Marco de Implementación (PMI) del Acuerdo de Paz.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áfico 9" descr="Bombilla y engranaje">
            <a:extLst>
              <a:ext uri="{FF2B5EF4-FFF2-40B4-BE49-F238E27FC236}">
                <a16:creationId xmlns:a16="http://schemas.microsoft.com/office/drawing/2014/main" id="{D79F666D-04F6-4E36-8A61-9D68E022C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0200" y="1098734"/>
            <a:ext cx="700265" cy="700265"/>
          </a:xfrm>
          <a:prstGeom prst="rect">
            <a:avLst/>
          </a:prstGeom>
        </p:spPr>
      </p:pic>
      <p:pic>
        <p:nvPicPr>
          <p:cNvPr id="13" name="Gráfico 12" descr="Piezas de ajedrez">
            <a:extLst>
              <a:ext uri="{FF2B5EF4-FFF2-40B4-BE49-F238E27FC236}">
                <a16:creationId xmlns:a16="http://schemas.microsoft.com/office/drawing/2014/main" id="{26DACCF4-9C5E-4C3E-BE83-5AC8097F9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3539" y="1144346"/>
            <a:ext cx="735652" cy="73565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1E229D48-E554-4EAE-9A9A-F47E39292F8B}"/>
              </a:ext>
            </a:extLst>
          </p:cNvPr>
          <p:cNvSpPr/>
          <p:nvPr/>
        </p:nvSpPr>
        <p:spPr>
          <a:xfrm>
            <a:off x="460375" y="267809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C24A210-6317-4487-BEEF-DB1FE4A00D84}"/>
              </a:ext>
            </a:extLst>
          </p:cNvPr>
          <p:cNvCxnSpPr>
            <a:cxnSpLocks/>
          </p:cNvCxnSpPr>
          <p:nvPr/>
        </p:nvCxnSpPr>
        <p:spPr>
          <a:xfrm>
            <a:off x="460375" y="1037054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CBA4A61-E4F6-48D3-AB99-8A963D3418CE}"/>
              </a:ext>
            </a:extLst>
          </p:cNvPr>
          <p:cNvCxnSpPr>
            <a:cxnSpLocks/>
          </p:cNvCxnSpPr>
          <p:nvPr/>
        </p:nvCxnSpPr>
        <p:spPr>
          <a:xfrm>
            <a:off x="6207161" y="1448866"/>
            <a:ext cx="0" cy="4763248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1">
            <a:extLst>
              <a:ext uri="{FF2B5EF4-FFF2-40B4-BE49-F238E27FC236}">
                <a16:creationId xmlns:a16="http://schemas.microsoft.com/office/drawing/2014/main" id="{3EE5E70B-A64C-471D-80A1-BA525E773C65}"/>
              </a:ext>
            </a:extLst>
          </p:cNvPr>
          <p:cNvSpPr/>
          <p:nvPr/>
        </p:nvSpPr>
        <p:spPr>
          <a:xfrm>
            <a:off x="944224" y="174595"/>
            <a:ext cx="8670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Institucional (PEI) 2019 – 2022</a:t>
            </a:r>
          </a:p>
          <a:p>
            <a:r>
              <a:rPr lang="es-E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2022</a:t>
            </a:r>
          </a:p>
        </p:txBody>
      </p:sp>
    </p:spTree>
    <p:extLst>
      <p:ext uri="{BB962C8B-B14F-4D97-AF65-F5344CB8AC3E}">
        <p14:creationId xmlns:p14="http://schemas.microsoft.com/office/powerpoint/2010/main" val="245490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506A92-AE4B-45CF-AC86-AE28B1D61563}"/>
              </a:ext>
            </a:extLst>
          </p:cNvPr>
          <p:cNvGrpSpPr/>
          <p:nvPr/>
        </p:nvGrpSpPr>
        <p:grpSpPr>
          <a:xfrm>
            <a:off x="5124678" y="3462479"/>
            <a:ext cx="2263004" cy="541091"/>
            <a:chOff x="4466980" y="3500990"/>
            <a:chExt cx="2263004" cy="541091"/>
          </a:xfrm>
        </p:grpSpPr>
        <p:sp>
          <p:nvSpPr>
            <p:cNvPr id="193" name="Forma libre 192"/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Integridad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Elipse 187"/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8997D4A-22C5-4A7C-9EA9-CA746B4D5E7A}"/>
              </a:ext>
            </a:extLst>
          </p:cNvPr>
          <p:cNvGrpSpPr/>
          <p:nvPr/>
        </p:nvGrpSpPr>
        <p:grpSpPr>
          <a:xfrm>
            <a:off x="7734210" y="1950997"/>
            <a:ext cx="3369177" cy="707589"/>
            <a:chOff x="8112162" y="2676620"/>
            <a:chExt cx="3369177" cy="717220"/>
          </a:xfrm>
        </p:grpSpPr>
        <p:sp>
          <p:nvSpPr>
            <p:cNvPr id="205" name="Forma libre 204"/>
            <p:cNvSpPr/>
            <p:nvPr/>
          </p:nvSpPr>
          <p:spPr>
            <a:xfrm>
              <a:off x="8803070" y="2676620"/>
              <a:ext cx="2678269" cy="717220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Llevar a cabo acciones preventivas que conlleven a la no incursión de los servidores públicos en faltas disciplinarias.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419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echa izquierda 205"/>
            <p:cNvSpPr/>
            <p:nvPr/>
          </p:nvSpPr>
          <p:spPr>
            <a:xfrm rot="10800000">
              <a:off x="8112162" y="2960577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510739" y="2328672"/>
            <a:ext cx="3780198" cy="2304288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Implementar acciones adicionales que contribuyan a mejorar los niveles de transparencia y lucha contra la corrupción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4646153" y="1950997"/>
            <a:ext cx="489739" cy="3547596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1F258ED-24C8-4EBE-9161-F78FD3490450}"/>
              </a:ext>
            </a:extLst>
          </p:cNvPr>
          <p:cNvGrpSpPr/>
          <p:nvPr/>
        </p:nvGrpSpPr>
        <p:grpSpPr>
          <a:xfrm>
            <a:off x="7731880" y="2652482"/>
            <a:ext cx="3371953" cy="604001"/>
            <a:chOff x="8136555" y="3831133"/>
            <a:chExt cx="3371953" cy="604001"/>
          </a:xfrm>
        </p:grpSpPr>
        <p:sp>
          <p:nvSpPr>
            <p:cNvPr id="208" name="Flecha izquierda 207"/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Forma libre 84"/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Capacitar a los funcionarios y contratistas respecto al proceso de contratación pública. </a:t>
              </a:r>
              <a:endParaRPr lang="es-ES" sz="12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2664445" y="119337"/>
            <a:ext cx="785821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Iniciativas Adicionales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BC1EB510-BC23-4A1D-B08F-B4B8073F11ED}"/>
              </a:ext>
            </a:extLst>
          </p:cNvPr>
          <p:cNvGrpSpPr/>
          <p:nvPr/>
        </p:nvGrpSpPr>
        <p:grpSpPr>
          <a:xfrm>
            <a:off x="7731880" y="3404964"/>
            <a:ext cx="3354391" cy="604001"/>
            <a:chOff x="8136555" y="3769479"/>
            <a:chExt cx="3354391" cy="604001"/>
          </a:xfrm>
        </p:grpSpPr>
        <p:sp>
          <p:nvSpPr>
            <p:cNvPr id="32" name="Flecha izquierda 207">
              <a:extLst>
                <a:ext uri="{FF2B5EF4-FFF2-40B4-BE49-F238E27FC236}">
                  <a16:creationId xmlns:a16="http://schemas.microsoft.com/office/drawing/2014/main" id="{DE949470-7010-4E04-A928-CB357BB57525}"/>
                </a:ext>
              </a:extLst>
            </p:cNvPr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orma libre 84">
              <a:extLst>
                <a:ext uri="{FF2B5EF4-FFF2-40B4-BE49-F238E27FC236}">
                  <a16:creationId xmlns:a16="http://schemas.microsoft.com/office/drawing/2014/main" id="{0D890575-7BB1-491E-BA6A-9C92A2D16505}"/>
                </a:ext>
              </a:extLst>
            </p:cNvPr>
            <p:cNvSpPr/>
            <p:nvPr/>
          </p:nvSpPr>
          <p:spPr>
            <a:xfrm>
              <a:off x="8812677" y="3769479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Elaborar instrumentos  normativos y de reglamentación técnica que coadyuven al cumplimientos de los objetivos y metas sectoriales de corto, mediano y largo plazo.</a:t>
              </a:r>
            </a:p>
          </p:txBody>
        </p:sp>
      </p:grpSp>
      <p:sp>
        <p:nvSpPr>
          <p:cNvPr id="39" name="Forma libre 84">
            <a:extLst>
              <a:ext uri="{FF2B5EF4-FFF2-40B4-BE49-F238E27FC236}">
                <a16:creationId xmlns:a16="http://schemas.microsoft.com/office/drawing/2014/main" id="{2085A7B5-C365-4C4A-A8AD-9F929BA33DFD}"/>
              </a:ext>
            </a:extLst>
          </p:cNvPr>
          <p:cNvSpPr/>
          <p:nvPr/>
        </p:nvSpPr>
        <p:spPr>
          <a:xfrm>
            <a:off x="8469731" y="3664571"/>
            <a:ext cx="2678269" cy="60400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4AB301F6-B17F-4C21-B8EA-F8B6FEC176F5}"/>
              </a:ext>
            </a:extLst>
          </p:cNvPr>
          <p:cNvGrpSpPr/>
          <p:nvPr/>
        </p:nvGrpSpPr>
        <p:grpSpPr>
          <a:xfrm>
            <a:off x="7758603" y="4447162"/>
            <a:ext cx="3371953" cy="604001"/>
            <a:chOff x="8136555" y="3831133"/>
            <a:chExt cx="3371953" cy="604001"/>
          </a:xfrm>
        </p:grpSpPr>
        <p:sp>
          <p:nvSpPr>
            <p:cNvPr id="41" name="Flecha izquierda 207">
              <a:extLst>
                <a:ext uri="{FF2B5EF4-FFF2-40B4-BE49-F238E27FC236}">
                  <a16:creationId xmlns:a16="http://schemas.microsoft.com/office/drawing/2014/main" id="{4BAAF362-2DF1-4D81-83E8-96E9628CA142}"/>
                </a:ext>
              </a:extLst>
            </p:cNvPr>
            <p:cNvSpPr/>
            <p:nvPr/>
          </p:nvSpPr>
          <p:spPr>
            <a:xfrm rot="10800000">
              <a:off x="8136555" y="397852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orma libre 84">
              <a:extLst>
                <a:ext uri="{FF2B5EF4-FFF2-40B4-BE49-F238E27FC236}">
                  <a16:creationId xmlns:a16="http://schemas.microsoft.com/office/drawing/2014/main" id="{528321A6-1F8B-463F-AFCD-339BD55123E7}"/>
                </a:ext>
              </a:extLst>
            </p:cNvPr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Analizar el comportamiento de avance de los indicadores del Plan Nacional de Desarrollo reportados en SINERGIA (a cargo de la DIDE).</a:t>
              </a:r>
              <a:endParaRPr lang="es-ES" sz="12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012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-1"/>
            <a:ext cx="12191999" cy="6859025"/>
          </a:xfrm>
          <a:prstGeom prst="rect">
            <a:avLst/>
          </a:prstGeom>
          <a:solidFill>
            <a:srgbClr val="35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id="{C45043BD-9FE3-4D3F-809A-005C5455B357}"/>
              </a:ext>
            </a:extLst>
          </p:cNvPr>
          <p:cNvSpPr/>
          <p:nvPr/>
        </p:nvSpPr>
        <p:spPr>
          <a:xfrm>
            <a:off x="4055504" y="3863991"/>
            <a:ext cx="7621569" cy="130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ts val="1400"/>
            </a:pPr>
            <a:r>
              <a:rPr lang="nb-NO" sz="8500" b="1" kern="0" dirty="0">
                <a:solidFill>
                  <a:schemeClr val="bg1"/>
                </a:solidFill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GRACIAS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9DB6D93-7A03-4816-9A61-31DF0BB434F5}"/>
              </a:ext>
            </a:extLst>
          </p:cNvPr>
          <p:cNvSpPr txBox="1"/>
          <p:nvPr/>
        </p:nvSpPr>
        <p:spPr>
          <a:xfrm>
            <a:off x="5292864" y="6008506"/>
            <a:ext cx="582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Síguenos en nuestras redes sociales en Twitter @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Minvivienda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Facebook @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Minvivienda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en Instagram @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Minvivienda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4 Conector recto">
            <a:extLst>
              <a:ext uri="{FF2B5EF4-FFF2-40B4-BE49-F238E27FC236}">
                <a16:creationId xmlns:a16="http://schemas.microsoft.com/office/drawing/2014/main" id="{8EB5D14F-E9B5-47D0-A283-E07CBBD7A83F}"/>
              </a:ext>
            </a:extLst>
          </p:cNvPr>
          <p:cNvCxnSpPr>
            <a:cxnSpLocks/>
          </p:cNvCxnSpPr>
          <p:nvPr/>
        </p:nvCxnSpPr>
        <p:spPr>
          <a:xfrm>
            <a:off x="4995994" y="5875156"/>
            <a:ext cx="63958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CuadroTexto">
            <a:extLst>
              <a:ext uri="{FF2B5EF4-FFF2-40B4-BE49-F238E27FC236}">
                <a16:creationId xmlns:a16="http://schemas.microsoft.com/office/drawing/2014/main" id="{D75FB8BE-D6A3-4AB0-ACA8-4B2CA9A8F90D}"/>
              </a:ext>
            </a:extLst>
          </p:cNvPr>
          <p:cNvSpPr txBox="1"/>
          <p:nvPr/>
        </p:nvSpPr>
        <p:spPr>
          <a:xfrm>
            <a:off x="6434205" y="5359556"/>
            <a:ext cx="3201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www.minvivienda.gov.co</a:t>
            </a:r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 descr="Foto3-01.png">
            <a:extLst>
              <a:ext uri="{FF2B5EF4-FFF2-40B4-BE49-F238E27FC236}">
                <a16:creationId xmlns:a16="http://schemas.microsoft.com/office/drawing/2014/main" id="{98AB1241-C2DC-4718-A6DB-FE9BC52EC1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r="16152"/>
          <a:stretch/>
        </p:blipFill>
        <p:spPr>
          <a:xfrm>
            <a:off x="0" y="0"/>
            <a:ext cx="4069976" cy="6858000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063" y="564886"/>
            <a:ext cx="3460672" cy="564888"/>
          </a:xfrm>
        </p:spPr>
      </p:pic>
    </p:spTree>
    <p:extLst>
      <p:ext uri="{BB962C8B-B14F-4D97-AF65-F5344CB8AC3E}">
        <p14:creationId xmlns:p14="http://schemas.microsoft.com/office/powerpoint/2010/main" val="280135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155576" y="2944033"/>
            <a:ext cx="8654686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98109" y="2437263"/>
            <a:ext cx="563195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PAI es un instrumento por medio del cual el MVCT programa sus </a:t>
            </a:r>
            <a:r>
              <a:rPr lang="es-ES" sz="15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5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desarrollar durante </a:t>
            </a:r>
            <a:r>
              <a:rPr lang="es-ES" sz="15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año</a:t>
            </a: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respondiendo a los compromisos establecidos en el PND, garantizando: 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Alineación con los objetivos estratégicos establecidos en el PEI 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Coherencia con el direccionamiento estratégico de la entidad: misión, visión, objetivos y valores.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Correspondencia con la gestión de las dependencias, el ‘hacer’ de los procesos y la oferta institucional del MVCT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 a los problemas, necesidades y expectativas de los grupos de valor de la Entidad.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251658" y="1523016"/>
            <a:ext cx="41354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Acción Institucional (PAI)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A5DCD8-5ED5-4FA8-B390-9D50EEA5F513}"/>
              </a:ext>
            </a:extLst>
          </p:cNvPr>
          <p:cNvSpPr txBox="1"/>
          <p:nvPr/>
        </p:nvSpPr>
        <p:spPr>
          <a:xfrm>
            <a:off x="7170243" y="1580187"/>
            <a:ext cx="41354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claves del PAI 2022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067431-4AAE-4928-BAB2-0F9DD00F92F1}"/>
              </a:ext>
            </a:extLst>
          </p:cNvPr>
          <p:cNvSpPr txBox="1"/>
          <p:nvPr/>
        </p:nvSpPr>
        <p:spPr>
          <a:xfrm>
            <a:off x="6207161" y="1868396"/>
            <a:ext cx="5829260" cy="467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PAI 2021 incluye: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actividades para lograr las metas 2022 de los indicadores del PND, indicadores étnicos e indicadores del PMI.</a:t>
            </a:r>
          </a:p>
          <a:p>
            <a:pPr marL="28575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actividades del “hacer” de los procesos del Sistema Integrado de Gestión (SIG) y de los mapas de riesgos de los procesos SIG.</a:t>
            </a:r>
          </a:p>
          <a:p>
            <a:pPr marL="28575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actividades prioritarias resultantes del ejercicio de autodiagnóstico de las políticas de MIPG.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actividades estratégicas para dar cumplimiento a los planes establecidos en el Decreto 612 de 2018.</a:t>
            </a:r>
          </a:p>
          <a:p>
            <a:pPr marL="28575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actividades del Plan Anticorrupción y de Atención al Ciudadano (PAAC) 2021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presupuesto requerido para dar cumplimiento a las actividades programadas.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ES" sz="15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áfico 16" descr="Bombilla y engranaje">
            <a:extLst>
              <a:ext uri="{FF2B5EF4-FFF2-40B4-BE49-F238E27FC236}">
                <a16:creationId xmlns:a16="http://schemas.microsoft.com/office/drawing/2014/main" id="{0F7ADC05-7A2D-4F32-86A8-179A17E8A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0262" y="940273"/>
            <a:ext cx="700265" cy="700265"/>
          </a:xfrm>
          <a:prstGeom prst="rect">
            <a:avLst/>
          </a:prstGeom>
        </p:spPr>
      </p:pic>
      <p:pic>
        <p:nvPicPr>
          <p:cNvPr id="18" name="Gráfico 17" descr="Tendencia al alza">
            <a:extLst>
              <a:ext uri="{FF2B5EF4-FFF2-40B4-BE49-F238E27FC236}">
                <a16:creationId xmlns:a16="http://schemas.microsoft.com/office/drawing/2014/main" id="{A9B96AA6-2BFC-4A3D-A639-75F61EB98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54010" y="849548"/>
            <a:ext cx="735652" cy="735652"/>
          </a:xfrm>
          <a:prstGeom prst="rect">
            <a:avLst/>
          </a:prstGeom>
        </p:spPr>
      </p:pic>
      <p:sp>
        <p:nvSpPr>
          <p:cNvPr id="19" name="Rectángulo 1">
            <a:extLst>
              <a:ext uri="{FF2B5EF4-FFF2-40B4-BE49-F238E27FC236}">
                <a16:creationId xmlns:a16="http://schemas.microsoft.com/office/drawing/2014/main" id="{12ABE59E-F226-46DB-9545-B57FAD4D7B3D}"/>
              </a:ext>
            </a:extLst>
          </p:cNvPr>
          <p:cNvSpPr/>
          <p:nvPr/>
        </p:nvSpPr>
        <p:spPr>
          <a:xfrm>
            <a:off x="840201" y="122367"/>
            <a:ext cx="8670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Acción Institucional (PAI) 2022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1A850F8-C307-4D19-907B-E30CEF56E309}"/>
              </a:ext>
            </a:extLst>
          </p:cNvPr>
          <p:cNvSpPr/>
          <p:nvPr/>
        </p:nvSpPr>
        <p:spPr>
          <a:xfrm>
            <a:off x="495133" y="59116"/>
            <a:ext cx="155575" cy="58816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4CDC029B-3048-40C7-906F-DD700421A620}"/>
              </a:ext>
            </a:extLst>
          </p:cNvPr>
          <p:cNvCxnSpPr>
            <a:cxnSpLocks/>
          </p:cNvCxnSpPr>
          <p:nvPr/>
        </p:nvCxnSpPr>
        <p:spPr>
          <a:xfrm>
            <a:off x="460375" y="785263"/>
            <a:ext cx="11186193" cy="0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D04CCE1B-EB3E-46BA-9B68-8330ED28180B}"/>
              </a:ext>
            </a:extLst>
          </p:cNvPr>
          <p:cNvCxnSpPr>
            <a:cxnSpLocks/>
          </p:cNvCxnSpPr>
          <p:nvPr/>
        </p:nvCxnSpPr>
        <p:spPr>
          <a:xfrm>
            <a:off x="6101144" y="1496547"/>
            <a:ext cx="0" cy="4763248"/>
          </a:xfrm>
          <a:prstGeom prst="line">
            <a:avLst/>
          </a:prstGeom>
          <a:ln>
            <a:solidFill>
              <a:srgbClr val="F42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5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48666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90" name="Elipse 189"/>
          <p:cNvSpPr/>
          <p:nvPr/>
        </p:nvSpPr>
        <p:spPr>
          <a:xfrm>
            <a:off x="4070593" y="2355554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Forma libre 201"/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9" name="Flecha izquierda 208"/>
          <p:cNvSpPr/>
          <p:nvPr/>
        </p:nvSpPr>
        <p:spPr>
          <a:xfrm rot="10800000">
            <a:off x="8087656" y="2310785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077955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014812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las condiciones físicas y sociales de viviendas, entornos y aglomeraciones humanas de desarrollo incompleto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524276"/>
            <a:ext cx="489739" cy="443420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31" name="Forma libre 30"/>
          <p:cNvSpPr/>
          <p:nvPr/>
        </p:nvSpPr>
        <p:spPr>
          <a:xfrm>
            <a:off x="4495184" y="2191129"/>
            <a:ext cx="2940651" cy="59550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Entregar </a:t>
            </a:r>
            <a:r>
              <a:rPr lang="es-ES" sz="1400" b="1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8.798 </a:t>
            </a:r>
            <a:r>
              <a:rPr lang="es-MX" sz="1400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viviendas 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mejoradas a mujeres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orma libre 35"/>
          <p:cNvSpPr/>
          <p:nvPr/>
        </p:nvSpPr>
        <p:spPr>
          <a:xfrm>
            <a:off x="8830238" y="2112477"/>
            <a:ext cx="2678269" cy="59360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subsidios familiares de vivienda en la modalidad de mejoramiento de vivienda rural para mujeres 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echa izquierda 37"/>
          <p:cNvSpPr/>
          <p:nvPr/>
        </p:nvSpPr>
        <p:spPr>
          <a:xfrm rot="10800000">
            <a:off x="8077958" y="3704176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Forma libre 32"/>
          <p:cNvSpPr/>
          <p:nvPr/>
        </p:nvSpPr>
        <p:spPr>
          <a:xfrm>
            <a:off x="8830237" y="3555822"/>
            <a:ext cx="2678269" cy="528574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subsidios familiares de vivienda rural en la modalidad de mejoramiento de vivienda en municipios PDET</a:t>
            </a:r>
          </a:p>
        </p:txBody>
      </p:sp>
      <p:sp>
        <p:nvSpPr>
          <p:cNvPr id="27" name="Elipse 26"/>
          <p:cNvSpPr/>
          <p:nvPr/>
        </p:nvSpPr>
        <p:spPr>
          <a:xfrm>
            <a:off x="4069160" y="3655804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rma libre 27"/>
          <p:cNvSpPr/>
          <p:nvPr/>
        </p:nvSpPr>
        <p:spPr>
          <a:xfrm>
            <a:off x="4557281" y="3402749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Entregar </a:t>
            </a:r>
            <a:r>
              <a:rPr lang="es-MX" sz="1400" b="1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6.508 </a:t>
            </a:r>
            <a:r>
              <a:rPr lang="es-MX" sz="1400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viviendas 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mejoradas en municipios PDET. </a:t>
            </a:r>
          </a:p>
        </p:txBody>
      </p:sp>
      <p:sp>
        <p:nvSpPr>
          <p:cNvPr id="32" name="Flecha izquierda 31"/>
          <p:cNvSpPr/>
          <p:nvPr/>
        </p:nvSpPr>
        <p:spPr>
          <a:xfrm rot="10800000">
            <a:off x="8075288" y="532295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orma libre 33"/>
          <p:cNvSpPr/>
          <p:nvPr/>
        </p:nvSpPr>
        <p:spPr>
          <a:xfrm>
            <a:off x="8830236" y="5125011"/>
            <a:ext cx="2678269" cy="59360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la asesoría, acompañamiento técnico, revisión y seguimiento a los proyectos de vivienda urbana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3D1E0E0-C293-45C1-94E7-AB5C6E043C9F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2F941DA-A7FE-495B-B950-F0568BA40FE3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E918BE51-158A-446C-9996-ED70B8843CEE}"/>
              </a:ext>
            </a:extLst>
          </p:cNvPr>
          <p:cNvSpPr/>
          <p:nvPr/>
        </p:nvSpPr>
        <p:spPr>
          <a:xfrm>
            <a:off x="4055946" y="5329581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orma libre 27">
            <a:extLst>
              <a:ext uri="{FF2B5EF4-FFF2-40B4-BE49-F238E27FC236}">
                <a16:creationId xmlns:a16="http://schemas.microsoft.com/office/drawing/2014/main" id="{EC5F0A2C-2DEE-4A32-B8FA-1C524BA32255}"/>
              </a:ext>
            </a:extLst>
          </p:cNvPr>
          <p:cNvSpPr/>
          <p:nvPr/>
        </p:nvSpPr>
        <p:spPr>
          <a:xfrm>
            <a:off x="4510829" y="5071402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29.205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de interés social urbanas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8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48666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90" name="Elipse 189"/>
          <p:cNvSpPr/>
          <p:nvPr/>
        </p:nvSpPr>
        <p:spPr>
          <a:xfrm>
            <a:off x="4055946" y="284046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Flecha izquierda 208"/>
          <p:cNvSpPr/>
          <p:nvPr/>
        </p:nvSpPr>
        <p:spPr>
          <a:xfrm rot="10800000">
            <a:off x="8087656" y="221230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077955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las condiciones físicas y sociales de viviendas, entornos y aglomeraciones humanas de desarrollo incompleto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31" name="Forma libre 30"/>
          <p:cNvSpPr/>
          <p:nvPr/>
        </p:nvSpPr>
        <p:spPr>
          <a:xfrm>
            <a:off x="4465545" y="2698611"/>
            <a:ext cx="2940651" cy="59550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11.297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hogares con mejoramiento integral de barrios. 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orma libre 35"/>
          <p:cNvSpPr/>
          <p:nvPr/>
        </p:nvSpPr>
        <p:spPr>
          <a:xfrm>
            <a:off x="8830238" y="2028069"/>
            <a:ext cx="2678269" cy="59360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seguimiento a la terminación de las obras de tres proyectos Mejoramiento Integral de Barrios (MIB) en Cali, Neiva y Valledupar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echa izquierda 37"/>
          <p:cNvSpPr/>
          <p:nvPr/>
        </p:nvSpPr>
        <p:spPr>
          <a:xfrm rot="10800000">
            <a:off x="8077958" y="3155537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Forma libre 32"/>
          <p:cNvSpPr/>
          <p:nvPr/>
        </p:nvSpPr>
        <p:spPr>
          <a:xfrm>
            <a:off x="8830237" y="3035317"/>
            <a:ext cx="2678269" cy="528574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perfil técnico de los barrios a intervenir con los proyectos de Mejoramiento Integral de Barrios (MIB)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echa izquierda 31"/>
          <p:cNvSpPr/>
          <p:nvPr/>
        </p:nvSpPr>
        <p:spPr>
          <a:xfrm rot="10800000">
            <a:off x="8075288" y="504160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orma libre 33"/>
          <p:cNvSpPr/>
          <p:nvPr/>
        </p:nvSpPr>
        <p:spPr>
          <a:xfrm>
            <a:off x="8939086" y="4817025"/>
            <a:ext cx="2678269" cy="59360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Transferir recursos a entidades publicas o privadas para la administración y pago de los subsidios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echa izquierda 34"/>
          <p:cNvSpPr/>
          <p:nvPr/>
        </p:nvSpPr>
        <p:spPr>
          <a:xfrm rot="10800000">
            <a:off x="8075288" y="5994354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Forma libre 36"/>
          <p:cNvSpPr/>
          <p:nvPr/>
        </p:nvSpPr>
        <p:spPr>
          <a:xfrm>
            <a:off x="8939087" y="5626143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en la modalidad de </a:t>
            </a:r>
            <a:r>
              <a:rPr lang="es-ES" sz="13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mejoramiento de vivienda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Programa Casa Digna Vida Digna 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3D1E0E0-C293-45C1-94E7-AB5C6E043C9F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2F941DA-A7FE-495B-B950-F0568BA40FE3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41" name="Forma libre 192">
            <a:extLst>
              <a:ext uri="{FF2B5EF4-FFF2-40B4-BE49-F238E27FC236}">
                <a16:creationId xmlns:a16="http://schemas.microsoft.com/office/drawing/2014/main" id="{2EF85682-8468-4283-BC04-34C06B5ADCDA}"/>
              </a:ext>
            </a:extLst>
          </p:cNvPr>
          <p:cNvSpPr/>
          <p:nvPr/>
        </p:nvSpPr>
        <p:spPr>
          <a:xfrm>
            <a:off x="4541378" y="4835394"/>
            <a:ext cx="3006008" cy="57221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3.292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nuevas conexiones intradomiciliarias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11D50902-E6AA-48F5-9BE9-7C7CA2B7E37B}"/>
              </a:ext>
            </a:extLst>
          </p:cNvPr>
          <p:cNvSpPr/>
          <p:nvPr/>
        </p:nvSpPr>
        <p:spPr>
          <a:xfrm>
            <a:off x="4055018" y="4918285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Forma libre 201">
            <a:extLst>
              <a:ext uri="{FF2B5EF4-FFF2-40B4-BE49-F238E27FC236}">
                <a16:creationId xmlns:a16="http://schemas.microsoft.com/office/drawing/2014/main" id="{93A9BB43-3779-4511-A9AF-8A3ED04D2CE2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</p:spTree>
    <p:extLst>
      <p:ext uri="{BB962C8B-B14F-4D97-AF65-F5344CB8AC3E}">
        <p14:creationId xmlns:p14="http://schemas.microsoft.com/office/powerpoint/2010/main" val="325375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251907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89" name="Elipse 188"/>
          <p:cNvSpPr/>
          <p:nvPr/>
        </p:nvSpPr>
        <p:spPr>
          <a:xfrm>
            <a:off x="4021585" y="2490191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Forma libre 204"/>
          <p:cNvSpPr/>
          <p:nvPr/>
        </p:nvSpPr>
        <p:spPr>
          <a:xfrm>
            <a:off x="8830241" y="2198494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asistencia técnica y jurídica al saneamiento y titulación de predios urbanos </a:t>
            </a: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1" y="259342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8119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las condiciones físicas y sociales de viviendas, entornos y aglomeraciones humanas de desarrollo incompleto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589098" y="2490191"/>
            <a:ext cx="2908539" cy="483976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Titular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14.150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urbanas de interés social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41" y="3524096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35" name="Forma libre 34"/>
          <p:cNvSpPr/>
          <p:nvPr/>
        </p:nvSpPr>
        <p:spPr>
          <a:xfrm>
            <a:off x="8839935" y="4215438"/>
            <a:ext cx="2678269" cy="59360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1C6356D-25B7-41F7-8523-E06E9CA565AA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Plan Estratégico Institucional (PEI)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55EF7EE-287C-40C1-B7C5-4C8A5F5D886A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25" name="Forma libre 201">
            <a:extLst>
              <a:ext uri="{FF2B5EF4-FFF2-40B4-BE49-F238E27FC236}">
                <a16:creationId xmlns:a16="http://schemas.microsoft.com/office/drawing/2014/main" id="{311A2423-D4B2-4630-A926-D660F243CBEF}"/>
              </a:ext>
            </a:extLst>
          </p:cNvPr>
          <p:cNvSpPr/>
          <p:nvPr/>
        </p:nvSpPr>
        <p:spPr>
          <a:xfrm>
            <a:off x="9183969" y="1201324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</p:spTree>
    <p:extLst>
      <p:ext uri="{BB962C8B-B14F-4D97-AF65-F5344CB8AC3E}">
        <p14:creationId xmlns:p14="http://schemas.microsoft.com/office/powerpoint/2010/main" val="216451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371130" y="1303827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2022</a:t>
            </a:r>
          </a:p>
        </p:txBody>
      </p:sp>
      <p:sp>
        <p:nvSpPr>
          <p:cNvPr id="189" name="Elipse 188"/>
          <p:cNvSpPr/>
          <p:nvPr/>
        </p:nvSpPr>
        <p:spPr>
          <a:xfrm>
            <a:off x="4023368" y="357069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0" name="Elipse 189"/>
          <p:cNvSpPr/>
          <p:nvPr/>
        </p:nvSpPr>
        <p:spPr>
          <a:xfrm>
            <a:off x="4019815" y="4895627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1" name="Elipse 190"/>
          <p:cNvSpPr/>
          <p:nvPr/>
        </p:nvSpPr>
        <p:spPr>
          <a:xfrm>
            <a:off x="4024849" y="2223170"/>
            <a:ext cx="271030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3" y="223624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9" name="Flecha izquierda 208"/>
          <p:cNvSpPr/>
          <p:nvPr/>
        </p:nvSpPr>
        <p:spPr>
          <a:xfrm rot="10800000">
            <a:off x="8113663" y="330204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254930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056010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Profundizar el acceso a soluciones de vivienda digna a los hogares de menores ingresos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789742"/>
            <a:ext cx="489739" cy="4104621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33" name="Forma libre 32"/>
          <p:cNvSpPr/>
          <p:nvPr/>
        </p:nvSpPr>
        <p:spPr>
          <a:xfrm>
            <a:off x="8796693" y="2055489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nueva rural para mujeres </a:t>
            </a:r>
          </a:p>
        </p:txBody>
      </p:sp>
      <p:sp>
        <p:nvSpPr>
          <p:cNvPr id="43" name="Forma libre 42"/>
          <p:cNvSpPr/>
          <p:nvPr/>
        </p:nvSpPr>
        <p:spPr>
          <a:xfrm>
            <a:off x="8796693" y="3108593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en la modalidad de mejoramiento de vivienda rural </a:t>
            </a:r>
            <a:endParaRPr lang="es-ES" sz="1300" b="1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rma libre 43"/>
          <p:cNvSpPr/>
          <p:nvPr/>
        </p:nvSpPr>
        <p:spPr>
          <a:xfrm>
            <a:off x="4603450" y="2088861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Entregar </a:t>
            </a:r>
            <a:r>
              <a:rPr lang="es-ES" sz="1300" b="1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1.456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de interés social rural nuevas a hogares</a:t>
            </a:r>
            <a:r>
              <a:rPr lang="pt-BR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pt-BR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jefatura</a:t>
            </a:r>
            <a:r>
              <a:rPr lang="pt-BR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feminina </a:t>
            </a:r>
            <a:r>
              <a:rPr lang="pt-BR" sz="1300" dirty="0" err="1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zonas 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rurales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lecha izquierda 44"/>
          <p:cNvSpPr/>
          <p:nvPr/>
        </p:nvSpPr>
        <p:spPr>
          <a:xfrm rot="10800000">
            <a:off x="8113660" y="4754080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Forma libre 45"/>
          <p:cNvSpPr/>
          <p:nvPr/>
        </p:nvSpPr>
        <p:spPr>
          <a:xfrm>
            <a:off x="8796693" y="4548399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de interés social rural en la modalidad de vivienda nueva 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orma libre 46"/>
          <p:cNvSpPr/>
          <p:nvPr/>
        </p:nvSpPr>
        <p:spPr>
          <a:xfrm>
            <a:off x="8796693" y="5995814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6DFB06C-0685-492B-97EC-3CFC5A05EF3D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D830080-A570-4C0B-BF5E-685CBDFACCAF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  <p:sp>
        <p:nvSpPr>
          <p:cNvPr id="39" name="Forma libre 81">
            <a:extLst>
              <a:ext uri="{FF2B5EF4-FFF2-40B4-BE49-F238E27FC236}">
                <a16:creationId xmlns:a16="http://schemas.microsoft.com/office/drawing/2014/main" id="{F943F231-2295-4D62-B689-2B3AA73C111D}"/>
              </a:ext>
            </a:extLst>
          </p:cNvPr>
          <p:cNvSpPr/>
          <p:nvPr/>
        </p:nvSpPr>
        <p:spPr>
          <a:xfrm>
            <a:off x="4603450" y="3521103"/>
            <a:ext cx="2908539" cy="483976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</a:t>
            </a:r>
            <a:r>
              <a:rPr lang="es-ES" sz="1400" b="1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12.883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de interés social rural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orma libre 192">
            <a:extLst>
              <a:ext uri="{FF2B5EF4-FFF2-40B4-BE49-F238E27FC236}">
                <a16:creationId xmlns:a16="http://schemas.microsoft.com/office/drawing/2014/main" id="{0FF803F2-84D3-4F81-B0ED-74DF8848DD43}"/>
              </a:ext>
            </a:extLst>
          </p:cNvPr>
          <p:cNvSpPr/>
          <p:nvPr/>
        </p:nvSpPr>
        <p:spPr>
          <a:xfrm>
            <a:off x="4521524" y="4853196"/>
            <a:ext cx="3006008" cy="57221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Construir </a:t>
            </a:r>
            <a:r>
              <a:rPr lang="es-ES" sz="1400" b="1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6.415</a:t>
            </a:r>
            <a:r>
              <a:rPr lang="es-ES" sz="1400" dirty="0">
                <a:solidFill>
                  <a:srgbClr val="034A83"/>
                </a:solidFill>
                <a:highlight>
                  <a:srgbClr val="E2ECF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viviendas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interés social rural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orma libre 201">
            <a:extLst>
              <a:ext uri="{FF2B5EF4-FFF2-40B4-BE49-F238E27FC236}">
                <a16:creationId xmlns:a16="http://schemas.microsoft.com/office/drawing/2014/main" id="{2B5D7731-DB4A-44D9-822E-F07BCE38CA45}"/>
              </a:ext>
            </a:extLst>
          </p:cNvPr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41" name="Flecha izquierda 208">
            <a:extLst>
              <a:ext uri="{FF2B5EF4-FFF2-40B4-BE49-F238E27FC236}">
                <a16:creationId xmlns:a16="http://schemas.microsoft.com/office/drawing/2014/main" id="{767A6AB6-0576-4F95-84B0-E784C48D1FB9}"/>
              </a:ext>
            </a:extLst>
          </p:cNvPr>
          <p:cNvSpPr/>
          <p:nvPr/>
        </p:nvSpPr>
        <p:spPr>
          <a:xfrm rot="10800000">
            <a:off x="8111319" y="393453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1F1191-6BFA-4232-926D-40CFADF9BDE9}"/>
              </a:ext>
            </a:extLst>
          </p:cNvPr>
          <p:cNvSpPr txBox="1"/>
          <p:nvPr/>
        </p:nvSpPr>
        <p:spPr>
          <a:xfrm>
            <a:off x="8734209" y="3770970"/>
            <a:ext cx="2827237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subsidios para el mejoramiento de vivienda rural a hogares víctimas</a:t>
            </a:r>
            <a:endParaRPr lang="es-CO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echa izquierda 44">
            <a:extLst>
              <a:ext uri="{FF2B5EF4-FFF2-40B4-BE49-F238E27FC236}">
                <a16:creationId xmlns:a16="http://schemas.microsoft.com/office/drawing/2014/main" id="{66BE274E-66BD-4A44-8CFB-BF884E95A319}"/>
              </a:ext>
            </a:extLst>
          </p:cNvPr>
          <p:cNvSpPr/>
          <p:nvPr/>
        </p:nvSpPr>
        <p:spPr>
          <a:xfrm rot="10800000">
            <a:off x="8120916" y="5428994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Forma libre 45">
            <a:extLst>
              <a:ext uri="{FF2B5EF4-FFF2-40B4-BE49-F238E27FC236}">
                <a16:creationId xmlns:a16="http://schemas.microsoft.com/office/drawing/2014/main" id="{8E99E481-C260-4189-9D94-103BAA06D0DE}"/>
              </a:ext>
            </a:extLst>
          </p:cNvPr>
          <p:cNvSpPr/>
          <p:nvPr/>
        </p:nvSpPr>
        <p:spPr>
          <a:xfrm>
            <a:off x="8803951" y="5223311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subsidios para la adquisición de vivienda nueva rural a hogares víctimas.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3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47EE2B0525E04AAB571D12B0B3BACE" ma:contentTypeVersion="7" ma:contentTypeDescription="Crear nuevo documento." ma:contentTypeScope="" ma:versionID="2d5cdaf0fbd6aac045a2c3b260eab1e4">
  <xsd:schema xmlns:xsd="http://www.w3.org/2001/XMLSchema" xmlns:xs="http://www.w3.org/2001/XMLSchema" xmlns:p="http://schemas.microsoft.com/office/2006/metadata/properties" xmlns:ns3="1651d6e6-2542-4c7c-9e42-7d9db46df95d" targetNamespace="http://schemas.microsoft.com/office/2006/metadata/properties" ma:root="true" ma:fieldsID="5ac389486399f0bc39e30b7f0abdfee6" ns3:_="">
    <xsd:import namespace="1651d6e6-2542-4c7c-9e42-7d9db46df9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1d6e6-2542-4c7c-9e42-7d9db46df9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8F485B-7FC8-4811-A757-13660A7699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51d6e6-2542-4c7c-9e42-7d9db46df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B4DFC7-2354-44DF-B230-093A8BB501FE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1651d6e6-2542-4c7c-9e42-7d9db46df95d"/>
  </ds:schemaRefs>
</ds:datastoreItem>
</file>

<file path=customXml/itemProps3.xml><?xml version="1.0" encoding="utf-8"?>
<ds:datastoreItem xmlns:ds="http://schemas.openxmlformats.org/officeDocument/2006/customXml" ds:itemID="{FDC1DD49-3FE9-4555-860C-4860BC295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38488</TotalTime>
  <Words>5371</Words>
  <Application>Microsoft Office PowerPoint</Application>
  <PresentationFormat>Panorámica</PresentationFormat>
  <Paragraphs>659</Paragraphs>
  <Slides>41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Helvetica-Normal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Walter Correa</dc:creator>
  <cp:lastModifiedBy>Laura Liliana Martinez Duarte</cp:lastModifiedBy>
  <cp:revision>888</cp:revision>
  <cp:lastPrinted>2019-08-23T19:09:46Z</cp:lastPrinted>
  <dcterms:created xsi:type="dcterms:W3CDTF">2019-01-18T14:17:58Z</dcterms:created>
  <dcterms:modified xsi:type="dcterms:W3CDTF">2021-12-06T13:27:50Z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0x0101006F47EE2B0525E04AAB571D12B0B3BACE</vt:lpwstr>
  </property>
</Properties>
</file>