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32"/>
  </p:handoutMasterIdLst>
  <p:sldIdLst>
    <p:sldId id="256" r:id="rId5"/>
    <p:sldId id="257" r:id="rId6"/>
    <p:sldId id="285" r:id="rId7"/>
    <p:sldId id="317" r:id="rId8"/>
    <p:sldId id="318" r:id="rId9"/>
    <p:sldId id="342" r:id="rId10"/>
    <p:sldId id="319" r:id="rId11"/>
    <p:sldId id="320" r:id="rId12"/>
    <p:sldId id="321" r:id="rId13"/>
    <p:sldId id="322" r:id="rId14"/>
    <p:sldId id="323" r:id="rId15"/>
    <p:sldId id="326" r:id="rId16"/>
    <p:sldId id="327" r:id="rId17"/>
    <p:sldId id="328" r:id="rId18"/>
    <p:sldId id="329" r:id="rId19"/>
    <p:sldId id="330" r:id="rId20"/>
    <p:sldId id="332" r:id="rId21"/>
    <p:sldId id="341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267" r:id="rId3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8CB"/>
    <a:srgbClr val="575756"/>
    <a:srgbClr val="D8723E"/>
    <a:srgbClr val="93BB54"/>
    <a:srgbClr val="C49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22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'202400000000207'!$B$36:$B$39</c:f>
              <c:strCache>
                <c:ptCount val="4"/>
                <c:pt idx="0">
                  <c:v>Productos catastrales adquiridos</c:v>
                </c:pt>
                <c:pt idx="1">
                  <c:v>Procesos de formalización, saneamiento y titulación a nivel nacional realizados</c:v>
                </c:pt>
                <c:pt idx="2">
                  <c:v>Asistencias técnicas realizadas</c:v>
                </c:pt>
                <c:pt idx="3">
                  <c:v>Entidades territoriales apoyadas financieramente</c:v>
                </c:pt>
              </c:strCache>
            </c:strRef>
          </c:cat>
          <c:val>
            <c:numRef>
              <c:f>'202400000000207'!$C$36:$C$39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0.2325925925925926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DF-485F-BF93-148F5BC34D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6450432"/>
        <c:axId val="195732784"/>
      </c:barChart>
      <c:catAx>
        <c:axId val="106450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5732784"/>
        <c:crosses val="autoZero"/>
        <c:auto val="1"/>
        <c:lblAlgn val="ctr"/>
        <c:lblOffset val="100"/>
        <c:noMultiLvlLbl val="0"/>
      </c:catAx>
      <c:valAx>
        <c:axId val="1957327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645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'Indicadores 2026'!$B$17:$B$19</c:f>
              <c:strCache>
                <c:ptCount val="3"/>
                <c:pt idx="0">
                  <c:v>Entidades territoriales capacitadas </c:v>
                </c:pt>
                <c:pt idx="1">
                  <c:v>Proyectos evaluados</c:v>
                </c:pt>
                <c:pt idx="2">
                  <c:v>Instrumentos normativos proyectados </c:v>
                </c:pt>
              </c:strCache>
            </c:strRef>
          </c:cat>
          <c:val>
            <c:numRef>
              <c:f>'Indicadores 2026'!$C$17:$C$19</c:f>
              <c:numCache>
                <c:formatCode>0%</c:formatCode>
                <c:ptCount val="3"/>
                <c:pt idx="0">
                  <c:v>3.8666666666666667</c:v>
                </c:pt>
                <c:pt idx="1">
                  <c:v>0.38210526315789473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B7-4547-8A49-EDA67A00D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1760224"/>
        <c:axId val="645856240"/>
      </c:barChart>
      <c:catAx>
        <c:axId val="101760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45856240"/>
        <c:crosses val="autoZero"/>
        <c:auto val="1"/>
        <c:lblAlgn val="ctr"/>
        <c:lblOffset val="100"/>
        <c:noMultiLvlLbl val="0"/>
      </c:catAx>
      <c:valAx>
        <c:axId val="6458562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176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'2026'!$C$35:$C$37</c:f>
              <c:strCache>
                <c:ptCount val="3"/>
                <c:pt idx="0">
                  <c:v>Asistencias técnicas realizadas</c:v>
                </c:pt>
                <c:pt idx="1">
                  <c:v> Proyectos de acueducto y de manejo de aguas residuales en área rural financiados</c:v>
                </c:pt>
                <c:pt idx="2">
                  <c:v>Proyectos de acueducto y alcantarillado en área urbana financiados</c:v>
                </c:pt>
              </c:strCache>
            </c:strRef>
          </c:cat>
          <c:val>
            <c:numRef>
              <c:f>'2026'!$E$35:$E$37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AD-4F07-9F98-006CAD57B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6440032"/>
        <c:axId val="64588494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'2026'!$C$35:$C$37</c15:sqref>
                        </c15:formulaRef>
                      </c:ext>
                    </c:extLst>
                    <c:strCache>
                      <c:ptCount val="3"/>
                      <c:pt idx="0">
                        <c:v>Asistencias técnicas realizadas</c:v>
                      </c:pt>
                      <c:pt idx="1">
                        <c:v> Proyectos de acueducto y de manejo de aguas residuales en área rural financiados</c:v>
                      </c:pt>
                      <c:pt idx="2">
                        <c:v>Proyectos de acueducto y alcantarillado en área urbana financiados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'2026'!$D$35:$D$37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1AD-4F07-9F98-006CAD57BA5F}"/>
                  </c:ext>
                </c:extLst>
              </c15:ser>
            </c15:filteredBarSeries>
          </c:ext>
        </c:extLst>
      </c:barChart>
      <c:catAx>
        <c:axId val="106440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45884944"/>
        <c:crosses val="autoZero"/>
        <c:auto val="1"/>
        <c:lblAlgn val="ctr"/>
        <c:lblOffset val="100"/>
        <c:noMultiLvlLbl val="0"/>
      </c:catAx>
      <c:valAx>
        <c:axId val="6458849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644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'2026'!$C$29</c:f>
              <c:strCache>
                <c:ptCount val="1"/>
                <c:pt idx="0">
                  <c:v>Proyectos evaluados</c:v>
                </c:pt>
              </c:strCache>
            </c:strRef>
          </c:cat>
          <c:val>
            <c:numRef>
              <c:f>'2026'!$E$29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98-4057-9DD1-C6DF54F2B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54143136"/>
        <c:axId val="174669694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'2026'!$C$29</c15:sqref>
                        </c15:formulaRef>
                      </c:ext>
                    </c:extLst>
                    <c:strCache>
                      <c:ptCount val="1"/>
                      <c:pt idx="0">
                        <c:v>Proyectos evaluados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'2026'!$D$29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0E98-4057-9DD1-C6DF54F2BFBC}"/>
                  </c:ext>
                </c:extLst>
              </c15:ser>
            </c15:filteredBarSeries>
          </c:ext>
        </c:extLst>
      </c:barChart>
      <c:catAx>
        <c:axId val="1754143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46696944"/>
        <c:crosses val="autoZero"/>
        <c:auto val="1"/>
        <c:lblAlgn val="ctr"/>
        <c:lblOffset val="100"/>
        <c:noMultiLvlLbl val="0"/>
      </c:catAx>
      <c:valAx>
        <c:axId val="17466969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5414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'Indicador 2026'!$B$16</c:f>
              <c:strCache>
                <c:ptCount val="1"/>
                <c:pt idx="0">
                  <c:v>Proyectos de acueducto y alcantarillado en área urbana financiados</c:v>
                </c:pt>
              </c:strCache>
            </c:strRef>
          </c:cat>
          <c:val>
            <c:numRef>
              <c:f>'Indicador 2026'!$C$16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AE-4727-95D3-8B201A7C2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31568288"/>
        <c:axId val="1311419920"/>
      </c:barChart>
      <c:catAx>
        <c:axId val="1631568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11419920"/>
        <c:crosses val="autoZero"/>
        <c:auto val="1"/>
        <c:lblAlgn val="ctr"/>
        <c:lblOffset val="100"/>
        <c:noMultiLvlLbl val="0"/>
      </c:catAx>
      <c:valAx>
        <c:axId val="13114199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3156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'2026'!$C$31:$C$32</c:f>
              <c:strCache>
                <c:ptCount val="2"/>
                <c:pt idx="0">
                  <c:v>Municipios asistidos técnicamente</c:v>
                </c:pt>
                <c:pt idx="1">
                  <c:v>Proyectos de acueducto y alcantarillado en área urbana financiados</c:v>
                </c:pt>
              </c:strCache>
            </c:strRef>
          </c:cat>
          <c:val>
            <c:numRef>
              <c:f>'2026'!$E$31:$E$32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44-4E7A-8185-6D96F3E5F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29066976"/>
        <c:axId val="105357460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'2026'!$C$31:$C$32</c15:sqref>
                        </c15:formulaRef>
                      </c:ext>
                    </c:extLst>
                    <c:strCache>
                      <c:ptCount val="2"/>
                      <c:pt idx="0">
                        <c:v>Municipios asistidos técnicamente</c:v>
                      </c:pt>
                      <c:pt idx="1">
                        <c:v>Proyectos de acueducto y alcantarillado en área urbana financiados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'2026'!$D$31:$D$32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6344-4E7A-8185-6D96F3E5F0EE}"/>
                  </c:ext>
                </c:extLst>
              </c15:ser>
            </c15:filteredBarSeries>
          </c:ext>
        </c:extLst>
      </c:barChart>
      <c:catAx>
        <c:axId val="1629066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53574608"/>
        <c:crosses val="autoZero"/>
        <c:auto val="1"/>
        <c:lblAlgn val="ctr"/>
        <c:lblOffset val="100"/>
        <c:noMultiLvlLbl val="0"/>
      </c:catAx>
      <c:valAx>
        <c:axId val="10535746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2906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'Indicador 2026'!$B$17:$B$19</c:f>
              <c:strCache>
                <c:ptCount val="2"/>
                <c:pt idx="0">
                  <c:v>Proyectos de acueducto y alcantarillado en área urbana financiados
</c:v>
                </c:pt>
                <c:pt idx="1">
                  <c:v>Proyectos de acueducto y de manejo de aguas residuales en área rural financiados</c:v>
                </c:pt>
              </c:strCache>
            </c:strRef>
          </c:cat>
          <c:val>
            <c:numRef>
              <c:f>'Indicador 2026'!$C$17:$C$19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6F-4ED4-9D92-E7BA73F1B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97965808"/>
        <c:axId val="1053574608"/>
      </c:barChart>
      <c:catAx>
        <c:axId val="897965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53574608"/>
        <c:crosses val="autoZero"/>
        <c:auto val="1"/>
        <c:lblAlgn val="ctr"/>
        <c:lblOffset val="100"/>
        <c:noMultiLvlLbl val="0"/>
      </c:catAx>
      <c:valAx>
        <c:axId val="10535746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89796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Indicadores!$E$15:$E$16</c:f>
              <c:strCache>
                <c:ptCount val="2"/>
                <c:pt idx="0">
                  <c:v>Proyectos de acueducto, alcantarillado y aseo apoyados financieramente</c:v>
                </c:pt>
                <c:pt idx="1">
                  <c:v>Asistencias técnicas realizadas</c:v>
                </c:pt>
              </c:strCache>
            </c:strRef>
          </c:cat>
          <c:val>
            <c:numRef>
              <c:f>Indicadores!$F$15:$F$16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C5-4E31-9DF9-CE5C849DE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58431104"/>
        <c:axId val="1053574608"/>
      </c:barChart>
      <c:catAx>
        <c:axId val="1258431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53574608"/>
        <c:crosses val="autoZero"/>
        <c:auto val="1"/>
        <c:lblAlgn val="ctr"/>
        <c:lblOffset val="100"/>
        <c:noMultiLvlLbl val="0"/>
      </c:catAx>
      <c:valAx>
        <c:axId val="10535746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58431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'Indicadores 2026'!$D$3:$D$12</c:f>
              <c:strCache>
                <c:ptCount val="10"/>
                <c:pt idx="0">
                  <c:v>Ciudadanos efectivamente atendidos en los diferentes canales de servicio </c:v>
                </c:pt>
                <c:pt idx="1">
                  <c:v>Documentos tramitados</c:v>
                </c:pt>
                <c:pt idx="2">
                  <c:v>Archivos gestionados</c:v>
                </c:pt>
                <c:pt idx="3">
                  <c:v>Productos comunicacionales elaborados</c:v>
                </c:pt>
                <c:pt idx="4">
                  <c:v>Sedes adecuadas</c:v>
                </c:pt>
                <c:pt idx="5">
                  <c:v>Auditorias realizadas</c:v>
                </c:pt>
                <c:pt idx="6">
                  <c:v>Procesos disciplinarios tramitados</c:v>
                </c:pt>
                <c:pt idx="7">
                  <c:v>Peticiones atendidas</c:v>
                </c:pt>
                <c:pt idx="8">
                  <c:v>Sistemas de gestión implementados</c:v>
                </c:pt>
                <c:pt idx="9">
                  <c:v>Capacitaciones realizadas</c:v>
                </c:pt>
              </c:strCache>
            </c:strRef>
          </c:cat>
          <c:val>
            <c:numRef>
              <c:f>'Indicadores 2026'!$E$3:$E$12</c:f>
              <c:numCache>
                <c:formatCode>0%</c:formatCode>
                <c:ptCount val="10"/>
                <c:pt idx="0">
                  <c:v>0.17467222222222223</c:v>
                </c:pt>
                <c:pt idx="1">
                  <c:v>0.2131625</c:v>
                </c:pt>
                <c:pt idx="2">
                  <c:v>0.109</c:v>
                </c:pt>
                <c:pt idx="3">
                  <c:v>0.76</c:v>
                </c:pt>
                <c:pt idx="4">
                  <c:v>0</c:v>
                </c:pt>
                <c:pt idx="5">
                  <c:v>0</c:v>
                </c:pt>
                <c:pt idx="6">
                  <c:v>2.4857142857142858</c:v>
                </c:pt>
                <c:pt idx="7">
                  <c:v>0.24990000000000001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79-45BE-9E3A-60BD08E46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08074576"/>
        <c:axId val="1258543568"/>
      </c:barChart>
      <c:catAx>
        <c:axId val="1308074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58543568"/>
        <c:crosses val="autoZero"/>
        <c:auto val="1"/>
        <c:lblAlgn val="ctr"/>
        <c:lblOffset val="100"/>
        <c:noMultiLvlLbl val="0"/>
      </c:catAx>
      <c:valAx>
        <c:axId val="12585435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0807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'2026'!$C$24</c:f>
              <c:strCache>
                <c:ptCount val="1"/>
                <c:pt idx="0">
                  <c:v>Asistencias técnicas realizadas</c:v>
                </c:pt>
              </c:strCache>
            </c:strRef>
          </c:cat>
          <c:val>
            <c:numRef>
              <c:f>'2026'!$D$24</c:f>
              <c:numCache>
                <c:formatCode>0%</c:formatCode>
                <c:ptCount val="1"/>
                <c:pt idx="0">
                  <c:v>0.19702091696598353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E9-48EB-9743-31F476099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98276496"/>
        <c:axId val="1302840032"/>
      </c:barChart>
      <c:catAx>
        <c:axId val="898276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02840032"/>
        <c:crosses val="autoZero"/>
        <c:auto val="1"/>
        <c:lblAlgn val="ctr"/>
        <c:lblOffset val="100"/>
        <c:noMultiLvlLbl val="0"/>
      </c:catAx>
      <c:valAx>
        <c:axId val="13028400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89827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'2026'!$D$25</c:f>
              <c:strCache>
                <c:ptCount val="1"/>
                <c:pt idx="0">
                  <c:v>Índice de capacidad en la prestación de servicios de tecnología</c:v>
                </c:pt>
              </c:strCache>
            </c:strRef>
          </c:cat>
          <c:val>
            <c:numRef>
              <c:f>'2026'!$E$25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9C-4632-AA6F-5CF677CD0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63434240"/>
        <c:axId val="1243674144"/>
      </c:barChart>
      <c:catAx>
        <c:axId val="1663434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43674144"/>
        <c:crosses val="autoZero"/>
        <c:auto val="1"/>
        <c:lblAlgn val="ctr"/>
        <c:lblOffset val="100"/>
        <c:noMultiLvlLbl val="0"/>
      </c:catAx>
      <c:valAx>
        <c:axId val="12436741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6343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'2026'!$C$41:$C$44</c:f>
              <c:strCache>
                <c:ptCount val="4"/>
                <c:pt idx="0">
                  <c:v>Proyectos normativos publicados</c:v>
                </c:pt>
                <c:pt idx="1">
                  <c:v>Reportes de seguimiento de los indicadores sectoriales generado</c:v>
                </c:pt>
                <c:pt idx="2">
                  <c:v>Asistencias técnicas realizadas</c:v>
                </c:pt>
                <c:pt idx="3">
                  <c:v>PQR atendidas</c:v>
                </c:pt>
              </c:strCache>
            </c:strRef>
          </c:cat>
          <c:val>
            <c:numRef>
              <c:f>'2026'!$E$41:$E$44</c:f>
              <c:numCache>
                <c:formatCode>0%</c:formatCode>
                <c:ptCount val="4"/>
                <c:pt idx="0">
                  <c:v>0.75</c:v>
                </c:pt>
                <c:pt idx="1">
                  <c:v>0.20967741935483872</c:v>
                </c:pt>
                <c:pt idx="2">
                  <c:v>0.13664596273291926</c:v>
                </c:pt>
                <c:pt idx="3">
                  <c:v>7.1615894039735103E-2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35-416A-BA8B-B46B3B8E6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2065408"/>
        <c:axId val="2591381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'2026'!$C$41:$C$44</c15:sqref>
                        </c15:formulaRef>
                      </c:ext>
                    </c:extLst>
                    <c:strCache>
                      <c:ptCount val="4"/>
                      <c:pt idx="0">
                        <c:v>Proyectos normativos publicados</c:v>
                      </c:pt>
                      <c:pt idx="1">
                        <c:v>Reportes de seguimiento de los indicadores sectoriales generado</c:v>
                      </c:pt>
                      <c:pt idx="2">
                        <c:v>Asistencias técnicas realizadas</c:v>
                      </c:pt>
                      <c:pt idx="3">
                        <c:v>PQR atendidas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'2026'!$D$41:$D$44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235-416A-BA8B-B46B3B8E681A}"/>
                  </c:ext>
                </c:extLst>
              </c15:ser>
            </c15:filteredBarSeries>
          </c:ext>
        </c:extLst>
      </c:barChart>
      <c:catAx>
        <c:axId val="192065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9138160"/>
        <c:crosses val="autoZero"/>
        <c:auto val="1"/>
        <c:lblAlgn val="ctr"/>
        <c:lblOffset val="100"/>
        <c:noMultiLvlLbl val="0"/>
      </c:catAx>
      <c:valAx>
        <c:axId val="2591381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206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'2026'!$C$40:$C$54</c:f>
              <c:strCache>
                <c:ptCount val="10"/>
                <c:pt idx="0">
                  <c:v>Resoluciones para la asiJnación de subsidios expedidas</c:v>
                </c:pt>
                <c:pt idx="1">
                  <c:v>Hogares beneficiados con adquisición de vivienda</c:v>
                </c:pt>
                <c:pt idx="2">
                  <c:v>Subsidios para adquisición de  vivienda asignados a población desplazada</c:v>
                </c:pt>
                <c:pt idx="3">
                  <c:v>Hogares beneficiados con construcción de vivienda en sitio propio</c:v>
                </c:pt>
                <c:pt idx="4">
                  <c:v>Subsidios para construcción de  vivienda en sitio propio asignados a población desplazada</c:v>
                </c:pt>
                <c:pt idx="5">
                  <c:v>Hogares beneficiados con construcción de vivienda rural en sitio propio</c:v>
                </c:pt>
                <c:pt idx="6">
                  <c:v>Subsidios asignados por sentencias judiciales</c:v>
                </c:pt>
                <c:pt idx="7">
                  <c:v>Hogares beneficiados con mejoramiento de una vivienda </c:v>
                </c:pt>
                <c:pt idx="8">
                  <c:v>Subsidios para mejoramiento de  vivienda asignados a población desplazada </c:v>
                </c:pt>
                <c:pt idx="9">
                  <c:v>Hogares beneficiados con mejoramiento de una vivienda rural </c:v>
                </c:pt>
              </c:strCache>
            </c:strRef>
          </c:cat>
          <c:val>
            <c:numRef>
              <c:f>'2026'!$D$40:$D$54</c:f>
              <c:numCache>
                <c:formatCode>0%</c:formatCode>
                <c:ptCount val="10"/>
                <c:pt idx="0">
                  <c:v>9.5000000000000001E-2</c:v>
                </c:pt>
                <c:pt idx="1">
                  <c:v>0</c:v>
                </c:pt>
                <c:pt idx="2">
                  <c:v>0</c:v>
                </c:pt>
                <c:pt idx="3">
                  <c:v>2.5404157043879907E-2</c:v>
                </c:pt>
                <c:pt idx="4">
                  <c:v>0</c:v>
                </c:pt>
                <c:pt idx="5">
                  <c:v>2.5404157043879907E-2</c:v>
                </c:pt>
                <c:pt idx="6">
                  <c:v>0</c:v>
                </c:pt>
                <c:pt idx="7">
                  <c:v>0.15920339382512375</c:v>
                </c:pt>
                <c:pt idx="8">
                  <c:v>1.56</c:v>
                </c:pt>
                <c:pt idx="9">
                  <c:v>0.12639037653456373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3A-4AD9-B44B-50F786E2D4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0428544"/>
        <c:axId val="118845072"/>
      </c:barChart>
      <c:catAx>
        <c:axId val="240428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845072"/>
        <c:crosses val="autoZero"/>
        <c:auto val="1"/>
        <c:lblAlgn val="l"/>
        <c:lblOffset val="100"/>
        <c:noMultiLvlLbl val="0"/>
      </c:catAx>
      <c:valAx>
        <c:axId val="1188450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4042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'2026'!$C$30:$C$32</c:f>
              <c:strCache>
                <c:ptCount val="3"/>
                <c:pt idx="0">
                  <c:v>Hogares beneficiados con mejoramiento de una vivienda</c:v>
                </c:pt>
                <c:pt idx="1">
                  <c:v>Hogares beneficiados con adquisición de vivienda </c:v>
                </c:pt>
                <c:pt idx="2">
                  <c:v>Hogares beneficiados con construcción de vivienda en sitio propio</c:v>
                </c:pt>
              </c:strCache>
            </c:strRef>
          </c:cat>
          <c:val>
            <c:numRef>
              <c:f>'2026'!$D$30:$D$32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C0-4CDA-B3A7-365967D5B8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1229904"/>
        <c:axId val="142723808"/>
      </c:barChart>
      <c:catAx>
        <c:axId val="141229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723808"/>
        <c:crosses val="autoZero"/>
        <c:auto val="1"/>
        <c:lblAlgn val="ctr"/>
        <c:lblOffset val="100"/>
        <c:noMultiLvlLbl val="0"/>
      </c:catAx>
      <c:valAx>
        <c:axId val="1427238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122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'2026'!$B$29:$B$33</c:f>
              <c:strCache>
                <c:ptCount val="5"/>
                <c:pt idx="0">
                  <c:v>Usuarios del sistema</c:v>
                </c:pt>
                <c:pt idx="1">
                  <c:v>Estrategia de arquitectura TI implementada</c:v>
                </c:pt>
                <c:pt idx="2">
                  <c:v>Sistemas implementados</c:v>
                </c:pt>
                <c:pt idx="3">
                  <c:v>Productos comunicacionales elaborados</c:v>
                </c:pt>
                <c:pt idx="4">
                  <c:v>Jornadas de participación ciudadana desarrollados</c:v>
                </c:pt>
              </c:strCache>
            </c:strRef>
          </c:cat>
          <c:val>
            <c:numRef>
              <c:f>'2026'!$C$29:$C$33</c:f>
              <c:numCache>
                <c:formatCode>0%</c:formatCode>
                <c:ptCount val="5"/>
                <c:pt idx="0">
                  <c:v>0.22366666666666668</c:v>
                </c:pt>
                <c:pt idx="1">
                  <c:v>0.34</c:v>
                </c:pt>
                <c:pt idx="2">
                  <c:v>0.34</c:v>
                </c:pt>
                <c:pt idx="3">
                  <c:v>0</c:v>
                </c:pt>
                <c:pt idx="4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C9-4998-B825-FBFE0D0E2E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7095472"/>
        <c:axId val="142742944"/>
      </c:barChart>
      <c:catAx>
        <c:axId val="117095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742944"/>
        <c:crosses val="autoZero"/>
        <c:auto val="1"/>
        <c:lblAlgn val="ctr"/>
        <c:lblOffset val="100"/>
        <c:noMultiLvlLbl val="0"/>
      </c:catAx>
      <c:valAx>
        <c:axId val="1427429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1709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'2026'!$B$29:$B$31</c:f>
              <c:strCache>
                <c:ptCount val="3"/>
                <c:pt idx="0">
                  <c:v>Resoluciones expedidas </c:v>
                </c:pt>
                <c:pt idx="1">
                  <c:v>Estudios realizados</c:v>
                </c:pt>
                <c:pt idx="2">
                  <c:v>Entidades territoriales asistidas técnicamente </c:v>
                </c:pt>
              </c:strCache>
            </c:strRef>
          </c:cat>
          <c:val>
            <c:numRef>
              <c:f>'2026'!$C$29:$C$31</c:f>
              <c:numCache>
                <c:formatCode>0%</c:formatCode>
                <c:ptCount val="3"/>
                <c:pt idx="0">
                  <c:v>6.6666666666666666E-2</c:v>
                </c:pt>
                <c:pt idx="1">
                  <c:v>0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88-40CB-8F11-3BCF0FEADE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2030832"/>
        <c:axId val="142720896"/>
      </c:barChart>
      <c:catAx>
        <c:axId val="242030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2720896"/>
        <c:crosses val="autoZero"/>
        <c:auto val="1"/>
        <c:lblAlgn val="ctr"/>
        <c:lblOffset val="100"/>
        <c:noMultiLvlLbl val="0"/>
      </c:catAx>
      <c:valAx>
        <c:axId val="1427208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4203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'2026'!$B$48:$B$55</c:f>
              <c:strCache>
                <c:ptCount val="8"/>
                <c:pt idx="0">
                  <c:v>Capacitaciones realizadas</c:v>
                </c:pt>
                <c:pt idx="1">
                  <c:v>Sedes adecuadas</c:v>
                </c:pt>
                <c:pt idx="2">
                  <c:v>Ciudadanos efectivamente atendidos en los diferentes canales de servicio </c:v>
                </c:pt>
                <c:pt idx="3">
                  <c:v>Documentos tramitados</c:v>
                </c:pt>
                <c:pt idx="4">
                  <c:v>Sistema de gestión documental implementado</c:v>
                </c:pt>
                <c:pt idx="5">
                  <c:v>Prestadores con resolución de contribución notificada</c:v>
                </c:pt>
                <c:pt idx="6">
                  <c:v>Informes de seguimiento elaborados </c:v>
                </c:pt>
                <c:pt idx="7">
                  <c:v>Peticiones atendidas</c:v>
                </c:pt>
              </c:strCache>
            </c:strRef>
          </c:cat>
          <c:val>
            <c:numRef>
              <c:f>'2026'!$C$48:$C$55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0.46254901960784311</c:v>
                </c:pt>
                <c:pt idx="4">
                  <c:v>0.27</c:v>
                </c:pt>
                <c:pt idx="5">
                  <c:v>6.0311284046692608E-2</c:v>
                </c:pt>
                <c:pt idx="6">
                  <c:v>0</c:v>
                </c:pt>
                <c:pt idx="7">
                  <c:v>0.24990000000000001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D-45A6-B431-FB93ECE000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78391712"/>
        <c:axId val="1857981120"/>
      </c:barChart>
      <c:catAx>
        <c:axId val="1678391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57981120"/>
        <c:crosses val="autoZero"/>
        <c:auto val="1"/>
        <c:lblAlgn val="ctr"/>
        <c:lblOffset val="100"/>
        <c:noMultiLvlLbl val="0"/>
      </c:catAx>
      <c:valAx>
        <c:axId val="18579811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783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'2026'!$B$35:$B$39</c:f>
              <c:strCache>
                <c:ptCount val="5"/>
                <c:pt idx="0">
                  <c:v>Instrumentos normativos formulados</c:v>
                </c:pt>
                <c:pt idx="1">
                  <c:v>Estudios e investigaciones para el desarrollo de lineamientos normativos y de política pública desarrollados</c:v>
                </c:pt>
                <c:pt idx="2">
                  <c:v>Entidades territoriales asistidas técnicamente</c:v>
                </c:pt>
                <c:pt idx="3">
                  <c:v>Municipios asistidos en revisión de POT</c:v>
                </c:pt>
                <c:pt idx="4">
                  <c:v>Municipios capacitados en la elaboración del inventario de asentamientos en zonas de alto riesgo</c:v>
                </c:pt>
              </c:strCache>
            </c:strRef>
          </c:cat>
          <c:val>
            <c:numRef>
              <c:f>'2026'!$C$35:$C$39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0.25714285714285712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F2-4CCF-BA1D-73CE9CB57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5783328"/>
        <c:axId val="259131088"/>
      </c:barChart>
      <c:catAx>
        <c:axId val="105783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9131088"/>
        <c:crosses val="autoZero"/>
        <c:auto val="1"/>
        <c:lblAlgn val="ctr"/>
        <c:lblOffset val="100"/>
        <c:noMultiLvlLbl val="0"/>
      </c:catAx>
      <c:valAx>
        <c:axId val="2591310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578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'2026'!$B$34</c:f>
              <c:strCache>
                <c:ptCount val="1"/>
                <c:pt idx="0">
                  <c:v>Actividades de Saneamiento realizadas</c:v>
                </c:pt>
              </c:strCache>
            </c:strRef>
          </c:cat>
          <c:val>
            <c:numRef>
              <c:f>'2026'!$C$34</c:f>
              <c:numCache>
                <c:formatCode>0%</c:formatCode>
                <c:ptCount val="1"/>
                <c:pt idx="0">
                  <c:v>0.20637291511077918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0F-4073-83B0-D5D9E4B235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63429040"/>
        <c:axId val="1311951888"/>
      </c:barChart>
      <c:catAx>
        <c:axId val="1663429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11951888"/>
        <c:crosses val="autoZero"/>
        <c:auto val="1"/>
        <c:lblAlgn val="ctr"/>
        <c:lblOffset val="100"/>
        <c:noMultiLvlLbl val="0"/>
      </c:catAx>
      <c:valAx>
        <c:axId val="13119518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6342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'2026'!$B$25:$B$26</c:f>
              <c:strCache>
                <c:ptCount val="2"/>
                <c:pt idx="0">
                  <c:v>Documentos normativos elaborados</c:v>
                </c:pt>
                <c:pt idx="1">
                  <c:v> Asistencias técnicas realizadas</c:v>
                </c:pt>
              </c:strCache>
            </c:strRef>
          </c:cat>
          <c:val>
            <c:numRef>
              <c:f>'2026'!$C$25:$C$26</c:f>
              <c:numCache>
                <c:formatCode>0%</c:formatCode>
                <c:ptCount val="2"/>
                <c:pt idx="0">
                  <c:v>0</c:v>
                </c:pt>
                <c:pt idx="1">
                  <c:v>0.48863636363636365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70-4941-9E5C-BEC220366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7710800"/>
        <c:axId val="252856656"/>
      </c:barChart>
      <c:catAx>
        <c:axId val="207710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2856656"/>
        <c:crosses val="autoZero"/>
        <c:auto val="1"/>
        <c:lblAlgn val="ctr"/>
        <c:lblOffset val="100"/>
        <c:noMultiLvlLbl val="0"/>
      </c:catAx>
      <c:valAx>
        <c:axId val="2528566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771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'2026'!$C$41:$C$45</c:f>
              <c:strCache>
                <c:ptCount val="5"/>
                <c:pt idx="0">
                  <c:v>Esquema de medios alternos de provisión de agua para consumo humano implementados</c:v>
                </c:pt>
                <c:pt idx="1">
                  <c:v>Documentos de planeación elaborados</c:v>
                </c:pt>
                <c:pt idx="2">
                  <c:v>Plantas desalinizadoras instaldas</c:v>
                </c:pt>
                <c:pt idx="3">
                  <c:v>sistemas comunitarios de agua habilitados</c:v>
                </c:pt>
                <c:pt idx="4">
                  <c:v>Asistencias técnicas realizadas</c:v>
                </c:pt>
              </c:strCache>
            </c:strRef>
          </c:cat>
          <c:val>
            <c:numRef>
              <c:f>'2026'!$D$41:$D$45</c:f>
              <c:numCache>
                <c:formatCode>0.0%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84-4E17-833B-6B2A56507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2062608"/>
        <c:axId val="259141072"/>
      </c:barChart>
      <c:catAx>
        <c:axId val="192062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9141072"/>
        <c:crosses val="autoZero"/>
        <c:auto val="1"/>
        <c:lblAlgn val="ctr"/>
        <c:lblOffset val="100"/>
        <c:noMultiLvlLbl val="0"/>
      </c:catAx>
      <c:valAx>
        <c:axId val="2591410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9206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'Indicador 2026'!$C$14:$C$18</c:f>
              <c:strCache>
                <c:ptCount val="5"/>
                <c:pt idx="0">
                  <c:v>Sistemas de aprovisionamiento financiados</c:v>
                </c:pt>
                <c:pt idx="1">
                  <c:v>Pequeños prestadores beneficiados</c:v>
                </c:pt>
                <c:pt idx="2">
                  <c:v>Organizaciones comunitarias fortalecidas</c:v>
                </c:pt>
                <c:pt idx="3">
                  <c:v>Asistencias técnicas realizadas</c:v>
                </c:pt>
                <c:pt idx="4">
                  <c:v>Proyectos de esquemas diferenciadas o medios alternos apoyados financieramente</c:v>
                </c:pt>
              </c:strCache>
            </c:strRef>
          </c:cat>
          <c:val>
            <c:numRef>
              <c:f>'Indicador 2026'!$D$14:$D$18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F-4DD4-9799-1298198A6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09216048"/>
        <c:axId val="645868720"/>
      </c:barChart>
      <c:catAx>
        <c:axId val="1909216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45868720"/>
        <c:crosses val="autoZero"/>
        <c:auto val="1"/>
        <c:lblAlgn val="ctr"/>
        <c:lblOffset val="100"/>
        <c:noMultiLvlLbl val="0"/>
      </c:catAx>
      <c:valAx>
        <c:axId val="6458687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0921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'Indicador 2026'!$B$14:$B$15</c:f>
              <c:strCache>
                <c:ptCount val="2"/>
                <c:pt idx="0">
                  <c:v>Instrumentos técnicos generados
</c:v>
                </c:pt>
                <c:pt idx="1">
                  <c:v>Proyectos apoyados financieramente</c:v>
                </c:pt>
              </c:strCache>
            </c:strRef>
          </c:cat>
          <c:val>
            <c:numRef>
              <c:f>'Indicador 2026'!$C$14:$C$15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D6-4737-8746-C55BA7EC6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45268064"/>
        <c:axId val="645881616"/>
      </c:barChart>
      <c:catAx>
        <c:axId val="645268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45881616"/>
        <c:crosses val="autoZero"/>
        <c:auto val="1"/>
        <c:lblAlgn val="ctr"/>
        <c:lblOffset val="100"/>
        <c:noMultiLvlLbl val="0"/>
      </c:catAx>
      <c:valAx>
        <c:axId val="6458816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4526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'2026 Indicador'!$B$16:$B$18</c:f>
              <c:strCache>
                <c:ptCount val="2"/>
                <c:pt idx="0">
                  <c:v>Informes de monitoreo nacional publicado</c:v>
                </c:pt>
                <c:pt idx="1">
                  <c:v>Municipios asistidos técnicamente en Monitoreo a los recursos SGP-APSB </c:v>
                </c:pt>
              </c:strCache>
            </c:strRef>
          </c:cat>
          <c:val>
            <c:numRef>
              <c:f>'2026 Indicador'!$C$16:$C$18</c:f>
              <c:numCache>
                <c:formatCode>0%</c:formatCode>
                <c:ptCount val="2"/>
                <c:pt idx="0">
                  <c:v>0</c:v>
                </c:pt>
                <c:pt idx="1">
                  <c:v>0.87010506208213945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E4-43E6-A278-CE6B96F2A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7620656"/>
        <c:axId val="252849168"/>
      </c:barChart>
      <c:catAx>
        <c:axId val="257620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2849168"/>
        <c:crosses val="autoZero"/>
        <c:auto val="1"/>
        <c:lblAlgn val="ctr"/>
        <c:lblOffset val="100"/>
        <c:noMultiLvlLbl val="0"/>
      </c:catAx>
      <c:valAx>
        <c:axId val="2528491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57620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21/04/2026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1E79EF50-0682-9439-10F5-E686252E37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64" y="893064"/>
            <a:ext cx="8119872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21/04/2026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B7A988F-BE0C-194C-759C-6D1475AB1ADE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3EA8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9" name="Imagen 8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54E8C675-72C5-B934-A576-FA6B1F96D5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21/04/2026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8588F28E-059E-378D-0667-911BF6FB16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21/04/2026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21/04/2026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21/04/2026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21/04/2026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21/04/2026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21/04/2026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21/04/2026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9AFD091-953C-4B8E-5508-A2D6A3D77D1D}"/>
              </a:ext>
            </a:extLst>
          </p:cNvPr>
          <p:cNvSpPr/>
          <p:nvPr userDrawn="1"/>
        </p:nvSpPr>
        <p:spPr>
          <a:xfrm>
            <a:off x="0" y="819253"/>
            <a:ext cx="12192000" cy="5219493"/>
          </a:xfrm>
          <a:prstGeom prst="rect">
            <a:avLst/>
          </a:prstGeom>
          <a:solidFill>
            <a:srgbClr val="3EA8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48F6A6-246B-8A09-F30C-3D7EB2D33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07541D4-8F61-1EA4-E1FE-F31FA62AF729}"/>
              </a:ext>
            </a:extLst>
          </p:cNvPr>
          <p:cNvSpPr/>
          <p:nvPr userDrawn="1"/>
        </p:nvSpPr>
        <p:spPr>
          <a:xfrm>
            <a:off x="0" y="6525491"/>
            <a:ext cx="12192000" cy="332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1;p22">
            <a:extLst>
              <a:ext uri="{FF2B5EF4-FFF2-40B4-BE49-F238E27FC236}">
                <a16:creationId xmlns:a16="http://schemas.microsoft.com/office/drawing/2014/main" id="{2040EE40-94A2-7F62-8BDD-3955758E5C54}"/>
              </a:ext>
            </a:extLst>
          </p:cNvPr>
          <p:cNvSpPr txBox="1">
            <a:spLocks/>
          </p:cNvSpPr>
          <p:nvPr userDrawn="1"/>
        </p:nvSpPr>
        <p:spPr>
          <a:xfrm>
            <a:off x="1009892" y="1931276"/>
            <a:ext cx="3026080" cy="37994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 bold 16 px</a:t>
            </a:r>
          </a:p>
          <a:p>
            <a:pPr algn="l"/>
            <a:endParaRPr lang="da-DK" sz="18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</a:t>
            </a:r>
          </a:p>
          <a:p>
            <a:pPr algn="l"/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veniam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quis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nostrud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exerci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tation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ullamcorper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</a:t>
            </a:r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. 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sp>
        <p:nvSpPr>
          <p:cNvPr id="10" name="Google Shape;142;p22">
            <a:extLst>
              <a:ext uri="{FF2B5EF4-FFF2-40B4-BE49-F238E27FC236}">
                <a16:creationId xmlns:a16="http://schemas.microsoft.com/office/drawing/2014/main" id="{CF1CBFFF-6C20-B693-8A9C-5D655EBC18B4}"/>
              </a:ext>
            </a:extLst>
          </p:cNvPr>
          <p:cNvSpPr txBox="1">
            <a:spLocks/>
          </p:cNvSpPr>
          <p:nvPr userDrawn="1"/>
        </p:nvSpPr>
        <p:spPr>
          <a:xfrm>
            <a:off x="998688" y="1289650"/>
            <a:ext cx="4755726" cy="4059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l" defTabSz="695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4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1400"/>
            </a:pPr>
            <a:r>
              <a:rPr lang="es-CO" sz="2000" b="1" i="0" u="none" strike="noStrike" baseline="0" dirty="0">
                <a:solidFill>
                  <a:srgbClr val="32B9E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Fuente para títulos - 20 px</a:t>
            </a:r>
            <a:endParaRPr lang="es-CO" sz="2000" b="1" dirty="0">
              <a:solidFill>
                <a:srgbClr val="32B9E1"/>
              </a:solidFill>
              <a:latin typeface="Verdana" panose="020B0604030504040204" pitchFamily="34" charset="0"/>
              <a:ea typeface="Verdana" panose="020B0604030504040204" pitchFamily="34" charset="0"/>
              <a:cs typeface="Work Sans"/>
              <a:sym typeface="Work Sans"/>
            </a:endParaRPr>
          </a:p>
        </p:txBody>
      </p:sp>
      <p:sp>
        <p:nvSpPr>
          <p:cNvPr id="11" name="Google Shape;141;p22">
            <a:extLst>
              <a:ext uri="{FF2B5EF4-FFF2-40B4-BE49-F238E27FC236}">
                <a16:creationId xmlns:a16="http://schemas.microsoft.com/office/drawing/2014/main" id="{53E154FC-F92A-80DB-6336-9819A8331100}"/>
              </a:ext>
            </a:extLst>
          </p:cNvPr>
          <p:cNvSpPr txBox="1">
            <a:spLocks/>
          </p:cNvSpPr>
          <p:nvPr userDrawn="1"/>
        </p:nvSpPr>
        <p:spPr>
          <a:xfrm>
            <a:off x="4668012" y="1931276"/>
            <a:ext cx="3026080" cy="271167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 bold 16 px</a:t>
            </a:r>
          </a:p>
          <a:p>
            <a:pPr algn="l"/>
            <a:endParaRPr lang="da-DK" sz="18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</a:t>
            </a:r>
          </a:p>
          <a:p>
            <a:pPr algn="l"/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veniam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quis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nostrud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exerci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tation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ullamcorper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sp>
        <p:nvSpPr>
          <p:cNvPr id="12" name="Google Shape;141;p22">
            <a:extLst>
              <a:ext uri="{FF2B5EF4-FFF2-40B4-BE49-F238E27FC236}">
                <a16:creationId xmlns:a16="http://schemas.microsoft.com/office/drawing/2014/main" id="{F8FFB566-9AD9-BF21-77C4-400032853EFA}"/>
              </a:ext>
            </a:extLst>
          </p:cNvPr>
          <p:cNvSpPr txBox="1">
            <a:spLocks/>
          </p:cNvSpPr>
          <p:nvPr userDrawn="1"/>
        </p:nvSpPr>
        <p:spPr>
          <a:xfrm>
            <a:off x="8326133" y="1931276"/>
            <a:ext cx="3026080" cy="271851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245" tIns="21615" rIns="43245" bIns="2161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800" b="1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</a:rPr>
              <a:t>Fuente para subtitulo bold 16 px</a:t>
            </a:r>
          </a:p>
          <a:p>
            <a:pPr algn="l"/>
            <a:endParaRPr lang="da-DK" sz="18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da-DK" sz="1600" b="0" i="0" u="none" strike="noStrike" baseline="0" dirty="0">
                <a:solidFill>
                  <a:srgbClr val="4D4D4D"/>
                </a:solidFill>
                <a:latin typeface="NunitoSans-Regular"/>
              </a:rPr>
              <a:t>Fuente para texto corrido 16 px Lorem ipsum dolor sit amet,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consectetuer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adipiscing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elit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</a:t>
            </a:r>
          </a:p>
          <a:p>
            <a:pPr algn="l"/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sed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nonummy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nibh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euismod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tincidunt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laoreet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dolore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magna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aliquam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erat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volutpat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 Ut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wisi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ad</a:t>
            </a: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minim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veniam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, quis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nostrud</a:t>
            </a:r>
            <a:endParaRPr lang="es-CO" sz="1600" b="0" i="0" u="none" strike="noStrike" baseline="0" dirty="0">
              <a:solidFill>
                <a:srgbClr val="4D4D4D"/>
              </a:solidFill>
              <a:latin typeface="NunitoSans-Regular"/>
            </a:endParaRPr>
          </a:p>
          <a:p>
            <a:pPr algn="l"/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exerci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tation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 </a:t>
            </a:r>
            <a:r>
              <a:rPr lang="es-CO" sz="1600" b="0" i="0" u="none" strike="noStrike" baseline="0" dirty="0" err="1">
                <a:solidFill>
                  <a:srgbClr val="4D4D4D"/>
                </a:solidFill>
                <a:latin typeface="NunitoSans-Regular"/>
              </a:rPr>
              <a:t>ullamcorper</a:t>
            </a:r>
            <a:r>
              <a:rPr lang="es-CO" sz="1600" b="0" i="0" u="none" strike="noStrike" baseline="0" dirty="0">
                <a:solidFill>
                  <a:srgbClr val="4D4D4D"/>
                </a:solidFill>
                <a:latin typeface="NunitoSans-Regular"/>
              </a:rPr>
              <a:t>.</a:t>
            </a:r>
            <a:endParaRPr lang="es-ES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Work Sans Medium"/>
              <a:sym typeface="Work Sans Medium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F0808F5-12AA-314F-F107-A8190B9A42BC}"/>
              </a:ext>
            </a:extLst>
          </p:cNvPr>
          <p:cNvCxnSpPr>
            <a:cxnSpLocks/>
          </p:cNvCxnSpPr>
          <p:nvPr userDrawn="1"/>
        </p:nvCxnSpPr>
        <p:spPr>
          <a:xfrm>
            <a:off x="4351992" y="1931276"/>
            <a:ext cx="0" cy="336593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1026277-CD7F-AF40-8C6E-7929494C9F32}"/>
              </a:ext>
            </a:extLst>
          </p:cNvPr>
          <p:cNvCxnSpPr>
            <a:cxnSpLocks/>
          </p:cNvCxnSpPr>
          <p:nvPr userDrawn="1"/>
        </p:nvCxnSpPr>
        <p:spPr>
          <a:xfrm>
            <a:off x="8010112" y="1931276"/>
            <a:ext cx="0" cy="336593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A71228EF-22EB-B64B-E857-27C94CDC6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21/04/2026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101F88E8-D9A0-F1F2-7D62-0337F93A33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21/04/2026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B8524500-9C15-FA4E-3BC3-930FDCA201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72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21/04/2026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CF87E003-87D1-AD04-D17E-63B37352B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23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21/04/2026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31E8DCD3-B087-3A2F-4616-1D26474494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03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21/04/2026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2B604A33-67EB-1C01-4E88-851AA1B6FD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2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21/04/2026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427A402E-5641-9FAB-A0BF-421EB3A8D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22371" r="6068" b="22446"/>
          <a:stretch/>
        </p:blipFill>
        <p:spPr>
          <a:xfrm>
            <a:off x="10460735" y="159441"/>
            <a:ext cx="1195041" cy="4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91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0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579124" y="69368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8. Ampliación y mejoramiento de gestión integral de residuos sólidos en el territorio nacional- 2017011000173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216098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214604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871523"/>
              </p:ext>
            </p:extLst>
          </p:nvPr>
        </p:nvGraphicFramePr>
        <p:xfrm>
          <a:off x="1229361" y="2683840"/>
          <a:ext cx="4043675" cy="986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5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9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$25.000.000.000</a:t>
                      </a:r>
                    </a:p>
                    <a:p>
                      <a:pPr marL="0" algn="ctr" defTabSz="914400" rtl="0" eaLnBrk="1" fontAlgn="b" latinLnBrk="0" hangingPunct="1"/>
                      <a:endParaRPr lang="es-CO" sz="2000" b="1" kern="1200" dirty="0">
                        <a:solidFill>
                          <a:srgbClr val="32B9E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$25.000.000.000 </a:t>
                      </a:r>
                    </a:p>
                    <a:p>
                      <a:pPr marL="0" algn="ctr" defTabSz="914400" rtl="0" eaLnBrk="1" fontAlgn="b" latinLnBrk="0" hangingPunct="1"/>
                      <a:endParaRPr lang="es-CO" sz="2000" b="1" kern="1200" dirty="0">
                        <a:solidFill>
                          <a:srgbClr val="32B9E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695708"/>
              </p:ext>
            </p:extLst>
          </p:nvPr>
        </p:nvGraphicFramePr>
        <p:xfrm>
          <a:off x="1229360" y="3431974"/>
          <a:ext cx="4043671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3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8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439879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68719518-E9DD-4F37-95EA-6F9BA430F7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485838"/>
              </p:ext>
            </p:extLst>
          </p:nvPr>
        </p:nvGraphicFramePr>
        <p:xfrm>
          <a:off x="6095999" y="2291080"/>
          <a:ext cx="5151115" cy="364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6376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680724" y="80544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9. Fortalecimiento de la actividad de monitoreo a los recursos del SGP-APSB y la asistencia técnica de las entidades territoriales a nivel nacional-2017011000172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44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218130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216636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288418"/>
              </p:ext>
            </p:extLst>
          </p:nvPr>
        </p:nvGraphicFramePr>
        <p:xfrm>
          <a:off x="1229361" y="2704160"/>
          <a:ext cx="404367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5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9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$2.500.000.000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$2.500.000.000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384737"/>
              </p:ext>
            </p:extLst>
          </p:nvPr>
        </p:nvGraphicFramePr>
        <p:xfrm>
          <a:off x="1229360" y="3452294"/>
          <a:ext cx="4043671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3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8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$ 2.260.068.369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$ 225.215.946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90%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441911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B2CF50CC-304C-45DF-9CE7-C01D276412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0513338"/>
              </p:ext>
            </p:extLst>
          </p:nvPr>
        </p:nvGraphicFramePr>
        <p:xfrm>
          <a:off x="5963919" y="2301240"/>
          <a:ext cx="5679433" cy="3713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9952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660404" y="67336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10. Desarrollo y mejoramiento del sector de agua potable y saneamiento básico a </a:t>
            </a:r>
          </a:p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nivel nacional-2017011000088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158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214066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212572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525517"/>
              </p:ext>
            </p:extLst>
          </p:nvPr>
        </p:nvGraphicFramePr>
        <p:xfrm>
          <a:off x="1229361" y="2663520"/>
          <a:ext cx="404367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5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9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$30.000.000.000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$30.000.000.000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296446"/>
              </p:ext>
            </p:extLst>
          </p:nvPr>
        </p:nvGraphicFramePr>
        <p:xfrm>
          <a:off x="1229360" y="3411654"/>
          <a:ext cx="4043671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3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8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$ 24.945.663.746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$ 3.104.064.029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83%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437847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402CF47-38A9-4D85-A8C5-7EB8A74310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461430"/>
              </p:ext>
            </p:extLst>
          </p:nvPr>
        </p:nvGraphicFramePr>
        <p:xfrm>
          <a:off x="6106159" y="2291080"/>
          <a:ext cx="5689577" cy="365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8766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650244" y="71400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11. Mejoramiento de los Sistemas de Acueducto y Alcantarillado en el Distrito Industrial, Portuario, Biodiverso y Ecoturístico de Buenaventura- 202300000000434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215082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213588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098086"/>
              </p:ext>
            </p:extLst>
          </p:nvPr>
        </p:nvGraphicFramePr>
        <p:xfrm>
          <a:off x="1229361" y="2673680"/>
          <a:ext cx="404367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5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9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$12.480.500.000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$12.480.500.000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095509"/>
              </p:ext>
            </p:extLst>
          </p:nvPr>
        </p:nvGraphicFramePr>
        <p:xfrm>
          <a:off x="1229360" y="3421814"/>
          <a:ext cx="4043671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3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8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  1.387.630.019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  134.179.592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11%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438863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60DED31D-FB88-4F2C-B4C7-0DC7996DD7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136959"/>
              </p:ext>
            </p:extLst>
          </p:nvPr>
        </p:nvGraphicFramePr>
        <p:xfrm>
          <a:off x="6065519" y="2301240"/>
          <a:ext cx="5364463" cy="36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6245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579124" y="73432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12. Implementación del Programa de agua potable y alcantarillado para el departamento de La Guajira- 2021011000058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215082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213588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925625"/>
              </p:ext>
            </p:extLst>
          </p:nvPr>
        </p:nvGraphicFramePr>
        <p:xfrm>
          <a:off x="1229361" y="2673680"/>
          <a:ext cx="404367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5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9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$44.623.000.000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$44.623.000.000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972764"/>
              </p:ext>
            </p:extLst>
          </p:nvPr>
        </p:nvGraphicFramePr>
        <p:xfrm>
          <a:off x="1229360" y="3421814"/>
          <a:ext cx="4043671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3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8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$10.200.377.533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$7.671.879.711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23%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438863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46AD8076-BB10-4F80-96DE-BB13694B56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597861"/>
              </p:ext>
            </p:extLst>
          </p:nvPr>
        </p:nvGraphicFramePr>
        <p:xfrm>
          <a:off x="6075680" y="22910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7294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497844" y="673360"/>
            <a:ext cx="11135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13. Apoyo financiero al plan de inversiones en infraestructura para fortalecer la prestación de los servicios de acueducto y alcantarillado en el municipio de Santiago de Cali- 2018011001131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241498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238988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170649"/>
              </p:ext>
            </p:extLst>
          </p:nvPr>
        </p:nvGraphicFramePr>
        <p:xfrm>
          <a:off x="1229361" y="2927680"/>
          <a:ext cx="404367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5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9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$25.000.000.000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$25.000.000.000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881220"/>
              </p:ext>
            </p:extLst>
          </p:nvPr>
        </p:nvGraphicFramePr>
        <p:xfrm>
          <a:off x="1229360" y="3675814"/>
          <a:ext cx="4043671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3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8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$ 0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 0%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464263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66E9A291-7A0D-41B2-8BEF-25DE76EAAD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123270"/>
              </p:ext>
            </p:extLst>
          </p:nvPr>
        </p:nvGraphicFramePr>
        <p:xfrm>
          <a:off x="6238240" y="23012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5925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497844" y="65304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14. Apoyo financiero para la implementación del plan maestro de alcantarillado</a:t>
            </a:r>
          </a:p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 del municipio de Mocoa- 2017011000379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22219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220700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347578"/>
              </p:ext>
            </p:extLst>
          </p:nvPr>
        </p:nvGraphicFramePr>
        <p:xfrm>
          <a:off x="1229361" y="2744800"/>
          <a:ext cx="404367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5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9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$35.425.000.000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$ 35.425.000.000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808079"/>
              </p:ext>
            </p:extLst>
          </p:nvPr>
        </p:nvGraphicFramePr>
        <p:xfrm>
          <a:off x="1229360" y="3492934"/>
          <a:ext cx="4043671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3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8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$ 1.554.049.050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$ 184.417.458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5%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445975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F88B02AC-12AA-485A-BFBB-6707D69625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848910"/>
              </p:ext>
            </p:extLst>
          </p:nvPr>
        </p:nvGraphicFramePr>
        <p:xfrm>
          <a:off x="6045200" y="22910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3453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21711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215620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777010"/>
              </p:ext>
            </p:extLst>
          </p:nvPr>
        </p:nvGraphicFramePr>
        <p:xfrm>
          <a:off x="1229361" y="2694000"/>
          <a:ext cx="404367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5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9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$139.750.000.000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$139.750.000.000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852441"/>
              </p:ext>
            </p:extLst>
          </p:nvPr>
        </p:nvGraphicFramePr>
        <p:xfrm>
          <a:off x="1229360" y="3442134"/>
          <a:ext cx="4043671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3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8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 0%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440895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2E12782-6148-4F73-BCCC-79AB0AEF1F08}"/>
              </a:ext>
            </a:extLst>
          </p:cNvPr>
          <p:cNvSpPr txBox="1"/>
          <p:nvPr/>
        </p:nvSpPr>
        <p:spPr>
          <a:xfrm>
            <a:off x="497844" y="72416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15. Apoyo financiero para facilitar el acceso a los servicios de agua potable y manejo </a:t>
            </a:r>
          </a:p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de aguas residuales a nivel nacional- 2017011000049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93D17ACA-58C9-42AF-9C47-C1034D3087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901916"/>
              </p:ext>
            </p:extLst>
          </p:nvPr>
        </p:nvGraphicFramePr>
        <p:xfrm>
          <a:off x="6207760" y="23012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437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50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21711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215620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813886"/>
              </p:ext>
            </p:extLst>
          </p:nvPr>
        </p:nvGraphicFramePr>
        <p:xfrm>
          <a:off x="1229361" y="2694000"/>
          <a:ext cx="404367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5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9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$310.000.654.422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$310.000.654.422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960101"/>
              </p:ext>
            </p:extLst>
          </p:nvPr>
        </p:nvGraphicFramePr>
        <p:xfrm>
          <a:off x="1229360" y="3442134"/>
          <a:ext cx="4043671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3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8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$309.319.680.555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$6.065.091.775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   100%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440895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2E12782-6148-4F73-BCCC-79AB0AEF1F08}"/>
              </a:ext>
            </a:extLst>
          </p:cNvPr>
          <p:cNvSpPr txBox="1"/>
          <p:nvPr/>
        </p:nvSpPr>
        <p:spPr>
          <a:xfrm>
            <a:off x="497844" y="72416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16. Incremento del acceso al agua y del saneamiento básico para la sostenibilidad y la equidad territorial a nivel nacional- 202500000025366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9E89A8C1-E2D8-4DC1-BC80-29A9443B48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3942703"/>
              </p:ext>
            </p:extLst>
          </p:nvPr>
        </p:nvGraphicFramePr>
        <p:xfrm>
          <a:off x="5984239" y="2321560"/>
          <a:ext cx="5364737" cy="347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3911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497844" y="69368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17. Fortalecimiento de las capacidades estratégicas y de apoyo del ministerio de </a:t>
            </a:r>
          </a:p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vivienda, ciudad y territorio a nivel nacional-2017011000134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40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223210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222732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467943"/>
              </p:ext>
            </p:extLst>
          </p:nvPr>
        </p:nvGraphicFramePr>
        <p:xfrm>
          <a:off x="1229361" y="2765120"/>
          <a:ext cx="404367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5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9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$28.000.000.000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$ 28.000.000.000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350573"/>
              </p:ext>
            </p:extLst>
          </p:nvPr>
        </p:nvGraphicFramePr>
        <p:xfrm>
          <a:off x="1229360" y="3513254"/>
          <a:ext cx="4043671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3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8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$ 23.045.612.671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$ 3.292.133.213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82%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448007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6EA7B7B4-A935-4A60-96B8-34F9586C83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433050"/>
              </p:ext>
            </p:extLst>
          </p:nvPr>
        </p:nvGraphicFramePr>
        <p:xfrm>
          <a:off x="5953760" y="2301240"/>
          <a:ext cx="5933440" cy="3713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322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50703695-DCC9-2B2B-CE25-CD632F0261C9}"/>
              </a:ext>
            </a:extLst>
          </p:cNvPr>
          <p:cNvSpPr txBox="1">
            <a:spLocks/>
          </p:cNvSpPr>
          <p:nvPr/>
        </p:nvSpPr>
        <p:spPr>
          <a:xfrm>
            <a:off x="924560" y="1717040"/>
            <a:ext cx="10048240" cy="34950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CO" sz="4500" b="1" dirty="0">
                <a:solidFill>
                  <a:schemeClr val="bg1"/>
                </a:solidFill>
              </a:rPr>
              <a:t>Informe Seguimiento </a:t>
            </a:r>
          </a:p>
          <a:p>
            <a:r>
              <a:rPr lang="es-CO" sz="4500" b="1" dirty="0">
                <a:solidFill>
                  <a:schemeClr val="bg1"/>
                </a:solidFill>
              </a:rPr>
              <a:t>con corte al 31 de marzo de 2026</a:t>
            </a:r>
          </a:p>
          <a:p>
            <a:endParaRPr lang="es-MX" sz="3300" b="1" dirty="0">
              <a:solidFill>
                <a:schemeClr val="bg1"/>
              </a:solidFill>
            </a:endParaRPr>
          </a:p>
          <a:p>
            <a:endParaRPr lang="es-MX" sz="3300" b="1" dirty="0">
              <a:solidFill>
                <a:schemeClr val="bg1"/>
              </a:solidFill>
            </a:endParaRPr>
          </a:p>
          <a:p>
            <a:endParaRPr lang="es-CO" sz="3300" b="1" dirty="0">
              <a:solidFill>
                <a:schemeClr val="bg1"/>
              </a:solidFill>
            </a:endParaRPr>
          </a:p>
          <a:p>
            <a:r>
              <a:rPr lang="es-CO" sz="4400" b="1" dirty="0">
                <a:solidFill>
                  <a:schemeClr val="bg1"/>
                </a:solidFill>
              </a:rPr>
              <a:t>Proyectos de inversión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8F7C533-5DE6-D0AA-B5E3-34DFA805EA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477524" y="67336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18. Fortalecimiento de la gestión administrativa en materia de asistencia técnica de carácter jurídico para el MVCT y Fonvivienda a nivel nacional - 202500000025355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20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220162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219684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014039"/>
              </p:ext>
            </p:extLst>
          </p:nvPr>
        </p:nvGraphicFramePr>
        <p:xfrm>
          <a:off x="1229361" y="2734640"/>
          <a:ext cx="404367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5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9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$4.610.000.000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$4.610.000.000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39278"/>
              </p:ext>
            </p:extLst>
          </p:nvPr>
        </p:nvGraphicFramePr>
        <p:xfrm>
          <a:off x="1229360" y="3482774"/>
          <a:ext cx="4043671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3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8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$4.525.703.543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$480.945.582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98%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444959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3EC9B958-3978-46AD-9D1A-8434747130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953298"/>
              </p:ext>
            </p:extLst>
          </p:nvPr>
        </p:nvGraphicFramePr>
        <p:xfrm>
          <a:off x="5962597" y="2310924"/>
          <a:ext cx="5386394" cy="3114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960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497844" y="632720"/>
            <a:ext cx="11135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19. Fortalecimiento de la gestión integral de las tecnologías de la información y las comunicaciones en el ministerio de vivienda, ciudad y territorio a nivel nacional - 202500000025356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245562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245084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543898"/>
              </p:ext>
            </p:extLst>
          </p:nvPr>
        </p:nvGraphicFramePr>
        <p:xfrm>
          <a:off x="1229361" y="2988640"/>
          <a:ext cx="404367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5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9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$26.000.000.000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$26.000.000.000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918086"/>
              </p:ext>
            </p:extLst>
          </p:nvPr>
        </p:nvGraphicFramePr>
        <p:xfrm>
          <a:off x="1229360" y="3736774"/>
          <a:ext cx="4043671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3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8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$16.010.891.727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$1.741.669.333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62%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470359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5FE1A2F3-FF43-40BD-A1EF-5B4FFC47D6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131393"/>
              </p:ext>
            </p:extLst>
          </p:nvPr>
        </p:nvGraphicFramePr>
        <p:xfrm>
          <a:off x="6065520" y="23012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6127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1046484" y="724160"/>
            <a:ext cx="1113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20. Subsidio Familiar de Vivienda Nacional. FONVIVIENDA-2018011001151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20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219146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218668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514882"/>
              </p:ext>
            </p:extLst>
          </p:nvPr>
        </p:nvGraphicFramePr>
        <p:xfrm>
          <a:off x="548640" y="2724480"/>
          <a:ext cx="516127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396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691875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$ 990.475.808.261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$ 990.475.808.261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362678"/>
              </p:ext>
            </p:extLst>
          </p:nvPr>
        </p:nvGraphicFramePr>
        <p:xfrm>
          <a:off x="548636" y="3472614"/>
          <a:ext cx="5161283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401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691882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$ 702.333.795.430 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$ 130.136.727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71%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443943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FA3CD9C5-3CE6-4345-ADD6-B42E16077F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690524"/>
              </p:ext>
            </p:extLst>
          </p:nvPr>
        </p:nvGraphicFramePr>
        <p:xfrm>
          <a:off x="5872479" y="2311400"/>
          <a:ext cx="5841995" cy="370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4718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497844" y="70384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21. Implementación del programa de cobertura condicionada para créditos de vivienda segunda generación Nacional. FONVIVIENDA- 2018011001150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221178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218668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662541"/>
              </p:ext>
            </p:extLst>
          </p:nvPr>
        </p:nvGraphicFramePr>
        <p:xfrm>
          <a:off x="548640" y="2724480"/>
          <a:ext cx="516127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396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691875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$751.067.000.000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$751.067.000.000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094768"/>
              </p:ext>
            </p:extLst>
          </p:nvPr>
        </p:nvGraphicFramePr>
        <p:xfrm>
          <a:off x="548636" y="3472614"/>
          <a:ext cx="5161283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401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691882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$751.067.000.000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$ 96.409.226.139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100%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443943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C0F8BA6-A156-495C-B964-F3837D3A8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897698"/>
              </p:ext>
            </p:extLst>
          </p:nvPr>
        </p:nvGraphicFramePr>
        <p:xfrm>
          <a:off x="6429431" y="5252720"/>
          <a:ext cx="482784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7848">
                  <a:extLst>
                    <a:ext uri="{9D8B030D-6E8A-4147-A177-3AD203B41FA5}">
                      <a16:colId xmlns:a16="http://schemas.microsoft.com/office/drawing/2014/main" val="232590816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ES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</a:rPr>
                        <a:t>* Para la vigencia 2026 no tiene programados indicadores porque la ejecución presupuestal pertenece al pago de coberturas de vigencias anteriores</a:t>
                      </a:r>
                      <a:endParaRPr lang="es-MX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NunitoSans-ExtraBold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endParaRPr lang="es-MX" sz="1800" dirty="0">
                        <a:latin typeface="NunitoSans-ExtraBold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398513"/>
                  </a:ext>
                </a:extLst>
              </a:tr>
            </a:tbl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1D5FD123-BC83-4F5B-BF3E-B35CDBC4AC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595886"/>
              </p:ext>
            </p:extLst>
          </p:nvPr>
        </p:nvGraphicFramePr>
        <p:xfrm>
          <a:off x="6065520" y="2352040"/>
          <a:ext cx="4917440" cy="289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2724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579124" y="67336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22. Fortalecimiento de los servicios TIC y de comunicaciones en la comisión de regulación de agua potable y saneamiento básico. CRA-2017011000282	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28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215082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214604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631190"/>
              </p:ext>
            </p:extLst>
          </p:nvPr>
        </p:nvGraphicFramePr>
        <p:xfrm>
          <a:off x="843011" y="2683840"/>
          <a:ext cx="440970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811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299895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$ 4.519.340.676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$ 4.519.340.676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642448"/>
              </p:ext>
            </p:extLst>
          </p:nvPr>
        </p:nvGraphicFramePr>
        <p:xfrm>
          <a:off x="843011" y="3431974"/>
          <a:ext cx="4409704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810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299894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$ 1.739.726.056  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$ 243.921.698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39%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439879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7FA3241C-8D73-4339-88DC-BC2B975CBF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891402"/>
              </p:ext>
            </p:extLst>
          </p:nvPr>
        </p:nvGraphicFramePr>
        <p:xfrm>
          <a:off x="5963919" y="2321560"/>
          <a:ext cx="5679431" cy="369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9728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497844" y="76480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23. Desarrollo de propuestas regulatorias para el sector de agua potable y saneamiento básico a nivel nacional. CRA- 2017011000256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19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228290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227812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272295"/>
              </p:ext>
            </p:extLst>
          </p:nvPr>
        </p:nvGraphicFramePr>
        <p:xfrm>
          <a:off x="843011" y="2815920"/>
          <a:ext cx="440970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811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299895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$ 8.161.413.732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$ 8.161.413.732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450675"/>
              </p:ext>
            </p:extLst>
          </p:nvPr>
        </p:nvGraphicFramePr>
        <p:xfrm>
          <a:off x="843011" y="3564054"/>
          <a:ext cx="4409704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810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299894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$ 7.794.224.429   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$ 1.098.900.668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96%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453087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DC34EA50-E2DA-4EE3-918B-9975BAC03F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914033"/>
              </p:ext>
            </p:extLst>
          </p:nvPr>
        </p:nvGraphicFramePr>
        <p:xfrm>
          <a:off x="6004559" y="2301240"/>
          <a:ext cx="5344427" cy="335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8695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497844" y="75464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24. Fortalecimiento de las capacidades administrativas y de apoyo de la Comisión de Regulación de Agua potable y saneamiento básico. CRA- 2017011000248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13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216098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214604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354769"/>
              </p:ext>
            </p:extLst>
          </p:nvPr>
        </p:nvGraphicFramePr>
        <p:xfrm>
          <a:off x="843011" y="2683840"/>
          <a:ext cx="440970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811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299895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$ 3.568.246.268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$ 3.568.246.268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532252"/>
              </p:ext>
            </p:extLst>
          </p:nvPr>
        </p:nvGraphicFramePr>
        <p:xfrm>
          <a:off x="843011" y="3431974"/>
          <a:ext cx="4409704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810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299894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$ 2.562.328.385    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$ 366.316.804 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72%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439879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A62B8743-0F03-4B44-8282-F0DF71B232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628673"/>
              </p:ext>
            </p:extLst>
          </p:nvPr>
        </p:nvGraphicFramePr>
        <p:xfrm>
          <a:off x="5953759" y="2270760"/>
          <a:ext cx="5476231" cy="360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2545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28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731524" y="66320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1. Fortalecimiento de los procesos de titulación, saneamiento y formalización de predios a nivel nacional-</a:t>
            </a:r>
            <a:r>
              <a:rPr lang="es-CO" sz="2400" b="1" dirty="0">
                <a:solidFill>
                  <a:srgbClr val="32B9E1"/>
                </a:solidFill>
                <a:latin typeface="NunitoSans-Regular"/>
              </a:rPr>
              <a:t>202400000000207</a:t>
            </a:r>
            <a:endParaRPr lang="da-DK" sz="2400" b="1" dirty="0">
              <a:solidFill>
                <a:srgbClr val="32B9E1"/>
              </a:solidFill>
              <a:latin typeface="NunitoSans-Regular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17937" y="1791410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6 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706209"/>
              </p:ext>
            </p:extLst>
          </p:nvPr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214066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212572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138486"/>
              </p:ext>
            </p:extLst>
          </p:nvPr>
        </p:nvGraphicFramePr>
        <p:xfrm>
          <a:off x="1329076" y="2663520"/>
          <a:ext cx="380657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$5.000.000.000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$5.000.000.000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027267"/>
              </p:ext>
            </p:extLst>
          </p:nvPr>
        </p:nvGraphicFramePr>
        <p:xfrm>
          <a:off x="1315221" y="3411654"/>
          <a:ext cx="3806572" cy="105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$4.652.369.370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$410.365.733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93%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446991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46C876F8-091A-4447-BC6B-0D41C28C07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7900187"/>
              </p:ext>
            </p:extLst>
          </p:nvPr>
        </p:nvGraphicFramePr>
        <p:xfrm>
          <a:off x="6065519" y="2311400"/>
          <a:ext cx="5648957" cy="353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087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731524" y="77496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2. Fortalecimiento de las políticas públicas de vivienda urbana a nivel nacional-</a:t>
            </a:r>
          </a:p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2017011000096 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29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216098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214604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680183"/>
              </p:ext>
            </p:extLst>
          </p:nvPr>
        </p:nvGraphicFramePr>
        <p:xfrm>
          <a:off x="1329076" y="2683840"/>
          <a:ext cx="3806572" cy="986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$ 18.170.000.000</a:t>
                      </a:r>
                    </a:p>
                    <a:p>
                      <a:pPr marL="0" algn="ctr" defTabSz="914400" rtl="0" eaLnBrk="1" fontAlgn="b" latinLnBrk="0" hangingPunct="1"/>
                      <a:endParaRPr lang="es-CO" sz="2000" b="1" kern="1200" dirty="0">
                        <a:solidFill>
                          <a:srgbClr val="32B9E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$ 18.170.000.000</a:t>
                      </a:r>
                    </a:p>
                    <a:p>
                      <a:pPr marL="0" algn="ctr" defTabSz="914400" rtl="0" eaLnBrk="1" fontAlgn="b" latinLnBrk="0" hangingPunct="1"/>
                      <a:endParaRPr lang="es-CO" sz="2000" b="1" kern="1200" dirty="0">
                        <a:solidFill>
                          <a:srgbClr val="32B9E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265525"/>
              </p:ext>
            </p:extLst>
          </p:nvPr>
        </p:nvGraphicFramePr>
        <p:xfrm>
          <a:off x="1315221" y="3431974"/>
          <a:ext cx="3806572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$ 15.856.470.070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$1.822.265.439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439879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38F7B20-BE85-4534-936B-1ABFEA241B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523589"/>
              </p:ext>
            </p:extLst>
          </p:nvPr>
        </p:nvGraphicFramePr>
        <p:xfrm>
          <a:off x="5963919" y="2301240"/>
          <a:ext cx="5679427" cy="359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1252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609604" y="67336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3. Fortalecimiento en la implementación de lineamientos normativos y de política pública en materia de desarrollo urbano y territorial a nivel nacional-2017011000092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5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215082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213588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524194"/>
              </p:ext>
            </p:extLst>
          </p:nvPr>
        </p:nvGraphicFramePr>
        <p:xfrm>
          <a:off x="1329076" y="2673680"/>
          <a:ext cx="3806572" cy="986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$28.000.000.000</a:t>
                      </a:r>
                    </a:p>
                    <a:p>
                      <a:pPr marL="0" algn="ctr" defTabSz="914400" rtl="0" eaLnBrk="1" fontAlgn="b" latinLnBrk="0" hangingPunct="1"/>
                      <a:endParaRPr lang="es-CO" sz="2000" b="1" kern="1200" dirty="0">
                        <a:solidFill>
                          <a:srgbClr val="32B9E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$28.000.000.000</a:t>
                      </a:r>
                    </a:p>
                    <a:p>
                      <a:pPr marL="0" algn="ctr" defTabSz="914400" rtl="0" eaLnBrk="1" fontAlgn="b" latinLnBrk="0" hangingPunct="1"/>
                      <a:endParaRPr lang="es-CO" sz="2000" b="1" kern="1200" dirty="0">
                        <a:solidFill>
                          <a:srgbClr val="32B9E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657432"/>
              </p:ext>
            </p:extLst>
          </p:nvPr>
        </p:nvGraphicFramePr>
        <p:xfrm>
          <a:off x="1315221" y="3421814"/>
          <a:ext cx="3806572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$21.719.319.681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$2.205.609.791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438863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7C214113-65CC-45DE-84DF-64C1E0DEFC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953331"/>
              </p:ext>
            </p:extLst>
          </p:nvPr>
        </p:nvGraphicFramePr>
        <p:xfrm>
          <a:off x="5974079" y="2291080"/>
          <a:ext cx="5913111" cy="372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6471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609604" y="67336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4. Titulación y saneamiento de los bienes inmuebles de los extintos ICT-Inurbe a nivel nacional- 202500000025195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21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215082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213588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925670"/>
              </p:ext>
            </p:extLst>
          </p:nvPr>
        </p:nvGraphicFramePr>
        <p:xfrm>
          <a:off x="1329076" y="2673680"/>
          <a:ext cx="3806572" cy="986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$3.000.000.000</a:t>
                      </a:r>
                    </a:p>
                    <a:p>
                      <a:pPr marL="0" algn="ctr" defTabSz="914400" rtl="0" eaLnBrk="1" fontAlgn="b" latinLnBrk="0" hangingPunct="1"/>
                      <a:endParaRPr lang="es-CO" sz="2000" b="1" kern="1200" dirty="0">
                        <a:solidFill>
                          <a:srgbClr val="32B9E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$3.000.000.000</a:t>
                      </a:r>
                    </a:p>
                    <a:p>
                      <a:pPr marL="0" algn="ctr" defTabSz="914400" rtl="0" eaLnBrk="1" fontAlgn="b" latinLnBrk="0" hangingPunct="1"/>
                      <a:endParaRPr lang="es-CO" sz="2000" b="1" kern="1200" dirty="0">
                        <a:solidFill>
                          <a:srgbClr val="32B9E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418651"/>
              </p:ext>
            </p:extLst>
          </p:nvPr>
        </p:nvGraphicFramePr>
        <p:xfrm>
          <a:off x="1315221" y="3421814"/>
          <a:ext cx="3806572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$2.743.494.537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$129.167.572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91%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438863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919B5BB1-B0A8-41CE-B57C-21F52AFC4F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2185546"/>
              </p:ext>
            </p:extLst>
          </p:nvPr>
        </p:nvGraphicFramePr>
        <p:xfrm>
          <a:off x="6146800" y="23012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5152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670564" y="72416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5. Fortalecimiento a la formulación e implementación de la política de vivienda rural Nacional- 2020011000158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24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215082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213588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 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134967"/>
              </p:ext>
            </p:extLst>
          </p:nvPr>
        </p:nvGraphicFramePr>
        <p:xfrm>
          <a:off x="1329076" y="2673680"/>
          <a:ext cx="3806572" cy="986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$7.900.000.000</a:t>
                      </a:r>
                    </a:p>
                    <a:p>
                      <a:pPr marL="0" algn="ctr" defTabSz="914400" rtl="0" eaLnBrk="1" fontAlgn="b" latinLnBrk="0" hangingPunct="1"/>
                      <a:endParaRPr lang="es-CO" sz="2000" b="1" kern="1200" dirty="0">
                        <a:solidFill>
                          <a:srgbClr val="32B9E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$7.900.000.000</a:t>
                      </a:r>
                    </a:p>
                    <a:p>
                      <a:pPr marL="0" algn="ctr" defTabSz="914400" rtl="0" eaLnBrk="1" fontAlgn="b" latinLnBrk="0" hangingPunct="1"/>
                      <a:endParaRPr lang="es-CO" sz="2000" b="1" kern="1200" dirty="0">
                        <a:solidFill>
                          <a:srgbClr val="32B9E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3990"/>
              </p:ext>
            </p:extLst>
          </p:nvPr>
        </p:nvGraphicFramePr>
        <p:xfrm>
          <a:off x="1315221" y="3421814"/>
          <a:ext cx="3806572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  6.828.514.411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$ 862.342.401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86%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438863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B8908951-80EF-413C-9BF4-158FF8225F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34054"/>
              </p:ext>
            </p:extLst>
          </p:nvPr>
        </p:nvGraphicFramePr>
        <p:xfrm>
          <a:off x="6045199" y="2291080"/>
          <a:ext cx="5669275" cy="365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6290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690884" y="74448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6. Implementación de las medidas de acceso al agua en el departamento de La </a:t>
            </a:r>
          </a:p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Guajira- 202300000000453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0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216098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213588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216830"/>
              </p:ext>
            </p:extLst>
          </p:nvPr>
        </p:nvGraphicFramePr>
        <p:xfrm>
          <a:off x="1329076" y="2673680"/>
          <a:ext cx="380657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$15.000.000.000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$15.000.000.000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606430"/>
              </p:ext>
            </p:extLst>
          </p:nvPr>
        </p:nvGraphicFramePr>
        <p:xfrm>
          <a:off x="1315221" y="3421814"/>
          <a:ext cx="3806572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244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198532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$3.120.326.000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$389.494.999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 21%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438863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916A5A01-4A2C-4475-909F-3FEA1D768D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862231"/>
              </p:ext>
            </p:extLst>
          </p:nvPr>
        </p:nvGraphicFramePr>
        <p:xfrm>
          <a:off x="6085839" y="2280920"/>
          <a:ext cx="5557487" cy="361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4202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ADE740-104B-49A0-5019-610BFB09232F}"/>
              </a:ext>
            </a:extLst>
          </p:cNvPr>
          <p:cNvSpPr txBox="1"/>
          <p:nvPr/>
        </p:nvSpPr>
        <p:spPr>
          <a:xfrm>
            <a:off x="599444" y="703840"/>
            <a:ext cx="1113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32B9E1"/>
                </a:solidFill>
                <a:latin typeface="NunitoSans-Regular"/>
              </a:rPr>
              <a:t>7. Fortalecimiento a la gestión comunitaria e implementación esquemas diferenciales y medios alternos en acceso a agua y saneamiento básico nacional-202300000000427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B0E3638-40AD-2029-6522-A9186ADF0EBD}"/>
              </a:ext>
            </a:extLst>
          </p:cNvPr>
          <p:cNvCxnSpPr>
            <a:cxnSpLocks/>
          </p:cNvCxnSpPr>
          <p:nvPr/>
        </p:nvCxnSpPr>
        <p:spPr>
          <a:xfrm>
            <a:off x="5904151" y="1820912"/>
            <a:ext cx="0" cy="4193808"/>
          </a:xfrm>
          <a:prstGeom prst="line">
            <a:avLst/>
          </a:prstGeom>
          <a:ln w="19050">
            <a:solidFill>
              <a:srgbClr val="32B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864186D-96A9-47AE-0C08-DEF6CC5C2E93}"/>
              </a:ext>
            </a:extLst>
          </p:cNvPr>
          <p:cNvSpPr/>
          <p:nvPr/>
        </p:nvSpPr>
        <p:spPr>
          <a:xfrm>
            <a:off x="6633177" y="1757196"/>
            <a:ext cx="2275406" cy="547036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Físico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AE6B068-62CA-D1CC-6C82-58ADAAF3A454}"/>
              </a:ext>
            </a:extLst>
          </p:cNvPr>
          <p:cNvSpPr txBox="1"/>
          <p:nvPr/>
        </p:nvSpPr>
        <p:spPr>
          <a:xfrm>
            <a:off x="7912107" y="1822215"/>
            <a:ext cx="34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2B9E1"/>
                </a:solidFill>
                <a:latin typeface="NunitoSans-ExtraBold"/>
              </a:rPr>
              <a:t> 5</a:t>
            </a:r>
            <a:r>
              <a:rPr lang="es-CO" sz="2400" b="1" i="0" u="none" strike="noStrike" baseline="0" dirty="0">
                <a:solidFill>
                  <a:srgbClr val="32B9E1"/>
                </a:solidFill>
                <a:latin typeface="NunitoSans-ExtraBold"/>
              </a:rPr>
              <a:t>%</a:t>
            </a:r>
            <a:endParaRPr lang="da-DK" sz="2400" b="0" i="0" u="none" strike="noStrike" baseline="0" dirty="0">
              <a:solidFill>
                <a:srgbClr val="32B9E1"/>
              </a:solidFill>
              <a:latin typeface="NunitoSans-Regular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73FF34-37D9-4674-B063-ED100BA3ED01}"/>
              </a:ext>
            </a:extLst>
          </p:cNvPr>
          <p:cNvGraphicFramePr>
            <a:graphicFrameLocks noGrp="1"/>
          </p:cNvGraphicFramePr>
          <p:nvPr/>
        </p:nvGraphicFramePr>
        <p:xfrm>
          <a:off x="548640" y="2338446"/>
          <a:ext cx="4626487" cy="596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0756">
                  <a:extLst>
                    <a:ext uri="{9D8B030D-6E8A-4147-A177-3AD203B41FA5}">
                      <a16:colId xmlns:a16="http://schemas.microsoft.com/office/drawing/2014/main" val="2606851403"/>
                    </a:ext>
                  </a:extLst>
                </a:gridCol>
                <a:gridCol w="1556190">
                  <a:extLst>
                    <a:ext uri="{9D8B030D-6E8A-4147-A177-3AD203B41FA5}">
                      <a16:colId xmlns:a16="http://schemas.microsoft.com/office/drawing/2014/main" val="2275798965"/>
                    </a:ext>
                  </a:extLst>
                </a:gridCol>
                <a:gridCol w="1399541">
                  <a:extLst>
                    <a:ext uri="{9D8B030D-6E8A-4147-A177-3AD203B41FA5}">
                      <a16:colId xmlns:a16="http://schemas.microsoft.com/office/drawing/2014/main" val="1714294284"/>
                    </a:ext>
                  </a:extLst>
                </a:gridCol>
              </a:tblGrid>
              <a:tr h="59632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06073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F0950F9F-3233-4512-A0DE-90BD31618EFD}"/>
              </a:ext>
            </a:extLst>
          </p:cNvPr>
          <p:cNvSpPr/>
          <p:nvPr/>
        </p:nvSpPr>
        <p:spPr>
          <a:xfrm>
            <a:off x="1487789" y="2171146"/>
            <a:ext cx="3460925" cy="525519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  <a:p>
            <a:pPr algn="ctr"/>
            <a:endParaRPr lang="es-CO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8871BC-FE9F-44C5-B1E0-E9D9C16E8D3F}"/>
              </a:ext>
            </a:extLst>
          </p:cNvPr>
          <p:cNvSpPr txBox="1"/>
          <p:nvPr/>
        </p:nvSpPr>
        <p:spPr>
          <a:xfrm>
            <a:off x="1361442" y="2156201"/>
            <a:ext cx="366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Avance Financiero a 31 marzo</a:t>
            </a:r>
          </a:p>
          <a:p>
            <a:pPr algn="ctr"/>
            <a:r>
              <a:rPr lang="es-CO" sz="1400" b="1" i="0" u="none" strike="noStrike" baseline="0" dirty="0">
                <a:solidFill>
                  <a:schemeClr val="bg1"/>
                </a:solidFill>
                <a:latin typeface="NunitoSans-ExtraBold"/>
              </a:rPr>
              <a:t>(Cifras en pesos)</a:t>
            </a:r>
            <a:endParaRPr lang="es-CO" b="1" i="0" u="none" strike="noStrike" baseline="0" dirty="0">
              <a:solidFill>
                <a:schemeClr val="bg1"/>
              </a:solidFill>
              <a:latin typeface="NunitoSans-ExtraBold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09541CEB-8008-472F-AC40-CE1331F23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748599"/>
              </p:ext>
            </p:extLst>
          </p:nvPr>
        </p:nvGraphicFramePr>
        <p:xfrm>
          <a:off x="1229361" y="2694000"/>
          <a:ext cx="404367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5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90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Inicial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Apropiación Vigente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$60.000.000.000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$60.000.000.000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9B50A84-8557-146C-C951-12C0608D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769685"/>
              </p:ext>
            </p:extLst>
          </p:nvPr>
        </p:nvGraphicFramePr>
        <p:xfrm>
          <a:off x="1229360" y="3442134"/>
          <a:ext cx="4043671" cy="95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683">
                  <a:extLst>
                    <a:ext uri="{9D8B030D-6E8A-4147-A177-3AD203B41FA5}">
                      <a16:colId xmlns:a16="http://schemas.microsoft.com/office/drawing/2014/main" val="3170616144"/>
                    </a:ext>
                  </a:extLst>
                </a:gridCol>
                <a:gridCol w="2108988">
                  <a:extLst>
                    <a:ext uri="{9D8B030D-6E8A-4147-A177-3AD203B41FA5}">
                      <a16:colId xmlns:a16="http://schemas.microsoft.com/office/drawing/2014/main" val="86927235"/>
                    </a:ext>
                  </a:extLst>
                </a:gridCol>
              </a:tblGrid>
              <a:tr h="2538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Compromisos</a:t>
                      </a:r>
                      <a:endParaRPr lang="es-CO" sz="1800" b="1" kern="1200" dirty="0">
                        <a:solidFill>
                          <a:schemeClr val="bg1"/>
                        </a:solidFill>
                        <a:latin typeface="NunitoSans-ExtraBold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O</a:t>
                      </a:r>
                      <a:r>
                        <a:rPr lang="es-CO" sz="1800" b="1" kern="1200" dirty="0">
                          <a:solidFill>
                            <a:schemeClr val="bg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bligaciones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252913"/>
                  </a:ext>
                </a:extLst>
              </a:tr>
              <a:tr h="2813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$ 4.568.894.500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$ 525.039.301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7261131"/>
                  </a:ext>
                </a:extLst>
              </a:tr>
              <a:tr h="3673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   8%	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kern="1200" dirty="0">
                          <a:solidFill>
                            <a:srgbClr val="32B9E1"/>
                          </a:solidFill>
                          <a:latin typeface="NunitoSans-ExtraBold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843283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0860938C-D85E-46C9-AA3F-9CC98E5B11CC}"/>
              </a:ext>
            </a:extLst>
          </p:cNvPr>
          <p:cNvSpPr/>
          <p:nvPr/>
        </p:nvSpPr>
        <p:spPr>
          <a:xfrm>
            <a:off x="1309337" y="4408956"/>
            <a:ext cx="1840263" cy="275418"/>
          </a:xfrm>
          <a:prstGeom prst="rect">
            <a:avLst/>
          </a:prstGeom>
          <a:solidFill>
            <a:srgbClr val="32B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NunitoSans-ExtraBold"/>
              </a:rPr>
              <a:t>Fuente: SIIF-PIIP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30E65437-E0AA-4D89-87E3-E2658535E3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185561"/>
              </p:ext>
            </p:extLst>
          </p:nvPr>
        </p:nvGraphicFramePr>
        <p:xfrm>
          <a:off x="6116319" y="2301240"/>
          <a:ext cx="5384783" cy="361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55280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8D36AFF3CDEB4F95EAC9B01C52531E" ma:contentTypeVersion="3" ma:contentTypeDescription="Crear nuevo documento." ma:contentTypeScope="" ma:versionID="e932c934eaf987ee6af963bc856efe0d">
  <xsd:schema xmlns:xsd="http://www.w3.org/2001/XMLSchema" xmlns:xs="http://www.w3.org/2001/XMLSchema" xmlns:p="http://schemas.microsoft.com/office/2006/metadata/properties" xmlns:ns2="fa28d392-6f44-4804-96eb-c5084ec4662b" targetNamespace="http://schemas.microsoft.com/office/2006/metadata/properties" ma:root="true" ma:fieldsID="88ea72986dfc4ce4a324926c8fa27138" ns2:_="">
    <xsd:import namespace="fa28d392-6f44-4804-96eb-c5084ec466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28d392-6f44-4804-96eb-c5084ec466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7AAA6E-A0C7-4C85-A5D9-F22BE328BC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28d392-6f44-4804-96eb-c5084ec466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2A0483-9ACC-4F95-8033-AB12D8A00260}">
  <ds:schemaRefs>
    <ds:schemaRef ds:uri="http://www.w3.org/XML/1998/namespace"/>
    <ds:schemaRef ds:uri="http://schemas.microsoft.com/office/2006/documentManagement/types"/>
    <ds:schemaRef ds:uri="fa28d392-6f44-4804-96eb-c5084ec4662b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585252C-ECCE-40FF-9490-949E4DD772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9026</TotalTime>
  <Words>1493</Words>
  <Application>Microsoft Office PowerPoint</Application>
  <PresentationFormat>Panorámica</PresentationFormat>
  <Paragraphs>397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7" baseType="lpstr">
      <vt:lpstr>Arial</vt:lpstr>
      <vt:lpstr>Calibri</vt:lpstr>
      <vt:lpstr>Helvetica</vt:lpstr>
      <vt:lpstr>NunitoSans-ExtraBold</vt:lpstr>
      <vt:lpstr>NunitoSans-Regular</vt:lpstr>
      <vt:lpstr>Verdana</vt:lpstr>
      <vt:lpstr>Wingdings</vt:lpstr>
      <vt:lpstr>Work Sans</vt:lpstr>
      <vt:lpstr>Work Sans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Acer</cp:lastModifiedBy>
  <cp:revision>506</cp:revision>
  <dcterms:created xsi:type="dcterms:W3CDTF">2023-05-08T00:34:42Z</dcterms:created>
  <dcterms:modified xsi:type="dcterms:W3CDTF">2026-04-21T15:27:48Z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0x010100978D36AFF3CDEB4F95EAC9B01C52531E</vt:lpwstr>
  </property>
</Properties>
</file>