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804" r:id="rId5"/>
  </p:sldMasterIdLst>
  <p:notesMasterIdLst>
    <p:notesMasterId r:id="rId25"/>
  </p:notesMasterIdLst>
  <p:sldIdLst>
    <p:sldId id="1061" r:id="rId6"/>
    <p:sldId id="1060" r:id="rId7"/>
    <p:sldId id="340" r:id="rId8"/>
    <p:sldId id="1110" r:id="rId9"/>
    <p:sldId id="2145705873" r:id="rId10"/>
    <p:sldId id="2145705874" r:id="rId11"/>
    <p:sldId id="2145705871" r:id="rId12"/>
    <p:sldId id="2145705860" r:id="rId13"/>
    <p:sldId id="2145705861" r:id="rId14"/>
    <p:sldId id="2145705866" r:id="rId15"/>
    <p:sldId id="2145705875" r:id="rId16"/>
    <p:sldId id="2145705862" r:id="rId17"/>
    <p:sldId id="2145705863" r:id="rId18"/>
    <p:sldId id="2145705876" r:id="rId19"/>
    <p:sldId id="2145705867" r:id="rId20"/>
    <p:sldId id="2145705864" r:id="rId21"/>
    <p:sldId id="2145705868" r:id="rId22"/>
    <p:sldId id="2145705877" r:id="rId23"/>
    <p:sldId id="2145705869" r:id="rId24"/>
  </p:sldIdLst>
  <p:sldSz cx="12192000" cy="6858000"/>
  <p:notesSz cx="6858000" cy="9144000"/>
  <p:defaultTextStyle>
    <a:defPPr>
      <a:defRPr lang="es-C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6F7"/>
    <a:srgbClr val="F42F63"/>
    <a:srgbClr val="004A84"/>
    <a:srgbClr val="0DD95B"/>
    <a:srgbClr val="FF9900"/>
    <a:srgbClr val="FFCC00"/>
    <a:srgbClr val="034983"/>
    <a:srgbClr val="034A83"/>
    <a:srgbClr val="B30D58"/>
    <a:srgbClr val="C04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0786C2-648C-423C-BF2D-2A94939316DD}" v="4" dt="2022-04-21T16:27:53.52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4" autoAdjust="0"/>
    <p:restoredTop sz="88312" autoAdjust="0"/>
  </p:normalViewPr>
  <p:slideViewPr>
    <p:cSldViewPr snapToGrid="0">
      <p:cViewPr varScale="1">
        <p:scale>
          <a:sx n="60" d="100"/>
          <a:sy n="60" d="100"/>
        </p:scale>
        <p:origin x="140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56DB2-BB88-4740-83D2-BFE07A6749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_tradnl"/>
          </a:p>
        </p:txBody>
      </p:sp>
      <p:sp>
        <p:nvSpPr>
          <p:cNvPr id="3" name="Date Placeholder 2">
            <a:extLst>
              <a:ext uri="{FF2B5EF4-FFF2-40B4-BE49-F238E27FC236}">
                <a16:creationId xmlns:a16="http://schemas.microsoft.com/office/drawing/2014/main" id="{BE5634A3-6440-42F5-B9C5-E533EFE7CF8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AC71DDA-7C42-417E-9AF3-BFEE95E86A1D}" type="datetimeFigureOut">
              <a:rPr lang="es-ES_tradnl"/>
              <a:pPr>
                <a:defRPr/>
              </a:pPr>
              <a:t>22/04/2022</a:t>
            </a:fld>
            <a:endParaRPr lang="es-ES_tradnl"/>
          </a:p>
        </p:txBody>
      </p:sp>
      <p:sp>
        <p:nvSpPr>
          <p:cNvPr id="4" name="Slide Image Placeholder 3">
            <a:extLst>
              <a:ext uri="{FF2B5EF4-FFF2-40B4-BE49-F238E27FC236}">
                <a16:creationId xmlns:a16="http://schemas.microsoft.com/office/drawing/2014/main" id="{6EEAC772-7D57-40BC-B199-33AFB27D3E9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Notes Placeholder 4">
            <a:extLst>
              <a:ext uri="{FF2B5EF4-FFF2-40B4-BE49-F238E27FC236}">
                <a16:creationId xmlns:a16="http://schemas.microsoft.com/office/drawing/2014/main" id="{B5218001-A4DA-4FED-818B-024BFA08BBB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ES_tradnl" noProof="0"/>
          </a:p>
        </p:txBody>
      </p:sp>
      <p:sp>
        <p:nvSpPr>
          <p:cNvPr id="6" name="Footer Placeholder 5">
            <a:extLst>
              <a:ext uri="{FF2B5EF4-FFF2-40B4-BE49-F238E27FC236}">
                <a16:creationId xmlns:a16="http://schemas.microsoft.com/office/drawing/2014/main" id="{DE0DD182-DD9D-4509-A418-CC12215DE59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_tradnl"/>
          </a:p>
        </p:txBody>
      </p:sp>
      <p:sp>
        <p:nvSpPr>
          <p:cNvPr id="7" name="Slide Number Placeholder 6">
            <a:extLst>
              <a:ext uri="{FF2B5EF4-FFF2-40B4-BE49-F238E27FC236}">
                <a16:creationId xmlns:a16="http://schemas.microsoft.com/office/drawing/2014/main" id="{ABF923B1-1935-4996-908D-A452D836D95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D89D01-5352-4B8E-969E-B7AC599C97FA}" type="slidenum">
              <a:rPr lang="es-ES_tradnl" altLang="es-CO"/>
              <a:pPr>
                <a:defRPr/>
              </a:pPr>
              <a:t>‹Nº›</a:t>
            </a:fld>
            <a:endParaRPr lang="es-ES_tradnl" altLang="es-C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019C19C-AA06-6542-AF6D-FFE93CCD9DEE}" type="slidenum">
              <a:rPr lang="es-ES_tradnl" smtClean="0"/>
              <a:t>1</a:t>
            </a:fld>
            <a:endParaRPr lang="es-ES_tradnl"/>
          </a:p>
        </p:txBody>
      </p:sp>
    </p:spTree>
    <p:extLst>
      <p:ext uri="{BB962C8B-B14F-4D97-AF65-F5344CB8AC3E}">
        <p14:creationId xmlns:p14="http://schemas.microsoft.com/office/powerpoint/2010/main" val="561982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a:defRPr/>
            </a:pPr>
            <a:fld id="{14D89D01-5352-4B8E-969E-B7AC599C97FA}" type="slidenum">
              <a:rPr lang="es-ES_tradnl" altLang="es-CO" smtClean="0"/>
              <a:pPr>
                <a:defRPr/>
              </a:pPr>
              <a:t>19</a:t>
            </a:fld>
            <a:endParaRPr lang="es-ES_tradnl" altLang="es-CO"/>
          </a:p>
        </p:txBody>
      </p:sp>
    </p:spTree>
    <p:extLst>
      <p:ext uri="{BB962C8B-B14F-4D97-AF65-F5344CB8AC3E}">
        <p14:creationId xmlns:p14="http://schemas.microsoft.com/office/powerpoint/2010/main" val="236373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33;p4:notes">
            <a:extLst>
              <a:ext uri="{FF2B5EF4-FFF2-40B4-BE49-F238E27FC236}">
                <a16:creationId xmlns:a16="http://schemas.microsoft.com/office/drawing/2014/main" id="{A2B62C4B-C89D-4457-9FBF-1E18B3647E6B}"/>
              </a:ext>
            </a:extLst>
          </p:cNvPr>
          <p:cNvSpPr>
            <a:spLocks noGrp="1" noRot="1" noChangeAspect="1" noTextEdit="1"/>
          </p:cNvSpPr>
          <p:nvPr>
            <p:ph type="sldImg" idx="2"/>
          </p:nvPr>
        </p:nvSpPr>
        <p:spPr bwMode="auto">
          <a:xfrm>
            <a:off x="795338" y="1130300"/>
            <a:ext cx="5419725" cy="3049588"/>
          </a:xfrm>
          <a:custGeom>
            <a:avLst/>
            <a:gdLst>
              <a:gd name="T0" fmla="*/ 0 w 120000"/>
              <a:gd name="T1" fmla="*/ 0 h 120000"/>
              <a:gd name="T2" fmla="*/ 5419725 w 120000"/>
              <a:gd name="T3" fmla="*/ 0 h 120000"/>
              <a:gd name="T4" fmla="*/ 5419725 w 120000"/>
              <a:gd name="T5" fmla="*/ 3049588 h 120000"/>
              <a:gd name="T6" fmla="*/ 0 w 120000"/>
              <a:gd name="T7" fmla="*/ 3049588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7411" name="Google Shape;134;p4:notes">
            <a:extLst>
              <a:ext uri="{FF2B5EF4-FFF2-40B4-BE49-F238E27FC236}">
                <a16:creationId xmlns:a16="http://schemas.microsoft.com/office/drawing/2014/main" id="{1B35921A-F530-42B4-AFC0-69786F0D5E77}"/>
              </a:ext>
            </a:extLst>
          </p:cNvPr>
          <p:cNvSpPr>
            <a:spLocks noGrp="1" noChangeArrowheads="1"/>
          </p:cNvSpPr>
          <p:nvPr>
            <p:ph type="body" idx="1"/>
          </p:nvPr>
        </p:nvSpPr>
        <p:spPr bwMode="auto">
          <a:xfrm>
            <a:off x="701675" y="4349750"/>
            <a:ext cx="5607050" cy="356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2" tIns="46568" rIns="93162" bIns="46568" numCol="1" anchor="t" anchorCtr="0" compatLnSpc="1">
            <a:prstTxWarp prst="textNoShape">
              <a:avLst/>
            </a:prstTxWarp>
          </a:bodyPr>
          <a:lstStyle/>
          <a:p>
            <a:endParaRPr lang="es-CO" altLang="es-CO"/>
          </a:p>
        </p:txBody>
      </p:sp>
      <p:sp>
        <p:nvSpPr>
          <p:cNvPr id="17412" name="Google Shape;135;p4:notes">
            <a:extLst>
              <a:ext uri="{FF2B5EF4-FFF2-40B4-BE49-F238E27FC236}">
                <a16:creationId xmlns:a16="http://schemas.microsoft.com/office/drawing/2014/main" id="{74E10801-2038-4086-AA89-82B39E227D5F}"/>
              </a:ext>
            </a:extLst>
          </p:cNvPr>
          <p:cNvSpPr>
            <a:spLocks noGrp="1" noChangeArrowheads="1"/>
          </p:cNvSpPr>
          <p:nvPr>
            <p:ph type="sldNum" sz="quarter" idx="5"/>
          </p:nvPr>
        </p:nvSpPr>
        <p:spPr bwMode="auto">
          <a:xfrm>
            <a:off x="3970338" y="8586788"/>
            <a:ext cx="3038475" cy="452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68" rIns="93162" bIns="4656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67A848-8F93-485A-882C-06394F2E0256}" type="slidenum">
              <a:rPr lang="es-CO" altLang="es-CO" smtClean="0"/>
              <a:pPr/>
              <a:t>2</a:t>
            </a:fld>
            <a:endParaRPr lang="es-CO" alt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 importante no pegar las tablas como imágenes.</a:t>
            </a:r>
            <a:endParaRPr lang="es-CO" dirty="0"/>
          </a:p>
        </p:txBody>
      </p:sp>
      <p:sp>
        <p:nvSpPr>
          <p:cNvPr id="4" name="Marcador de número de diapositiva 3"/>
          <p:cNvSpPr>
            <a:spLocks noGrp="1"/>
          </p:cNvSpPr>
          <p:nvPr>
            <p:ph type="sldNum" sz="quarter" idx="5"/>
          </p:nvPr>
        </p:nvSpPr>
        <p:spPr/>
        <p:txBody>
          <a:bodyPr/>
          <a:lstStyle/>
          <a:p>
            <a:pPr>
              <a:defRPr/>
            </a:pPr>
            <a:fld id="{14D89D01-5352-4B8E-969E-B7AC599C97FA}" type="slidenum">
              <a:rPr lang="es-ES_tradnl" altLang="es-CO" smtClean="0"/>
              <a:pPr>
                <a:defRPr/>
              </a:pPr>
              <a:t>4</a:t>
            </a:fld>
            <a:endParaRPr lang="es-ES_tradnl" altLang="es-CO"/>
          </a:p>
        </p:txBody>
      </p:sp>
    </p:spTree>
    <p:extLst>
      <p:ext uri="{BB962C8B-B14F-4D97-AF65-F5344CB8AC3E}">
        <p14:creationId xmlns:p14="http://schemas.microsoft.com/office/powerpoint/2010/main" val="137861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Ajustar el formato de la Diapositiva ya que la tabla 3 se ve borrosa.</a:t>
            </a:r>
            <a:endParaRPr lang="es-CO" dirty="0"/>
          </a:p>
        </p:txBody>
      </p:sp>
      <p:sp>
        <p:nvSpPr>
          <p:cNvPr id="4" name="Marcador de número de diapositiva 3"/>
          <p:cNvSpPr>
            <a:spLocks noGrp="1"/>
          </p:cNvSpPr>
          <p:nvPr>
            <p:ph type="sldNum" sz="quarter" idx="5"/>
          </p:nvPr>
        </p:nvSpPr>
        <p:spPr/>
        <p:txBody>
          <a:bodyPr/>
          <a:lstStyle/>
          <a:p>
            <a:pPr>
              <a:defRPr/>
            </a:pPr>
            <a:fld id="{14D89D01-5352-4B8E-969E-B7AC599C97FA}" type="slidenum">
              <a:rPr lang="es-ES_tradnl" altLang="es-CO" smtClean="0"/>
              <a:pPr>
                <a:defRPr/>
              </a:pPr>
              <a:t>7</a:t>
            </a:fld>
            <a:endParaRPr lang="es-ES_tradnl" altLang="es-CO"/>
          </a:p>
        </p:txBody>
      </p:sp>
    </p:spTree>
    <p:extLst>
      <p:ext uri="{BB962C8B-B14F-4D97-AF65-F5344CB8AC3E}">
        <p14:creationId xmlns:p14="http://schemas.microsoft.com/office/powerpoint/2010/main" val="2259852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Ajustar formato para visibilizar mejor la tabla 4</a:t>
            </a:r>
            <a:endParaRPr lang="es-CO" dirty="0"/>
          </a:p>
        </p:txBody>
      </p:sp>
      <p:sp>
        <p:nvSpPr>
          <p:cNvPr id="4" name="Marcador de número de diapositiva 3"/>
          <p:cNvSpPr>
            <a:spLocks noGrp="1"/>
          </p:cNvSpPr>
          <p:nvPr>
            <p:ph type="sldNum" sz="quarter" idx="5"/>
          </p:nvPr>
        </p:nvSpPr>
        <p:spPr/>
        <p:txBody>
          <a:bodyPr/>
          <a:lstStyle/>
          <a:p>
            <a:pPr>
              <a:defRPr/>
            </a:pPr>
            <a:fld id="{14D89D01-5352-4B8E-969E-B7AC599C97FA}" type="slidenum">
              <a:rPr lang="es-ES_tradnl" altLang="es-CO" smtClean="0"/>
              <a:pPr>
                <a:defRPr/>
              </a:pPr>
              <a:t>8</a:t>
            </a:fld>
            <a:endParaRPr lang="es-ES_tradnl" altLang="es-CO"/>
          </a:p>
        </p:txBody>
      </p:sp>
    </p:spTree>
    <p:extLst>
      <p:ext uri="{BB962C8B-B14F-4D97-AF65-F5344CB8AC3E}">
        <p14:creationId xmlns:p14="http://schemas.microsoft.com/office/powerpoint/2010/main" val="35620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Definir el formato de las tablas</a:t>
            </a:r>
            <a:endParaRPr lang="es-CO" dirty="0"/>
          </a:p>
        </p:txBody>
      </p:sp>
      <p:sp>
        <p:nvSpPr>
          <p:cNvPr id="4" name="Marcador de número de diapositiva 3"/>
          <p:cNvSpPr>
            <a:spLocks noGrp="1"/>
          </p:cNvSpPr>
          <p:nvPr>
            <p:ph type="sldNum" sz="quarter" idx="5"/>
          </p:nvPr>
        </p:nvSpPr>
        <p:spPr/>
        <p:txBody>
          <a:bodyPr/>
          <a:lstStyle/>
          <a:p>
            <a:pPr>
              <a:defRPr/>
            </a:pPr>
            <a:fld id="{14D89D01-5352-4B8E-969E-B7AC599C97FA}" type="slidenum">
              <a:rPr lang="es-ES_tradnl" altLang="es-CO" smtClean="0"/>
              <a:pPr>
                <a:defRPr/>
              </a:pPr>
              <a:t>9</a:t>
            </a:fld>
            <a:endParaRPr lang="es-ES_tradnl" altLang="es-CO"/>
          </a:p>
        </p:txBody>
      </p:sp>
    </p:spTree>
    <p:extLst>
      <p:ext uri="{BB962C8B-B14F-4D97-AF65-F5344CB8AC3E}">
        <p14:creationId xmlns:p14="http://schemas.microsoft.com/office/powerpoint/2010/main" val="131723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Ajustar el formato de tablas</a:t>
            </a:r>
            <a:endParaRPr lang="es-CO" dirty="0"/>
          </a:p>
        </p:txBody>
      </p:sp>
      <p:sp>
        <p:nvSpPr>
          <p:cNvPr id="4" name="Marcador de número de diapositiva 3"/>
          <p:cNvSpPr>
            <a:spLocks noGrp="1"/>
          </p:cNvSpPr>
          <p:nvPr>
            <p:ph type="sldNum" sz="quarter" idx="5"/>
          </p:nvPr>
        </p:nvSpPr>
        <p:spPr/>
        <p:txBody>
          <a:bodyPr/>
          <a:lstStyle/>
          <a:p>
            <a:pPr>
              <a:defRPr/>
            </a:pPr>
            <a:fld id="{14D89D01-5352-4B8E-969E-B7AC599C97FA}" type="slidenum">
              <a:rPr lang="es-ES_tradnl" altLang="es-CO" smtClean="0"/>
              <a:pPr>
                <a:defRPr/>
              </a:pPr>
              <a:t>10</a:t>
            </a:fld>
            <a:endParaRPr lang="es-ES_tradnl" altLang="es-CO"/>
          </a:p>
        </p:txBody>
      </p:sp>
    </p:spTree>
    <p:extLst>
      <p:ext uri="{BB962C8B-B14F-4D97-AF65-F5344CB8AC3E}">
        <p14:creationId xmlns:p14="http://schemas.microsoft.com/office/powerpoint/2010/main" val="1070049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a:defRPr/>
            </a:pPr>
            <a:fld id="{14D89D01-5352-4B8E-969E-B7AC599C97FA}" type="slidenum">
              <a:rPr lang="es-ES_tradnl" altLang="es-CO" smtClean="0"/>
              <a:pPr>
                <a:defRPr/>
              </a:pPr>
              <a:t>12</a:t>
            </a:fld>
            <a:endParaRPr lang="es-ES_tradnl" altLang="es-CO"/>
          </a:p>
        </p:txBody>
      </p:sp>
    </p:spTree>
    <p:extLst>
      <p:ext uri="{BB962C8B-B14F-4D97-AF65-F5344CB8AC3E}">
        <p14:creationId xmlns:p14="http://schemas.microsoft.com/office/powerpoint/2010/main" val="1167538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Revisar formato de las tablas</a:t>
            </a:r>
            <a:endParaRPr lang="es-CO" dirty="0"/>
          </a:p>
        </p:txBody>
      </p:sp>
      <p:sp>
        <p:nvSpPr>
          <p:cNvPr id="4" name="Marcador de número de diapositiva 3"/>
          <p:cNvSpPr>
            <a:spLocks noGrp="1"/>
          </p:cNvSpPr>
          <p:nvPr>
            <p:ph type="sldNum" sz="quarter" idx="5"/>
          </p:nvPr>
        </p:nvSpPr>
        <p:spPr/>
        <p:txBody>
          <a:bodyPr/>
          <a:lstStyle/>
          <a:p>
            <a:pPr>
              <a:defRPr/>
            </a:pPr>
            <a:fld id="{14D89D01-5352-4B8E-969E-B7AC599C97FA}" type="slidenum">
              <a:rPr lang="es-ES_tradnl" altLang="es-CO" smtClean="0"/>
              <a:pPr>
                <a:defRPr/>
              </a:pPr>
              <a:t>13</a:t>
            </a:fld>
            <a:endParaRPr lang="es-ES_tradnl" altLang="es-CO"/>
          </a:p>
        </p:txBody>
      </p:sp>
    </p:spTree>
    <p:extLst>
      <p:ext uri="{BB962C8B-B14F-4D97-AF65-F5344CB8AC3E}">
        <p14:creationId xmlns:p14="http://schemas.microsoft.com/office/powerpoint/2010/main" val="38766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5A2631-7A52-49C6-BF65-7565F5E142FC}"/>
              </a:ext>
            </a:extLst>
          </p:cNvPr>
          <p:cNvSpPr>
            <a:spLocks noGrp="1"/>
          </p:cNvSpPr>
          <p:nvPr>
            <p:ph type="dt" sz="half" idx="10"/>
          </p:nvPr>
        </p:nvSpPr>
        <p:spPr/>
        <p:txBody>
          <a:bodyPr/>
          <a:lstStyle>
            <a:lvl1pPr>
              <a:defRPr/>
            </a:lvl1pPr>
          </a:lstStyle>
          <a:p>
            <a:pPr>
              <a:defRPr/>
            </a:pPr>
            <a:fld id="{49549937-55A2-47BE-9A54-DF4FDE1D0F98}" type="datetimeFigureOut">
              <a:rPr lang="en-US"/>
              <a:pPr>
                <a:defRPr/>
              </a:pPr>
              <a:t>4/22/2022</a:t>
            </a:fld>
            <a:endParaRPr lang="en-US"/>
          </a:p>
        </p:txBody>
      </p:sp>
      <p:sp>
        <p:nvSpPr>
          <p:cNvPr id="5" name="Footer Placeholder 4">
            <a:extLst>
              <a:ext uri="{FF2B5EF4-FFF2-40B4-BE49-F238E27FC236}">
                <a16:creationId xmlns:a16="http://schemas.microsoft.com/office/drawing/2014/main" id="{43587DC1-C897-44A9-817F-79BB508A58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532E57-8E2B-402C-9B1E-0236A3A65E44}"/>
              </a:ext>
            </a:extLst>
          </p:cNvPr>
          <p:cNvSpPr>
            <a:spLocks noGrp="1"/>
          </p:cNvSpPr>
          <p:nvPr>
            <p:ph type="sldNum" sz="quarter" idx="12"/>
          </p:nvPr>
        </p:nvSpPr>
        <p:spPr/>
        <p:txBody>
          <a:bodyPr/>
          <a:lstStyle>
            <a:lvl1pPr>
              <a:defRPr/>
            </a:lvl1pPr>
          </a:lstStyle>
          <a:p>
            <a:pPr>
              <a:defRPr/>
            </a:pPr>
            <a:fld id="{92AC8BFC-DE76-4288-9AE3-5A0ED88B7D22}" type="slidenum">
              <a:rPr lang="en-US" altLang="es-CO"/>
              <a:pPr>
                <a:defRPr/>
              </a:pPr>
              <a:t>‹Nº›</a:t>
            </a:fld>
            <a:endParaRPr lang="en-US" altLang="es-CO"/>
          </a:p>
        </p:txBody>
      </p:sp>
    </p:spTree>
    <p:extLst>
      <p:ext uri="{BB962C8B-B14F-4D97-AF65-F5344CB8AC3E}">
        <p14:creationId xmlns:p14="http://schemas.microsoft.com/office/powerpoint/2010/main" val="255469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DB071-6FDB-41BE-BAB7-03AC38F33356}"/>
              </a:ext>
            </a:extLst>
          </p:cNvPr>
          <p:cNvSpPr>
            <a:spLocks noGrp="1"/>
          </p:cNvSpPr>
          <p:nvPr>
            <p:ph type="dt" sz="half" idx="10"/>
          </p:nvPr>
        </p:nvSpPr>
        <p:spPr/>
        <p:txBody>
          <a:bodyPr/>
          <a:lstStyle>
            <a:lvl1pPr>
              <a:defRPr/>
            </a:lvl1pPr>
          </a:lstStyle>
          <a:p>
            <a:pPr>
              <a:defRPr/>
            </a:pPr>
            <a:fld id="{22CE6B27-65C2-4876-88CC-728C22F1E469}" type="datetimeFigureOut">
              <a:rPr lang="en-US"/>
              <a:pPr>
                <a:defRPr/>
              </a:pPr>
              <a:t>4/22/2022</a:t>
            </a:fld>
            <a:endParaRPr lang="en-US"/>
          </a:p>
        </p:txBody>
      </p:sp>
      <p:sp>
        <p:nvSpPr>
          <p:cNvPr id="5" name="Footer Placeholder 4">
            <a:extLst>
              <a:ext uri="{FF2B5EF4-FFF2-40B4-BE49-F238E27FC236}">
                <a16:creationId xmlns:a16="http://schemas.microsoft.com/office/drawing/2014/main" id="{D0612F68-F611-49C3-A2ED-2F7D768197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762BE2-D4C7-433E-9C21-4477EA9D26C0}"/>
              </a:ext>
            </a:extLst>
          </p:cNvPr>
          <p:cNvSpPr>
            <a:spLocks noGrp="1"/>
          </p:cNvSpPr>
          <p:nvPr>
            <p:ph type="sldNum" sz="quarter" idx="12"/>
          </p:nvPr>
        </p:nvSpPr>
        <p:spPr/>
        <p:txBody>
          <a:bodyPr/>
          <a:lstStyle>
            <a:lvl1pPr>
              <a:defRPr/>
            </a:lvl1pPr>
          </a:lstStyle>
          <a:p>
            <a:pPr>
              <a:defRPr/>
            </a:pPr>
            <a:fld id="{83C85B1D-08B4-4203-ACC0-3509ACE298E9}" type="slidenum">
              <a:rPr lang="en-US" altLang="es-CO"/>
              <a:pPr>
                <a:defRPr/>
              </a:pPr>
              <a:t>‹Nº›</a:t>
            </a:fld>
            <a:endParaRPr lang="en-US" altLang="es-CO"/>
          </a:p>
        </p:txBody>
      </p:sp>
    </p:spTree>
    <p:extLst>
      <p:ext uri="{BB962C8B-B14F-4D97-AF65-F5344CB8AC3E}">
        <p14:creationId xmlns:p14="http://schemas.microsoft.com/office/powerpoint/2010/main" val="1051250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9ED76-FC62-49D6-98B8-CAE50393BE80}"/>
              </a:ext>
            </a:extLst>
          </p:cNvPr>
          <p:cNvSpPr>
            <a:spLocks noGrp="1"/>
          </p:cNvSpPr>
          <p:nvPr>
            <p:ph type="dt" sz="half" idx="10"/>
          </p:nvPr>
        </p:nvSpPr>
        <p:spPr/>
        <p:txBody>
          <a:bodyPr/>
          <a:lstStyle>
            <a:lvl1pPr>
              <a:defRPr/>
            </a:lvl1pPr>
          </a:lstStyle>
          <a:p>
            <a:pPr>
              <a:defRPr/>
            </a:pPr>
            <a:fld id="{CEFDC4F4-08FD-4EF2-B59F-E9864DA0BCF4}" type="datetimeFigureOut">
              <a:rPr lang="en-US"/>
              <a:pPr>
                <a:defRPr/>
              </a:pPr>
              <a:t>4/22/2022</a:t>
            </a:fld>
            <a:endParaRPr lang="en-US"/>
          </a:p>
        </p:txBody>
      </p:sp>
      <p:sp>
        <p:nvSpPr>
          <p:cNvPr id="5" name="Footer Placeholder 4">
            <a:extLst>
              <a:ext uri="{FF2B5EF4-FFF2-40B4-BE49-F238E27FC236}">
                <a16:creationId xmlns:a16="http://schemas.microsoft.com/office/drawing/2014/main" id="{F74B209C-602F-4189-AA07-12CA614ABD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100CB8-5307-4F68-8D79-E41640E8C380}"/>
              </a:ext>
            </a:extLst>
          </p:cNvPr>
          <p:cNvSpPr>
            <a:spLocks noGrp="1"/>
          </p:cNvSpPr>
          <p:nvPr>
            <p:ph type="sldNum" sz="quarter" idx="12"/>
          </p:nvPr>
        </p:nvSpPr>
        <p:spPr/>
        <p:txBody>
          <a:bodyPr/>
          <a:lstStyle>
            <a:lvl1pPr>
              <a:defRPr/>
            </a:lvl1pPr>
          </a:lstStyle>
          <a:p>
            <a:pPr>
              <a:defRPr/>
            </a:pPr>
            <a:fld id="{21288447-86F1-4E9B-964D-0295E8137C7B}" type="slidenum">
              <a:rPr lang="en-US" altLang="es-CO"/>
              <a:pPr>
                <a:defRPr/>
              </a:pPr>
              <a:t>‹Nº›</a:t>
            </a:fld>
            <a:endParaRPr lang="en-US" altLang="es-CO"/>
          </a:p>
        </p:txBody>
      </p:sp>
    </p:spTree>
    <p:extLst>
      <p:ext uri="{BB962C8B-B14F-4D97-AF65-F5344CB8AC3E}">
        <p14:creationId xmlns:p14="http://schemas.microsoft.com/office/powerpoint/2010/main" val="275399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5821-01CF-654F-94F0-268A877C39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877376-84E0-AA47-A8BF-C274229D5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41C6C7-5112-5540-8B88-D4F34EFD41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2316C02-5F6F-224B-8342-C2AE04B501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BD57112-7FC7-A846-BE89-EB4E96F4B5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43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17574-743C-764B-A87E-61B6B8DBF5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AB946-3B9F-A842-AA09-8E60ADCD58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C083A-B71E-2345-AC11-B625F9E351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53BEE74-A0CF-4341-8CB4-8421F2308A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420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62B2-04F8-324F-A8CC-6BAA1B0928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A996AB-50A1-C04E-89A5-3AD15C299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395AEC-7A70-2C48-AB1E-9F81983732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C37D7C0-EC0F-1A44-9942-D8BB4B572A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D86EBF9-8657-1446-96B3-37E3727F8E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310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29E0-B2B4-2646-8721-FE3DCB0234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6F34D3-81A0-4B44-9ED0-2A243F1875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569581-E477-B140-84B2-1376F0281F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8A79C9-4686-6B42-B947-21E6AB3BF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AF7EA2D-3EF3-5248-82F4-6D8C704A27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8AAFA48-297C-824C-A95D-51DD31274D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730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F5B6D-44FA-234E-81EE-68ABBC3744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DB015-E02D-D047-9203-85EE6E1D5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72272A-61B2-EE45-B60A-46DC33BDEE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30CC98-7395-A048-B1E4-E7DB911AB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9B44E1-E32A-6C41-9D4C-10FBD07A6F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53AE80-71DF-C141-AC09-B10CCC107A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873A363-CC5B-024C-BEE7-09B740D725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D0D27D7-BC60-2744-9560-23099BFF7F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025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D218-ABA6-284E-914F-858D1EEB18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FACB99-3BED-AE46-93B0-E224B9DA4E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2D02F0F9-AB12-D14B-9499-AD6F0782E52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6247A14-01FD-6F47-AFC7-F6CAA11CFE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74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161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5C68-DE31-594D-999B-5726DE7A5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74246B-B343-E540-8494-D52B12E50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DAD71B-29BB-5A49-AC62-4C240E49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07F386-5AC3-374B-839B-0A50F7F2B5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216333D-A3BF-5342-84B3-68782720E6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7D0EF13-D482-C747-99B7-C8FD52AB15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47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C74F6-7CF0-4BD8-B352-D8B160EA35C7}"/>
              </a:ext>
            </a:extLst>
          </p:cNvPr>
          <p:cNvSpPr>
            <a:spLocks noGrp="1"/>
          </p:cNvSpPr>
          <p:nvPr>
            <p:ph type="dt" sz="half" idx="10"/>
          </p:nvPr>
        </p:nvSpPr>
        <p:spPr/>
        <p:txBody>
          <a:bodyPr/>
          <a:lstStyle>
            <a:lvl1pPr>
              <a:defRPr/>
            </a:lvl1pPr>
          </a:lstStyle>
          <a:p>
            <a:pPr>
              <a:defRPr/>
            </a:pPr>
            <a:fld id="{DB12479A-3720-4606-B907-D59AA5F7BFC9}" type="datetimeFigureOut">
              <a:rPr lang="en-US"/>
              <a:pPr>
                <a:defRPr/>
              </a:pPr>
              <a:t>4/22/2022</a:t>
            </a:fld>
            <a:endParaRPr lang="en-US"/>
          </a:p>
        </p:txBody>
      </p:sp>
      <p:sp>
        <p:nvSpPr>
          <p:cNvPr id="5" name="Footer Placeholder 4">
            <a:extLst>
              <a:ext uri="{FF2B5EF4-FFF2-40B4-BE49-F238E27FC236}">
                <a16:creationId xmlns:a16="http://schemas.microsoft.com/office/drawing/2014/main" id="{28566AAB-B32F-49A8-9C87-C64A7AD46A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55509A-0318-4A74-8504-BDE1F62D4C2E}"/>
              </a:ext>
            </a:extLst>
          </p:cNvPr>
          <p:cNvSpPr>
            <a:spLocks noGrp="1"/>
          </p:cNvSpPr>
          <p:nvPr>
            <p:ph type="sldNum" sz="quarter" idx="12"/>
          </p:nvPr>
        </p:nvSpPr>
        <p:spPr/>
        <p:txBody>
          <a:bodyPr/>
          <a:lstStyle>
            <a:lvl1pPr>
              <a:defRPr/>
            </a:lvl1pPr>
          </a:lstStyle>
          <a:p>
            <a:pPr>
              <a:defRPr/>
            </a:pPr>
            <a:fld id="{7D2DA59F-B01F-4975-B74C-0F6053F176F3}" type="slidenum">
              <a:rPr lang="en-US" altLang="es-CO"/>
              <a:pPr>
                <a:defRPr/>
              </a:pPr>
              <a:t>‹Nº›</a:t>
            </a:fld>
            <a:endParaRPr lang="en-US" altLang="es-CO"/>
          </a:p>
        </p:txBody>
      </p:sp>
    </p:spTree>
    <p:extLst>
      <p:ext uri="{BB962C8B-B14F-4D97-AF65-F5344CB8AC3E}">
        <p14:creationId xmlns:p14="http://schemas.microsoft.com/office/powerpoint/2010/main" val="2743565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DEE5-40B4-FF4A-B8FC-D157B075F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27A966-DF4F-7540-805F-D94F61068D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C5D31B-D10A-8B47-8059-13B205D00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3FD32A-8399-3145-A021-BE3D0DC85D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5BDD439-5AA9-2940-9B04-2D06526472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F7498E5-89A0-8C45-B912-FFD31FC983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325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60AA-E831-C547-8673-C4DF86283F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A541D9-B548-CF4D-A7B1-BCAA8D1E8B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A04EC-4792-9A43-A485-03D2A65EF2C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BDC285-2889-C141-AAD2-7D70E4E88D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AA71A77-5299-F446-A5CD-320D988201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840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8A8C1-E2A8-EB4C-941E-203DE100D9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3F20C5-1539-8640-A1BE-A7ED4971DF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2F81B-7A89-884A-B00A-00810CF501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4BC969D-6845-DD4D-AEC2-1B4FC13754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DBDEF83-6F58-6849-B9DE-E78F66FE3D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01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1146B0-E5AA-4911-A55C-0D5B9B7BAD09}"/>
              </a:ext>
            </a:extLst>
          </p:cNvPr>
          <p:cNvSpPr>
            <a:spLocks noGrp="1"/>
          </p:cNvSpPr>
          <p:nvPr>
            <p:ph type="dt" sz="half" idx="10"/>
          </p:nvPr>
        </p:nvSpPr>
        <p:spPr/>
        <p:txBody>
          <a:bodyPr/>
          <a:lstStyle>
            <a:lvl1pPr>
              <a:defRPr/>
            </a:lvl1pPr>
          </a:lstStyle>
          <a:p>
            <a:pPr>
              <a:defRPr/>
            </a:pPr>
            <a:fld id="{E3C632A8-47E7-450E-894A-A4745C9CA55D}" type="datetimeFigureOut">
              <a:rPr lang="en-US"/>
              <a:pPr>
                <a:defRPr/>
              </a:pPr>
              <a:t>4/22/2022</a:t>
            </a:fld>
            <a:endParaRPr lang="en-US"/>
          </a:p>
        </p:txBody>
      </p:sp>
      <p:sp>
        <p:nvSpPr>
          <p:cNvPr id="5" name="Footer Placeholder 4">
            <a:extLst>
              <a:ext uri="{FF2B5EF4-FFF2-40B4-BE49-F238E27FC236}">
                <a16:creationId xmlns:a16="http://schemas.microsoft.com/office/drawing/2014/main" id="{FA1E30E2-6FB1-4AE0-8D5C-1344CA2F02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10C2C1-D8FF-4278-BA43-E3E9029212B2}"/>
              </a:ext>
            </a:extLst>
          </p:cNvPr>
          <p:cNvSpPr>
            <a:spLocks noGrp="1"/>
          </p:cNvSpPr>
          <p:nvPr>
            <p:ph type="sldNum" sz="quarter" idx="12"/>
          </p:nvPr>
        </p:nvSpPr>
        <p:spPr/>
        <p:txBody>
          <a:bodyPr/>
          <a:lstStyle>
            <a:lvl1pPr>
              <a:defRPr/>
            </a:lvl1pPr>
          </a:lstStyle>
          <a:p>
            <a:pPr>
              <a:defRPr/>
            </a:pPr>
            <a:fld id="{765E12E6-DF78-45C7-A0A1-70B25E847697}" type="slidenum">
              <a:rPr lang="en-US" altLang="es-CO"/>
              <a:pPr>
                <a:defRPr/>
              </a:pPr>
              <a:t>‹Nº›</a:t>
            </a:fld>
            <a:endParaRPr lang="en-US" altLang="es-CO"/>
          </a:p>
        </p:txBody>
      </p:sp>
    </p:spTree>
    <p:extLst>
      <p:ext uri="{BB962C8B-B14F-4D97-AF65-F5344CB8AC3E}">
        <p14:creationId xmlns:p14="http://schemas.microsoft.com/office/powerpoint/2010/main" val="339063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0D3025-40E4-45EE-B55D-C11731D8EEA5}"/>
              </a:ext>
            </a:extLst>
          </p:cNvPr>
          <p:cNvSpPr>
            <a:spLocks noGrp="1"/>
          </p:cNvSpPr>
          <p:nvPr>
            <p:ph type="dt" sz="half" idx="10"/>
          </p:nvPr>
        </p:nvSpPr>
        <p:spPr/>
        <p:txBody>
          <a:bodyPr/>
          <a:lstStyle>
            <a:lvl1pPr>
              <a:defRPr/>
            </a:lvl1pPr>
          </a:lstStyle>
          <a:p>
            <a:pPr>
              <a:defRPr/>
            </a:pPr>
            <a:fld id="{A36BB248-1C58-4FB5-9DF8-3FD1576D6AF9}" type="datetimeFigureOut">
              <a:rPr lang="en-US"/>
              <a:pPr>
                <a:defRPr/>
              </a:pPr>
              <a:t>4/22/2022</a:t>
            </a:fld>
            <a:endParaRPr lang="en-US"/>
          </a:p>
        </p:txBody>
      </p:sp>
      <p:sp>
        <p:nvSpPr>
          <p:cNvPr id="6" name="Footer Placeholder 5">
            <a:extLst>
              <a:ext uri="{FF2B5EF4-FFF2-40B4-BE49-F238E27FC236}">
                <a16:creationId xmlns:a16="http://schemas.microsoft.com/office/drawing/2014/main" id="{0CC07527-AC92-452E-BA26-4CE3C55884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18380EB-3B57-4A1E-8C6C-DD3E83AD0F4D}"/>
              </a:ext>
            </a:extLst>
          </p:cNvPr>
          <p:cNvSpPr>
            <a:spLocks noGrp="1"/>
          </p:cNvSpPr>
          <p:nvPr>
            <p:ph type="sldNum" sz="quarter" idx="12"/>
          </p:nvPr>
        </p:nvSpPr>
        <p:spPr/>
        <p:txBody>
          <a:bodyPr/>
          <a:lstStyle>
            <a:lvl1pPr>
              <a:defRPr/>
            </a:lvl1pPr>
          </a:lstStyle>
          <a:p>
            <a:pPr>
              <a:defRPr/>
            </a:pPr>
            <a:fld id="{2D7D497A-EA1C-4D39-ADFA-94EB3F2E4B3C}" type="slidenum">
              <a:rPr lang="en-US" altLang="es-CO"/>
              <a:pPr>
                <a:defRPr/>
              </a:pPr>
              <a:t>‹Nº›</a:t>
            </a:fld>
            <a:endParaRPr lang="en-US" altLang="es-CO"/>
          </a:p>
        </p:txBody>
      </p:sp>
    </p:spTree>
    <p:extLst>
      <p:ext uri="{BB962C8B-B14F-4D97-AF65-F5344CB8AC3E}">
        <p14:creationId xmlns:p14="http://schemas.microsoft.com/office/powerpoint/2010/main" val="351481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1C0E2-4F9A-43C9-A7B7-E893874439E7}"/>
              </a:ext>
            </a:extLst>
          </p:cNvPr>
          <p:cNvSpPr>
            <a:spLocks noGrp="1"/>
          </p:cNvSpPr>
          <p:nvPr>
            <p:ph type="dt" sz="half" idx="10"/>
          </p:nvPr>
        </p:nvSpPr>
        <p:spPr/>
        <p:txBody>
          <a:bodyPr/>
          <a:lstStyle>
            <a:lvl1pPr>
              <a:defRPr/>
            </a:lvl1pPr>
          </a:lstStyle>
          <a:p>
            <a:pPr>
              <a:defRPr/>
            </a:pPr>
            <a:fld id="{31698E38-78BA-4274-9E09-058089D54D75}" type="datetimeFigureOut">
              <a:rPr lang="en-US"/>
              <a:pPr>
                <a:defRPr/>
              </a:pPr>
              <a:t>4/22/2022</a:t>
            </a:fld>
            <a:endParaRPr lang="en-US"/>
          </a:p>
        </p:txBody>
      </p:sp>
      <p:sp>
        <p:nvSpPr>
          <p:cNvPr id="8" name="Footer Placeholder 7">
            <a:extLst>
              <a:ext uri="{FF2B5EF4-FFF2-40B4-BE49-F238E27FC236}">
                <a16:creationId xmlns:a16="http://schemas.microsoft.com/office/drawing/2014/main" id="{86283AFA-3F15-41B0-947E-153DFB4047C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F581B9AF-7A55-42C7-BD35-90C71E04F89F}"/>
              </a:ext>
            </a:extLst>
          </p:cNvPr>
          <p:cNvSpPr>
            <a:spLocks noGrp="1"/>
          </p:cNvSpPr>
          <p:nvPr>
            <p:ph type="sldNum" sz="quarter" idx="12"/>
          </p:nvPr>
        </p:nvSpPr>
        <p:spPr/>
        <p:txBody>
          <a:bodyPr/>
          <a:lstStyle>
            <a:lvl1pPr>
              <a:defRPr/>
            </a:lvl1pPr>
          </a:lstStyle>
          <a:p>
            <a:pPr>
              <a:defRPr/>
            </a:pPr>
            <a:fld id="{E81587D1-BE30-4AA6-B6F6-5D79E6BFAF26}" type="slidenum">
              <a:rPr lang="en-US" altLang="es-CO"/>
              <a:pPr>
                <a:defRPr/>
              </a:pPr>
              <a:t>‹Nº›</a:t>
            </a:fld>
            <a:endParaRPr lang="en-US" altLang="es-CO"/>
          </a:p>
        </p:txBody>
      </p:sp>
    </p:spTree>
    <p:extLst>
      <p:ext uri="{BB962C8B-B14F-4D97-AF65-F5344CB8AC3E}">
        <p14:creationId xmlns:p14="http://schemas.microsoft.com/office/powerpoint/2010/main" val="93741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59DB60-B655-42E9-9203-B6FF5F2F741F}"/>
              </a:ext>
            </a:extLst>
          </p:cNvPr>
          <p:cNvSpPr>
            <a:spLocks noGrp="1"/>
          </p:cNvSpPr>
          <p:nvPr>
            <p:ph type="dt" sz="half" idx="10"/>
          </p:nvPr>
        </p:nvSpPr>
        <p:spPr/>
        <p:txBody>
          <a:bodyPr/>
          <a:lstStyle>
            <a:lvl1pPr>
              <a:defRPr/>
            </a:lvl1pPr>
          </a:lstStyle>
          <a:p>
            <a:pPr>
              <a:defRPr/>
            </a:pPr>
            <a:fld id="{93D2309E-2EBF-43FA-985C-BBA1AA4F625F}" type="datetimeFigureOut">
              <a:rPr lang="en-US"/>
              <a:pPr>
                <a:defRPr/>
              </a:pPr>
              <a:t>4/22/2022</a:t>
            </a:fld>
            <a:endParaRPr lang="en-US"/>
          </a:p>
        </p:txBody>
      </p:sp>
      <p:sp>
        <p:nvSpPr>
          <p:cNvPr id="4" name="Footer Placeholder 3">
            <a:extLst>
              <a:ext uri="{FF2B5EF4-FFF2-40B4-BE49-F238E27FC236}">
                <a16:creationId xmlns:a16="http://schemas.microsoft.com/office/drawing/2014/main" id="{85D4B264-1261-408D-9A1D-318150B4DD8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8A040D4-810B-43B9-9E2F-A90770401CA1}"/>
              </a:ext>
            </a:extLst>
          </p:cNvPr>
          <p:cNvSpPr>
            <a:spLocks noGrp="1"/>
          </p:cNvSpPr>
          <p:nvPr>
            <p:ph type="sldNum" sz="quarter" idx="12"/>
          </p:nvPr>
        </p:nvSpPr>
        <p:spPr/>
        <p:txBody>
          <a:bodyPr/>
          <a:lstStyle>
            <a:lvl1pPr>
              <a:defRPr/>
            </a:lvl1pPr>
          </a:lstStyle>
          <a:p>
            <a:pPr>
              <a:defRPr/>
            </a:pPr>
            <a:fld id="{4572F46D-ADC3-43AB-927E-A37387964047}" type="slidenum">
              <a:rPr lang="en-US" altLang="es-CO"/>
              <a:pPr>
                <a:defRPr/>
              </a:pPr>
              <a:t>‹Nº›</a:t>
            </a:fld>
            <a:endParaRPr lang="en-US" altLang="es-CO"/>
          </a:p>
        </p:txBody>
      </p:sp>
    </p:spTree>
    <p:extLst>
      <p:ext uri="{BB962C8B-B14F-4D97-AF65-F5344CB8AC3E}">
        <p14:creationId xmlns:p14="http://schemas.microsoft.com/office/powerpoint/2010/main" val="34536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9961BA-AA92-4CB6-A027-9890DAAEE5AA}"/>
              </a:ext>
            </a:extLst>
          </p:cNvPr>
          <p:cNvSpPr>
            <a:spLocks noGrp="1"/>
          </p:cNvSpPr>
          <p:nvPr>
            <p:ph type="dt" sz="half" idx="10"/>
          </p:nvPr>
        </p:nvSpPr>
        <p:spPr/>
        <p:txBody>
          <a:bodyPr/>
          <a:lstStyle>
            <a:lvl1pPr>
              <a:defRPr/>
            </a:lvl1pPr>
          </a:lstStyle>
          <a:p>
            <a:pPr>
              <a:defRPr/>
            </a:pPr>
            <a:fld id="{EC5DB740-3DEF-4A7F-8A02-0F13388124E1}" type="datetimeFigureOut">
              <a:rPr lang="en-US"/>
              <a:pPr>
                <a:defRPr/>
              </a:pPr>
              <a:t>4/22/2022</a:t>
            </a:fld>
            <a:endParaRPr lang="en-US"/>
          </a:p>
        </p:txBody>
      </p:sp>
      <p:sp>
        <p:nvSpPr>
          <p:cNvPr id="3" name="Footer Placeholder 2">
            <a:extLst>
              <a:ext uri="{FF2B5EF4-FFF2-40B4-BE49-F238E27FC236}">
                <a16:creationId xmlns:a16="http://schemas.microsoft.com/office/drawing/2014/main" id="{750A2772-6407-462B-B7FA-38E8C5A095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23115484-63A8-4761-B235-00E8B0EA14FF}"/>
              </a:ext>
            </a:extLst>
          </p:cNvPr>
          <p:cNvSpPr>
            <a:spLocks noGrp="1"/>
          </p:cNvSpPr>
          <p:nvPr>
            <p:ph type="sldNum" sz="quarter" idx="12"/>
          </p:nvPr>
        </p:nvSpPr>
        <p:spPr/>
        <p:txBody>
          <a:bodyPr/>
          <a:lstStyle>
            <a:lvl1pPr>
              <a:defRPr/>
            </a:lvl1pPr>
          </a:lstStyle>
          <a:p>
            <a:pPr>
              <a:defRPr/>
            </a:pPr>
            <a:fld id="{23BEF6C8-3108-4688-85CE-F6C9CC573B77}" type="slidenum">
              <a:rPr lang="en-US" altLang="es-CO"/>
              <a:pPr>
                <a:defRPr/>
              </a:pPr>
              <a:t>‹Nº›</a:t>
            </a:fld>
            <a:endParaRPr lang="en-US" altLang="es-CO"/>
          </a:p>
        </p:txBody>
      </p:sp>
    </p:spTree>
    <p:extLst>
      <p:ext uri="{BB962C8B-B14F-4D97-AF65-F5344CB8AC3E}">
        <p14:creationId xmlns:p14="http://schemas.microsoft.com/office/powerpoint/2010/main" val="67651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8573AA-FCF3-4AA6-A321-ECB7245D9AB6}"/>
              </a:ext>
            </a:extLst>
          </p:cNvPr>
          <p:cNvSpPr>
            <a:spLocks noGrp="1"/>
          </p:cNvSpPr>
          <p:nvPr>
            <p:ph type="dt" sz="half" idx="10"/>
          </p:nvPr>
        </p:nvSpPr>
        <p:spPr/>
        <p:txBody>
          <a:bodyPr/>
          <a:lstStyle>
            <a:lvl1pPr>
              <a:defRPr/>
            </a:lvl1pPr>
          </a:lstStyle>
          <a:p>
            <a:pPr>
              <a:defRPr/>
            </a:pPr>
            <a:fld id="{6A350A82-2CAC-4D53-A3AF-BBC6F6D5EE33}" type="datetimeFigureOut">
              <a:rPr lang="en-US"/>
              <a:pPr>
                <a:defRPr/>
              </a:pPr>
              <a:t>4/22/2022</a:t>
            </a:fld>
            <a:endParaRPr lang="en-US"/>
          </a:p>
        </p:txBody>
      </p:sp>
      <p:sp>
        <p:nvSpPr>
          <p:cNvPr id="6" name="Footer Placeholder 5">
            <a:extLst>
              <a:ext uri="{FF2B5EF4-FFF2-40B4-BE49-F238E27FC236}">
                <a16:creationId xmlns:a16="http://schemas.microsoft.com/office/drawing/2014/main" id="{CF1018DF-B2CB-46CB-A2D9-053A1F00F7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77ECE4F-BEE3-4CF1-8E19-236A2BC6196A}"/>
              </a:ext>
            </a:extLst>
          </p:cNvPr>
          <p:cNvSpPr>
            <a:spLocks noGrp="1"/>
          </p:cNvSpPr>
          <p:nvPr>
            <p:ph type="sldNum" sz="quarter" idx="12"/>
          </p:nvPr>
        </p:nvSpPr>
        <p:spPr/>
        <p:txBody>
          <a:bodyPr/>
          <a:lstStyle>
            <a:lvl1pPr>
              <a:defRPr/>
            </a:lvl1pPr>
          </a:lstStyle>
          <a:p>
            <a:pPr>
              <a:defRPr/>
            </a:pPr>
            <a:fld id="{EDF48FDE-9ADC-454A-ADC0-C88C0CA7DFDB}" type="slidenum">
              <a:rPr lang="en-US" altLang="es-CO"/>
              <a:pPr>
                <a:defRPr/>
              </a:pPr>
              <a:t>‹Nº›</a:t>
            </a:fld>
            <a:endParaRPr lang="en-US" altLang="es-CO"/>
          </a:p>
        </p:txBody>
      </p:sp>
    </p:spTree>
    <p:extLst>
      <p:ext uri="{BB962C8B-B14F-4D97-AF65-F5344CB8AC3E}">
        <p14:creationId xmlns:p14="http://schemas.microsoft.com/office/powerpoint/2010/main" val="263028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AE3537-3B91-4566-A09F-C00CD1D85E72}"/>
              </a:ext>
            </a:extLst>
          </p:cNvPr>
          <p:cNvSpPr>
            <a:spLocks noGrp="1"/>
          </p:cNvSpPr>
          <p:nvPr>
            <p:ph type="dt" sz="half" idx="10"/>
          </p:nvPr>
        </p:nvSpPr>
        <p:spPr/>
        <p:txBody>
          <a:bodyPr/>
          <a:lstStyle>
            <a:lvl1pPr>
              <a:defRPr/>
            </a:lvl1pPr>
          </a:lstStyle>
          <a:p>
            <a:pPr>
              <a:defRPr/>
            </a:pPr>
            <a:fld id="{0DD942C9-147C-41DA-9041-DA169ABDF860}" type="datetimeFigureOut">
              <a:rPr lang="en-US"/>
              <a:pPr>
                <a:defRPr/>
              </a:pPr>
              <a:t>4/22/2022</a:t>
            </a:fld>
            <a:endParaRPr lang="en-US"/>
          </a:p>
        </p:txBody>
      </p:sp>
      <p:sp>
        <p:nvSpPr>
          <p:cNvPr id="6" name="Footer Placeholder 5">
            <a:extLst>
              <a:ext uri="{FF2B5EF4-FFF2-40B4-BE49-F238E27FC236}">
                <a16:creationId xmlns:a16="http://schemas.microsoft.com/office/drawing/2014/main" id="{00E99D72-C88D-41BD-B35E-96059EC4FD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2C3A9D3-78FD-45A0-97F7-8C32CD1722D1}"/>
              </a:ext>
            </a:extLst>
          </p:cNvPr>
          <p:cNvSpPr>
            <a:spLocks noGrp="1"/>
          </p:cNvSpPr>
          <p:nvPr>
            <p:ph type="sldNum" sz="quarter" idx="12"/>
          </p:nvPr>
        </p:nvSpPr>
        <p:spPr/>
        <p:txBody>
          <a:bodyPr/>
          <a:lstStyle>
            <a:lvl1pPr>
              <a:defRPr/>
            </a:lvl1pPr>
          </a:lstStyle>
          <a:p>
            <a:pPr>
              <a:defRPr/>
            </a:pPr>
            <a:fld id="{FB898BC6-082C-45DD-BE11-F6386BDD380F}" type="slidenum">
              <a:rPr lang="en-US" altLang="es-CO"/>
              <a:pPr>
                <a:defRPr/>
              </a:pPr>
              <a:t>‹Nº›</a:t>
            </a:fld>
            <a:endParaRPr lang="en-US" altLang="es-CO"/>
          </a:p>
        </p:txBody>
      </p:sp>
    </p:spTree>
    <p:extLst>
      <p:ext uri="{BB962C8B-B14F-4D97-AF65-F5344CB8AC3E}">
        <p14:creationId xmlns:p14="http://schemas.microsoft.com/office/powerpoint/2010/main" val="281135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5ABEA"/>
            </a:gs>
            <a:gs pos="50000">
              <a:srgbClr val="BFCBF0"/>
            </a:gs>
            <a:gs pos="100000">
              <a:srgbClr val="E0E5F7"/>
            </a:gs>
          </a:gsLst>
          <a:lin ang="5400000"/>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7BB7592-CFF5-4D9D-BEA0-9B94FD468F6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O"/>
              <a:t>Click to edit Master title style</a:t>
            </a:r>
          </a:p>
        </p:txBody>
      </p:sp>
      <p:sp>
        <p:nvSpPr>
          <p:cNvPr id="1027" name="Text Placeholder 2">
            <a:extLst>
              <a:ext uri="{FF2B5EF4-FFF2-40B4-BE49-F238E27FC236}">
                <a16:creationId xmlns:a16="http://schemas.microsoft.com/office/drawing/2014/main" id="{E15422DF-98FA-4D84-81D6-8838B50CC84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O"/>
              <a:t>Edit Master text styles</a:t>
            </a:r>
          </a:p>
          <a:p>
            <a:pPr lvl="1"/>
            <a:r>
              <a:rPr lang="en-US" altLang="es-CO"/>
              <a:t>Second level</a:t>
            </a:r>
          </a:p>
          <a:p>
            <a:pPr lvl="2"/>
            <a:r>
              <a:rPr lang="en-US" altLang="es-CO"/>
              <a:t>Third level</a:t>
            </a:r>
          </a:p>
          <a:p>
            <a:pPr lvl="3"/>
            <a:r>
              <a:rPr lang="en-US" altLang="es-CO"/>
              <a:t>Fourth level</a:t>
            </a:r>
          </a:p>
          <a:p>
            <a:pPr lvl="4"/>
            <a:r>
              <a:rPr lang="en-US" altLang="es-CO"/>
              <a:t>Fifth level</a:t>
            </a:r>
          </a:p>
        </p:txBody>
      </p:sp>
      <p:sp>
        <p:nvSpPr>
          <p:cNvPr id="4" name="Date Placeholder 3">
            <a:extLst>
              <a:ext uri="{FF2B5EF4-FFF2-40B4-BE49-F238E27FC236}">
                <a16:creationId xmlns:a16="http://schemas.microsoft.com/office/drawing/2014/main" id="{0D744272-58E0-4048-8D57-106BADB0C8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0D16A1D8-DF22-404D-82A8-51F311BC69DB}" type="datetimeFigureOut">
              <a:rPr lang="en-US"/>
              <a:pPr>
                <a:defRPr/>
              </a:pPr>
              <a:t>4/22/2022</a:t>
            </a:fld>
            <a:endParaRPr lang="en-US"/>
          </a:p>
        </p:txBody>
      </p:sp>
      <p:sp>
        <p:nvSpPr>
          <p:cNvPr id="5" name="Footer Placeholder 4">
            <a:extLst>
              <a:ext uri="{FF2B5EF4-FFF2-40B4-BE49-F238E27FC236}">
                <a16:creationId xmlns:a16="http://schemas.microsoft.com/office/drawing/2014/main" id="{3666D2EC-73C6-4C7A-B654-90849C7CD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03DABFF5-6B3C-4FD6-899C-D7835C63E92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9C23B41-A5A8-4314-836A-659A044562D1}" type="slidenum">
              <a:rPr lang="en-US" altLang="es-CO"/>
              <a:pPr>
                <a:defRPr/>
              </a:pPr>
              <a:t>‹Nº›</a:t>
            </a:fld>
            <a:endParaRPr lang="en-US" altLang="es-CO"/>
          </a:p>
        </p:txBody>
      </p:sp>
      <p:sp>
        <p:nvSpPr>
          <p:cNvPr id="7" name="Rectángulo 6">
            <a:extLst>
              <a:ext uri="{FF2B5EF4-FFF2-40B4-BE49-F238E27FC236}">
                <a16:creationId xmlns:a16="http://schemas.microsoft.com/office/drawing/2014/main" id="{EDC5F8A1-6F45-4CF6-9008-5805F8B2479B}"/>
              </a:ext>
            </a:extLst>
          </p:cNvPr>
          <p:cNvSpPr/>
          <p:nvPr/>
        </p:nvSpPr>
        <p:spPr>
          <a:xfrm>
            <a:off x="7938" y="0"/>
            <a:ext cx="12192000" cy="6859588"/>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2800">
              <a:solidFill>
                <a:prstClr val="white"/>
              </a:solidFill>
            </a:endParaRPr>
          </a:p>
          <a:p>
            <a:pPr algn="ctr" eaLnBrk="1" fontAlgn="auto" hangingPunct="1">
              <a:spcBef>
                <a:spcPts val="0"/>
              </a:spcBef>
              <a:spcAft>
                <a:spcPts val="0"/>
              </a:spcAft>
              <a:defRPr/>
            </a:pPr>
            <a:endParaRPr lang="es-ES_tradnl" sz="2600">
              <a:solidFill>
                <a:prstClr val="white"/>
              </a:solidFill>
            </a:endParaRPr>
          </a:p>
        </p:txBody>
      </p:sp>
      <p:sp>
        <p:nvSpPr>
          <p:cNvPr id="8" name="Rectángulo 7">
            <a:extLst>
              <a:ext uri="{FF2B5EF4-FFF2-40B4-BE49-F238E27FC236}">
                <a16:creationId xmlns:a16="http://schemas.microsoft.com/office/drawing/2014/main" id="{ADE419B4-7AE2-439B-A711-89BDC992BF69}"/>
              </a:ext>
            </a:extLst>
          </p:cNvPr>
          <p:cNvSpPr/>
          <p:nvPr/>
        </p:nvSpPr>
        <p:spPr>
          <a:xfrm>
            <a:off x="0" y="6310313"/>
            <a:ext cx="12192000" cy="547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prstClr val="white"/>
              </a:solidFill>
            </a:endParaRPr>
          </a:p>
        </p:txBody>
      </p:sp>
      <p:pic>
        <p:nvPicPr>
          <p:cNvPr id="1033" name="Marcador de contenido 8">
            <a:extLst>
              <a:ext uri="{FF2B5EF4-FFF2-40B4-BE49-F238E27FC236}">
                <a16:creationId xmlns:a16="http://schemas.microsoft.com/office/drawing/2014/main" id="{725D8656-FD0A-42BF-96E6-512E14087F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09088" y="6343650"/>
            <a:ext cx="294481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AF3D0-5CC2-4C49-A2A2-EC496C7CA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04804C-D991-CE42-9F46-0358F17A04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D8FA7-FAE4-4440-AD79-AAD79A52A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BF48608-4CFB-F742-9E87-8C909E8B3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2946C8D-1EF7-FE42-A663-67B17476F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ángulo 6"/>
          <p:cNvSpPr/>
          <p:nvPr userDrawn="1"/>
        </p:nvSpPr>
        <p:spPr>
          <a:xfrm>
            <a:off x="0" y="0"/>
            <a:ext cx="12184394" cy="6859025"/>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ángulo 7"/>
          <p:cNvSpPr/>
          <p:nvPr userDrawn="1"/>
        </p:nvSpPr>
        <p:spPr>
          <a:xfrm>
            <a:off x="0" y="6176963"/>
            <a:ext cx="12191999"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Marcador de contenido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970" y="6325835"/>
            <a:ext cx="2348162" cy="383292"/>
          </a:xfrm>
          <a:prstGeom prst="rect">
            <a:avLst/>
          </a:prstGeom>
        </p:spPr>
      </p:pic>
      <p:pic>
        <p:nvPicPr>
          <p:cNvPr id="10" name="Imagen 9" descr="Logotipo&#10;&#10;Descripción generada automáticamente">
            <a:extLst>
              <a:ext uri="{FF2B5EF4-FFF2-40B4-BE49-F238E27FC236}">
                <a16:creationId xmlns:a16="http://schemas.microsoft.com/office/drawing/2014/main" id="{3807F0BF-98C0-416E-B3EB-CDA498EBEEC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99186" y="6296332"/>
            <a:ext cx="931077" cy="393539"/>
          </a:xfrm>
          <a:prstGeom prst="rect">
            <a:avLst/>
          </a:prstGeom>
        </p:spPr>
      </p:pic>
    </p:spTree>
    <p:extLst>
      <p:ext uri="{BB962C8B-B14F-4D97-AF65-F5344CB8AC3E}">
        <p14:creationId xmlns:p14="http://schemas.microsoft.com/office/powerpoint/2010/main" val="300709450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package" Target="../embeddings/Microsoft_Excel_Worksheet5.xlsx"/></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package" Target="../embeddings/Microsoft_Excel_Worksheet6.xlsx"/></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package" Target="../embeddings/Microsoft_Excel_Worksheet7.xlsx"/></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package" Target="../embeddings/Microsoft_Excel_Worksheet11.xlsx"/></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package" Target="../embeddings/Microsoft_Excel_Worksheet2.xls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package" Target="../embeddings/Microsoft_Excel_Worksheet3.xls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package" Target="../embeddings/Microsoft_Excel_Worksheet4.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 y="0"/>
            <a:ext cx="12191999" cy="6859025"/>
          </a:xfrm>
          <a:prstGeom prst="rect">
            <a:avLst/>
          </a:prstGeom>
          <a:solidFill>
            <a:srgbClr val="355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600" dirty="0"/>
          </a:p>
        </p:txBody>
      </p:sp>
      <p:cxnSp>
        <p:nvCxnSpPr>
          <p:cNvPr id="4" name="Conector recto 3"/>
          <p:cNvCxnSpPr>
            <a:cxnSpLocks/>
          </p:cNvCxnSpPr>
          <p:nvPr/>
        </p:nvCxnSpPr>
        <p:spPr>
          <a:xfrm>
            <a:off x="4367463" y="4940788"/>
            <a:ext cx="5949955"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Google Shape;127;p20">
            <a:extLst>
              <a:ext uri="{FF2B5EF4-FFF2-40B4-BE49-F238E27FC236}">
                <a16:creationId xmlns:a16="http://schemas.microsoft.com/office/drawing/2014/main" id="{9257E7FA-0C76-401D-8080-FABB7AC816FF}"/>
              </a:ext>
            </a:extLst>
          </p:cNvPr>
          <p:cNvSpPr txBox="1">
            <a:spLocks/>
          </p:cNvSpPr>
          <p:nvPr/>
        </p:nvSpPr>
        <p:spPr>
          <a:xfrm>
            <a:off x="4275615" y="5523975"/>
            <a:ext cx="7141086" cy="400111"/>
          </a:xfrm>
          <a:prstGeom prst="rect">
            <a:avLst/>
          </a:prstGeom>
          <a:noFill/>
          <a:ln>
            <a:noFill/>
          </a:ln>
        </p:spPr>
        <p:txBody>
          <a:bodyPr spcFirstLastPara="1" vert="horz" wrap="square" lIns="68575" tIns="34275" rIns="68575" bIns="3427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buClr>
                <a:srgbClr val="FFFFFF"/>
              </a:buClr>
              <a:buSzPts val="1400"/>
            </a:pPr>
            <a:r>
              <a:rPr lang="es-MX" sz="1600" dirty="0">
                <a:solidFill>
                  <a:srgbClr val="FFFFFF"/>
                </a:solidFill>
                <a:latin typeface="Helvetica-Normal" pitchFamily="2" charset="0"/>
              </a:rPr>
              <a:t>Oficina Asesora de Planeación</a:t>
            </a:r>
          </a:p>
        </p:txBody>
      </p:sp>
      <p:sp>
        <p:nvSpPr>
          <p:cNvPr id="11" name="Google Shape;127;p20">
            <a:extLst>
              <a:ext uri="{FF2B5EF4-FFF2-40B4-BE49-F238E27FC236}">
                <a16:creationId xmlns:a16="http://schemas.microsoft.com/office/drawing/2014/main" id="{3B1A1386-C828-44EA-ADA0-89860ADF1880}"/>
              </a:ext>
            </a:extLst>
          </p:cNvPr>
          <p:cNvSpPr txBox="1">
            <a:spLocks/>
          </p:cNvSpPr>
          <p:nvPr/>
        </p:nvSpPr>
        <p:spPr>
          <a:xfrm>
            <a:off x="4275615" y="3499595"/>
            <a:ext cx="6840620" cy="564888"/>
          </a:xfrm>
          <a:prstGeom prst="rect">
            <a:avLst/>
          </a:prstGeom>
          <a:noFill/>
          <a:ln>
            <a:noFill/>
          </a:ln>
        </p:spPr>
        <p:txBody>
          <a:bodyPr spcFirstLastPara="1" vert="horz" wrap="square" lIns="68575" tIns="34275" rIns="68575" bIns="3427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1400"/>
            </a:pPr>
            <a:r>
              <a:rPr lang="da-DK" b="1" dirty="0">
                <a:solidFill>
                  <a:srgbClr val="FFFFFF"/>
                </a:solidFill>
                <a:latin typeface="Arial" panose="020B0604020202020204" pitchFamily="34" charset="0"/>
                <a:ea typeface="Work Sans Light"/>
                <a:cs typeface="Arial" panose="020B0604020202020204" pitchFamily="34" charset="0"/>
                <a:sym typeface="Work Sans Light"/>
              </a:rPr>
              <a:t>REPORTE SPI</a:t>
            </a:r>
            <a:endParaRPr lang="es-ES" b="1" dirty="0">
              <a:solidFill>
                <a:srgbClr val="FFFFFF"/>
              </a:solidFill>
              <a:latin typeface="Arial" panose="020B0604020202020204" pitchFamily="34" charset="0"/>
              <a:ea typeface="Work Sans Light"/>
              <a:cs typeface="Arial" panose="020B0604020202020204" pitchFamily="34" charset="0"/>
              <a:sym typeface="Work Sans Light"/>
            </a:endParaRPr>
          </a:p>
        </p:txBody>
      </p:sp>
      <p:sp>
        <p:nvSpPr>
          <p:cNvPr id="8" name="Google Shape;127;p20">
            <a:extLst>
              <a:ext uri="{FF2B5EF4-FFF2-40B4-BE49-F238E27FC236}">
                <a16:creationId xmlns:a16="http://schemas.microsoft.com/office/drawing/2014/main" id="{BDF9AAB0-2521-EF44-B5DC-347CDF745687}"/>
              </a:ext>
            </a:extLst>
          </p:cNvPr>
          <p:cNvSpPr txBox="1">
            <a:spLocks/>
          </p:cNvSpPr>
          <p:nvPr/>
        </p:nvSpPr>
        <p:spPr>
          <a:xfrm>
            <a:off x="4275615" y="5245107"/>
            <a:ext cx="7141086" cy="400111"/>
          </a:xfrm>
          <a:prstGeom prst="rect">
            <a:avLst/>
          </a:prstGeom>
          <a:noFill/>
          <a:ln>
            <a:noFill/>
          </a:ln>
        </p:spPr>
        <p:txBody>
          <a:bodyPr spcFirstLastPara="1" vert="horz" wrap="square" lIns="68575" tIns="34275" rIns="68575" bIns="3427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1400"/>
            </a:pPr>
            <a:r>
              <a:rPr lang="es-ES" sz="2000" b="1" dirty="0">
                <a:solidFill>
                  <a:srgbClr val="FFFFFF"/>
                </a:solidFill>
                <a:latin typeface="Arial" panose="020B0604020202020204" pitchFamily="34" charset="0"/>
                <a:ea typeface="Work Sans Light"/>
                <a:cs typeface="Arial" panose="020B0604020202020204" pitchFamily="34" charset="0"/>
                <a:sym typeface="Work Sans Light"/>
              </a:rPr>
              <a:t>Ministerio de Vivienda, Ciudad y Territorio</a:t>
            </a:r>
          </a:p>
        </p:txBody>
      </p:sp>
      <p:sp>
        <p:nvSpPr>
          <p:cNvPr id="2" name="Google Shape;127;p20">
            <a:extLst>
              <a:ext uri="{FF2B5EF4-FFF2-40B4-BE49-F238E27FC236}">
                <a16:creationId xmlns:a16="http://schemas.microsoft.com/office/drawing/2014/main" id="{9F68B394-582E-444F-BF3C-8DAFBDFEF411}"/>
              </a:ext>
            </a:extLst>
          </p:cNvPr>
          <p:cNvSpPr txBox="1">
            <a:spLocks/>
          </p:cNvSpPr>
          <p:nvPr/>
        </p:nvSpPr>
        <p:spPr>
          <a:xfrm>
            <a:off x="4275615" y="4434534"/>
            <a:ext cx="7141086" cy="400111"/>
          </a:xfrm>
          <a:prstGeom prst="rect">
            <a:avLst/>
          </a:prstGeom>
          <a:noFill/>
          <a:ln>
            <a:noFill/>
          </a:ln>
        </p:spPr>
        <p:txBody>
          <a:bodyPr spcFirstLastPara="1" vert="horz" wrap="square" lIns="68575" tIns="34275" rIns="68575" bIns="3427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buClr>
                <a:srgbClr val="FFFFFF"/>
              </a:buClr>
              <a:buSzPts val="1400"/>
            </a:pPr>
            <a:r>
              <a:rPr lang="es-MX" sz="2400" dirty="0">
                <a:solidFill>
                  <a:srgbClr val="FFFFFF"/>
                </a:solidFill>
                <a:latin typeface="Arial" panose="020B0604020202020204" pitchFamily="34" charset="0"/>
                <a:cs typeface="Arial" panose="020B0604020202020204" pitchFamily="34" charset="0"/>
              </a:rPr>
              <a:t>Información a Marzo de 2022</a:t>
            </a:r>
            <a:endParaRPr lang="es-ES" sz="2400" dirty="0">
              <a:solidFill>
                <a:srgbClr val="FFFFFF"/>
              </a:solidFill>
              <a:latin typeface="Arial" panose="020B0604020202020204" pitchFamily="34" charset="0"/>
              <a:ea typeface="Arial"/>
              <a:cs typeface="Arial" panose="020B0604020202020204" pitchFamily="34" charset="0"/>
              <a:sym typeface="Arial"/>
            </a:endParaRPr>
          </a:p>
        </p:txBody>
      </p:sp>
      <p:pic>
        <p:nvPicPr>
          <p:cNvPr id="6" name="Imagen 5" descr="Imagen que contiene interior, tabla, computadora, computer&#10;&#10;Descripción generada automáticamente">
            <a:extLst>
              <a:ext uri="{FF2B5EF4-FFF2-40B4-BE49-F238E27FC236}">
                <a16:creationId xmlns:a16="http://schemas.microsoft.com/office/drawing/2014/main" id="{88A36220-3EFF-4A07-89C4-D3A65D832D1D}"/>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r="65193"/>
          <a:stretch/>
        </p:blipFill>
        <p:spPr>
          <a:xfrm>
            <a:off x="5866" y="-1"/>
            <a:ext cx="4064110" cy="6858000"/>
          </a:xfrm>
          <a:prstGeom prst="rect">
            <a:avLst/>
          </a:prstGeom>
        </p:spPr>
      </p:pic>
      <p:sp>
        <p:nvSpPr>
          <p:cNvPr id="7" name="Rectángulo 6">
            <a:extLst>
              <a:ext uri="{FF2B5EF4-FFF2-40B4-BE49-F238E27FC236}">
                <a16:creationId xmlns:a16="http://schemas.microsoft.com/office/drawing/2014/main" id="{EB38850D-46FD-4F06-9379-D2A479AF76F7}"/>
              </a:ext>
            </a:extLst>
          </p:cNvPr>
          <p:cNvSpPr/>
          <p:nvPr/>
        </p:nvSpPr>
        <p:spPr>
          <a:xfrm>
            <a:off x="0" y="-1"/>
            <a:ext cx="4064110" cy="6858001"/>
          </a:xfrm>
          <a:prstGeom prst="rect">
            <a:avLst/>
          </a:prstGeom>
          <a:solidFill>
            <a:srgbClr val="20386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Marcador de contenido 8">
            <a:extLst>
              <a:ext uri="{FF2B5EF4-FFF2-40B4-BE49-F238E27FC236}">
                <a16:creationId xmlns:a16="http://schemas.microsoft.com/office/drawing/2014/main" id="{A37F52BF-DA29-4319-BDF9-D60C86D760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34414" y="635146"/>
            <a:ext cx="3460672" cy="564888"/>
          </a:xfrm>
          <a:prstGeom prst="rect">
            <a:avLst/>
          </a:prstGeom>
        </p:spPr>
      </p:pic>
    </p:spTree>
    <p:extLst>
      <p:ext uri="{BB962C8B-B14F-4D97-AF65-F5344CB8AC3E}">
        <p14:creationId xmlns:p14="http://schemas.microsoft.com/office/powerpoint/2010/main" val="3079149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Rectángulo 1">
            <a:extLst>
              <a:ext uri="{FF2B5EF4-FFF2-40B4-BE49-F238E27FC236}">
                <a16:creationId xmlns:a16="http://schemas.microsoft.com/office/drawing/2014/main" id="{89EB6501-1046-49EE-94BD-EDDDEFC7E3D8}"/>
              </a:ext>
            </a:extLst>
          </p:cNvPr>
          <p:cNvSpPr/>
          <p:nvPr/>
        </p:nvSpPr>
        <p:spPr>
          <a:xfrm>
            <a:off x="885923" y="528948"/>
            <a:ext cx="8670326" cy="523220"/>
          </a:xfrm>
          <a:prstGeom prst="rect">
            <a:avLst/>
          </a:prstGeom>
        </p:spPr>
        <p:txBody>
          <a:bodyPr wrap="square">
            <a:spAutoFit/>
          </a:bodyPr>
          <a:lstStyle/>
          <a:p>
            <a:r>
              <a:rPr lang="es-CO" sz="2800" b="1" dirty="0">
                <a:solidFill>
                  <a:srgbClr val="004A84"/>
                </a:solidFill>
                <a:latin typeface="Arial" panose="020B0604020202020204" pitchFamily="34" charset="0"/>
                <a:cs typeface="Arial" panose="020B0604020202020204" pitchFamily="34" charset="0"/>
              </a:rPr>
              <a:t>Proyectos de Vivienda</a:t>
            </a:r>
            <a:endParaRPr lang="es-MX" sz="2800" b="1" dirty="0">
              <a:solidFill>
                <a:srgbClr val="004A8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E31E6554-4C75-41DA-827B-32392B6E5652}"/>
              </a:ext>
            </a:extLst>
          </p:cNvPr>
          <p:cNvSpPr/>
          <p:nvPr/>
        </p:nvSpPr>
        <p:spPr>
          <a:xfrm>
            <a:off x="10694504" y="6294783"/>
            <a:ext cx="1023567" cy="43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0" name="Grupo 29">
            <a:extLst>
              <a:ext uri="{FF2B5EF4-FFF2-40B4-BE49-F238E27FC236}">
                <a16:creationId xmlns:a16="http://schemas.microsoft.com/office/drawing/2014/main" id="{E69CF14E-A87E-4ADF-81A9-D6D652509DE0}"/>
              </a:ext>
            </a:extLst>
          </p:cNvPr>
          <p:cNvGrpSpPr/>
          <p:nvPr/>
        </p:nvGrpSpPr>
        <p:grpSpPr>
          <a:xfrm>
            <a:off x="615951" y="2995865"/>
            <a:ext cx="10709776" cy="3019256"/>
            <a:chOff x="335483" y="1540543"/>
            <a:chExt cx="3954950" cy="5145789"/>
          </a:xfrm>
        </p:grpSpPr>
        <p:sp>
          <p:nvSpPr>
            <p:cNvPr id="32" name="Parallelogram 56">
              <a:extLst>
                <a:ext uri="{FF2B5EF4-FFF2-40B4-BE49-F238E27FC236}">
                  <a16:creationId xmlns:a16="http://schemas.microsoft.com/office/drawing/2014/main" id="{6C542BAB-7028-4C40-9B19-D5C00C5613E8}"/>
                </a:ext>
              </a:extLst>
            </p:cNvPr>
            <p:cNvSpPr/>
            <p:nvPr/>
          </p:nvSpPr>
          <p:spPr>
            <a:xfrm>
              <a:off x="744354" y="4108630"/>
              <a:ext cx="3546079" cy="2001605"/>
            </a:xfrm>
            <a:prstGeom prst="parallelogram">
              <a:avLst>
                <a:gd name="adj" fmla="val 40228"/>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ight Triangle 58">
              <a:extLst>
                <a:ext uri="{FF2B5EF4-FFF2-40B4-BE49-F238E27FC236}">
                  <a16:creationId xmlns:a16="http://schemas.microsoft.com/office/drawing/2014/main" id="{24E9588A-F222-4FED-9A65-2F9D3E555B78}"/>
                </a:ext>
              </a:extLst>
            </p:cNvPr>
            <p:cNvSpPr/>
            <p:nvPr/>
          </p:nvSpPr>
          <p:spPr>
            <a:xfrm flipH="1" flipV="1">
              <a:off x="335483" y="2279598"/>
              <a:ext cx="408871" cy="304798"/>
            </a:xfrm>
            <a:prstGeom prst="rtTriangle">
              <a:avLst/>
            </a:prstGeom>
            <a:solidFill>
              <a:srgbClr val="3A5C84">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60">
              <a:extLst>
                <a:ext uri="{FF2B5EF4-FFF2-40B4-BE49-F238E27FC236}">
                  <a16:creationId xmlns:a16="http://schemas.microsoft.com/office/drawing/2014/main" id="{80D4067B-81C9-48BA-BEDD-E3C4F26B5817}"/>
                </a:ext>
              </a:extLst>
            </p:cNvPr>
            <p:cNvSpPr/>
            <p:nvPr/>
          </p:nvSpPr>
          <p:spPr>
            <a:xfrm>
              <a:off x="744354" y="2659276"/>
              <a:ext cx="3371112"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lIns="182880" tIns="457200" rIns="182880" bIns="91440" rtlCol="0" anchor="t"/>
            <a:lstStyle/>
            <a:p>
              <a:pPr marL="0" marR="0" lvl="0" indent="0" algn="ctr"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El proyecto de Vivienda Rural aun no ha presentado avances en la parte física debido a que toda su estrategia requiere planear el  programa de vivienda social para el campo para garantizar la formulación de los proyectos con contrapartida, las asistencias a los ejecutores en el acompañamiento social de los beneficiarios y en las asistencias del programa casa digna, vida digna rural, así mismo como su instrumentación.</a:t>
              </a:r>
            </a:p>
            <a:p>
              <a:pPr marL="0" marR="0" lvl="0" indent="0" algn="ctr"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Se recomienda a la Dirección De Vivienda Rural revisar los avances de gestión y de producto definidos en el proyecto y reportar avances en los próximos meses  teniendo en cuenta que los recursos asignados por el proyecto de Subsidio Familiar de Vivienda están asociados a trazadores de paz, atención a población desplazada por la violencia y al cumplimiento de compromisos con grupos étnicos. Los recursos que aparecen ejecutados corresponde al grupo de profesionales que están adelantando las actividades de carácter misional.</a:t>
              </a:r>
              <a:endParaRPr kumimoji="0" lang="en-US" sz="1100" b="0" i="0" u="none" strike="noStrike" kern="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endParaRPr>
            </a:p>
          </p:txBody>
        </p:sp>
        <p:sp>
          <p:nvSpPr>
            <p:cNvPr id="41" name="Right Triangle 74">
              <a:extLst>
                <a:ext uri="{FF2B5EF4-FFF2-40B4-BE49-F238E27FC236}">
                  <a16:creationId xmlns:a16="http://schemas.microsoft.com/office/drawing/2014/main" id="{69736715-B91A-4348-AE06-7EE77538E53D}"/>
                </a:ext>
              </a:extLst>
            </p:cNvPr>
            <p:cNvSpPr/>
            <p:nvPr/>
          </p:nvSpPr>
          <p:spPr>
            <a:xfrm flipH="1" flipV="1">
              <a:off x="1617857" y="2216098"/>
              <a:ext cx="1841988" cy="165332"/>
            </a:xfrm>
            <a:prstGeom prst="rtTriangle">
              <a:avLst/>
            </a:prstGeom>
            <a:solidFill>
              <a:srgbClr val="3A5C84">
                <a:lumMod val="50000"/>
              </a:srgbClr>
            </a:solidFill>
            <a:ln w="57150" cap="flat" cmpd="sng" algn="ctr">
              <a:solidFill>
                <a:srgbClr val="3A5C84">
                  <a:lumMod val="5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2" name="Arrow: Pentagon 76">
              <a:extLst>
                <a:ext uri="{FF2B5EF4-FFF2-40B4-BE49-F238E27FC236}">
                  <a16:creationId xmlns:a16="http://schemas.microsoft.com/office/drawing/2014/main" id="{5EDE274C-FF1C-43D5-8CCE-35B69B1EC4D7}"/>
                </a:ext>
              </a:extLst>
            </p:cNvPr>
            <p:cNvSpPr/>
            <p:nvPr/>
          </p:nvSpPr>
          <p:spPr>
            <a:xfrm>
              <a:off x="335484" y="1540543"/>
              <a:ext cx="3779982" cy="739055"/>
            </a:xfrm>
            <a:prstGeom prst="homePlate">
              <a:avLst/>
            </a:prstGeom>
            <a:solidFill>
              <a:srgbClr val="3A5C84"/>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cap="all" dirty="0">
                  <a:solidFill>
                    <a:prstClr val="white"/>
                  </a:solidFill>
                  <a:latin typeface="Helvetica-Normal" pitchFamily="2" charset="0"/>
                  <a:ea typeface="+mn-ea"/>
                  <a:cs typeface="+mn-cs"/>
                </a:rPr>
                <a:t>              VIVIENDA RURAL</a:t>
              </a:r>
              <a:endParaRPr kumimoji="0" lang="en-US" b="1" i="0" u="none" strike="noStrike" kern="0" cap="all" spc="0" normalizeH="0" baseline="0" noProof="0" dirty="0">
                <a:ln>
                  <a:noFill/>
                </a:ln>
                <a:solidFill>
                  <a:prstClr val="white"/>
                </a:solidFill>
                <a:effectLst/>
                <a:uLnTx/>
                <a:uFillTx/>
                <a:latin typeface="Helvetica-Normal" pitchFamily="2" charset="0"/>
                <a:ea typeface="+mn-ea"/>
                <a:cs typeface="+mn-cs"/>
              </a:endParaRPr>
            </a:p>
          </p:txBody>
        </p:sp>
        <p:sp>
          <p:nvSpPr>
            <p:cNvPr id="43" name="Rectangle 78">
              <a:extLst>
                <a:ext uri="{FF2B5EF4-FFF2-40B4-BE49-F238E27FC236}">
                  <a16:creationId xmlns:a16="http://schemas.microsoft.com/office/drawing/2014/main" id="{ECC25EA3-E429-4467-B7C7-13CCA43C7AA3}"/>
                </a:ext>
              </a:extLst>
            </p:cNvPr>
            <p:cNvSpPr/>
            <p:nvPr/>
          </p:nvSpPr>
          <p:spPr>
            <a:xfrm>
              <a:off x="392970" y="1637231"/>
              <a:ext cx="535709" cy="535710"/>
            </a:xfrm>
            <a:prstGeom prst="rect">
              <a:avLst/>
            </a:prstGeom>
            <a:solidFill>
              <a:srgbClr val="3A5C84">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01</a:t>
              </a:r>
            </a:p>
          </p:txBody>
        </p:sp>
      </p:grpSp>
      <p:graphicFrame>
        <p:nvGraphicFramePr>
          <p:cNvPr id="4" name="Objeto 3">
            <a:extLst>
              <a:ext uri="{FF2B5EF4-FFF2-40B4-BE49-F238E27FC236}">
                <a16:creationId xmlns:a16="http://schemas.microsoft.com/office/drawing/2014/main" id="{BDB2C2DB-F37C-4543-A854-BBC505F6578C}"/>
              </a:ext>
            </a:extLst>
          </p:cNvPr>
          <p:cNvGraphicFramePr>
            <a:graphicFrameLocks noChangeAspect="1"/>
          </p:cNvGraphicFramePr>
          <p:nvPr>
            <p:extLst>
              <p:ext uri="{D42A27DB-BD31-4B8C-83A1-F6EECF244321}">
                <p14:modId xmlns:p14="http://schemas.microsoft.com/office/powerpoint/2010/main" val="1431323313"/>
              </p:ext>
            </p:extLst>
          </p:nvPr>
        </p:nvGraphicFramePr>
        <p:xfrm>
          <a:off x="2305050" y="1267244"/>
          <a:ext cx="7581900" cy="1657350"/>
        </p:xfrm>
        <a:graphic>
          <a:graphicData uri="http://schemas.openxmlformats.org/presentationml/2006/ole">
            <mc:AlternateContent xmlns:mc="http://schemas.openxmlformats.org/markup-compatibility/2006">
              <mc:Choice xmlns:v="urn:schemas-microsoft-com:vml" Requires="v">
                <p:oleObj spid="_x0000_s7171" name="Worksheet" r:id="rId4" imgW="7581837" imgH="1657548" progId="Excel.Sheet.12">
                  <p:embed/>
                </p:oleObj>
              </mc:Choice>
              <mc:Fallback>
                <p:oleObj name="Worksheet" r:id="rId4" imgW="7581837" imgH="1657548" progId="Excel.Sheet.12">
                  <p:embed/>
                  <p:pic>
                    <p:nvPicPr>
                      <p:cNvPr id="0" name=""/>
                      <p:cNvPicPr/>
                      <p:nvPr/>
                    </p:nvPicPr>
                    <p:blipFill>
                      <a:blip r:embed="rId5"/>
                      <a:stretch>
                        <a:fillRect/>
                      </a:stretch>
                    </p:blipFill>
                    <p:spPr>
                      <a:xfrm>
                        <a:off x="2305050" y="1267244"/>
                        <a:ext cx="7581900" cy="1657350"/>
                      </a:xfrm>
                      <a:prstGeom prst="rect">
                        <a:avLst/>
                      </a:prstGeom>
                    </p:spPr>
                  </p:pic>
                </p:oleObj>
              </mc:Fallback>
            </mc:AlternateContent>
          </a:graphicData>
        </a:graphic>
      </p:graphicFrame>
    </p:spTree>
    <p:extLst>
      <p:ext uri="{BB962C8B-B14F-4D97-AF65-F5344CB8AC3E}">
        <p14:creationId xmlns:p14="http://schemas.microsoft.com/office/powerpoint/2010/main" val="364469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Google Shape;137;p16">
            <a:extLst>
              <a:ext uri="{FF2B5EF4-FFF2-40B4-BE49-F238E27FC236}">
                <a16:creationId xmlns:a16="http://schemas.microsoft.com/office/drawing/2014/main" id="{B3DF9977-6DA9-4596-ACD3-A096B3692737}"/>
              </a:ext>
            </a:extLst>
          </p:cNvPr>
          <p:cNvSpPr/>
          <p:nvPr/>
        </p:nvSpPr>
        <p:spPr>
          <a:xfrm>
            <a:off x="0" y="-59834"/>
            <a:ext cx="12192000" cy="6917833"/>
          </a:xfrm>
          <a:prstGeom prst="rect">
            <a:avLst/>
          </a:prstGeom>
          <a:solidFill>
            <a:srgbClr val="355085"/>
          </a:solidFill>
          <a:ln>
            <a:noFill/>
          </a:ln>
        </p:spPr>
        <p:txBody>
          <a:bodyPr spcFirstLastPara="1" lIns="68569" tIns="34275" rIns="68569" bIns="34275" anchor="ctr"/>
          <a:lstStyle/>
          <a:p>
            <a:pPr algn="ctr">
              <a:defRPr/>
            </a:pPr>
            <a:endParaRPr sz="1950" dirty="0">
              <a:solidFill>
                <a:schemeClr val="lt1"/>
              </a:solidFill>
              <a:latin typeface="Calibri"/>
              <a:ea typeface="Calibri"/>
              <a:cs typeface="Calibri"/>
              <a:sym typeface="Calibri"/>
            </a:endParaRPr>
          </a:p>
        </p:txBody>
      </p:sp>
      <p:sp>
        <p:nvSpPr>
          <p:cNvPr id="18435" name="Google Shape;127;p20">
            <a:extLst>
              <a:ext uri="{FF2B5EF4-FFF2-40B4-BE49-F238E27FC236}">
                <a16:creationId xmlns:a16="http://schemas.microsoft.com/office/drawing/2014/main" id="{C3795E85-1EC6-4772-BC13-59EB6129A981}"/>
              </a:ext>
            </a:extLst>
          </p:cNvPr>
          <p:cNvSpPr txBox="1">
            <a:spLocks noChangeArrowheads="1"/>
          </p:cNvSpPr>
          <p:nvPr/>
        </p:nvSpPr>
        <p:spPr bwMode="auto">
          <a:xfrm>
            <a:off x="2366168" y="3603626"/>
            <a:ext cx="8454231" cy="133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marL="139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Clr>
                <a:srgbClr val="FFFFFF"/>
              </a:buClr>
              <a:buSzPts val="1400"/>
              <a:buFontTx/>
              <a:buNone/>
            </a:pPr>
            <a:r>
              <a:rPr lang="es-ES" altLang="es-CO" sz="4800" b="1" dirty="0">
                <a:solidFill>
                  <a:schemeClr val="bg1"/>
                </a:solidFill>
                <a:latin typeface="Arial" panose="020B0604020202020204" pitchFamily="34" charset="0"/>
                <a:ea typeface="Work Sans" charset="0"/>
                <a:cs typeface="Arial" panose="020B0604020202020204" pitchFamily="34" charset="0"/>
              </a:rPr>
              <a:t>Proyectos de Agua Potable y Saneamiento Básico</a:t>
            </a:r>
          </a:p>
        </p:txBody>
      </p:sp>
      <p:sp>
        <p:nvSpPr>
          <p:cNvPr id="6" name="Elipse 5">
            <a:extLst>
              <a:ext uri="{FF2B5EF4-FFF2-40B4-BE49-F238E27FC236}">
                <a16:creationId xmlns:a16="http://schemas.microsoft.com/office/drawing/2014/main" id="{2B788959-1E78-482D-A81A-6AEBA32BD485}"/>
              </a:ext>
            </a:extLst>
          </p:cNvPr>
          <p:cNvSpPr/>
          <p:nvPr/>
        </p:nvSpPr>
        <p:spPr>
          <a:xfrm>
            <a:off x="5771356" y="2606675"/>
            <a:ext cx="649288" cy="647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sz="2800" b="1" dirty="0">
                <a:solidFill>
                  <a:srgbClr val="F42F63"/>
                </a:solidFill>
                <a:latin typeface="Trebuchet MS" panose="020B0603020202020204" pitchFamily="34" charset="0"/>
                <a:cs typeface="Arial" panose="020B0604020202020204" pitchFamily="34" charset="0"/>
              </a:rPr>
              <a:t>3</a:t>
            </a:r>
          </a:p>
        </p:txBody>
      </p:sp>
      <p:pic>
        <p:nvPicPr>
          <p:cNvPr id="18437" name="Marcador de contenido 8">
            <a:extLst>
              <a:ext uri="{FF2B5EF4-FFF2-40B4-BE49-F238E27FC236}">
                <a16:creationId xmlns:a16="http://schemas.microsoft.com/office/drawing/2014/main" id="{9C544B52-FD9C-41EA-8683-2D245551C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565150"/>
            <a:ext cx="34607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526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Rectángulo 1">
            <a:extLst>
              <a:ext uri="{FF2B5EF4-FFF2-40B4-BE49-F238E27FC236}">
                <a16:creationId xmlns:a16="http://schemas.microsoft.com/office/drawing/2014/main" id="{89EB6501-1046-49EE-94BD-EDDDEFC7E3D8}"/>
              </a:ext>
            </a:extLst>
          </p:cNvPr>
          <p:cNvSpPr/>
          <p:nvPr/>
        </p:nvSpPr>
        <p:spPr>
          <a:xfrm>
            <a:off x="885923" y="528948"/>
            <a:ext cx="8670326" cy="523220"/>
          </a:xfrm>
          <a:prstGeom prst="rect">
            <a:avLst/>
          </a:prstGeom>
        </p:spPr>
        <p:txBody>
          <a:bodyPr wrap="square">
            <a:spAutoFit/>
          </a:bodyPr>
          <a:lstStyle/>
          <a:p>
            <a:r>
              <a:rPr lang="es-CO" sz="2800" b="1" dirty="0">
                <a:solidFill>
                  <a:srgbClr val="004A84"/>
                </a:solidFill>
                <a:latin typeface="Arial" panose="020B0604020202020204" pitchFamily="34" charset="0"/>
                <a:cs typeface="Arial" panose="020B0604020202020204" pitchFamily="34" charset="0"/>
              </a:rPr>
              <a:t>Proyectos de Agua Potable y Saneamiento Básico</a:t>
            </a:r>
            <a:endParaRPr lang="es-MX" sz="2800" b="1" dirty="0">
              <a:solidFill>
                <a:srgbClr val="004A8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E31E6554-4C75-41DA-827B-32392B6E5652}"/>
              </a:ext>
            </a:extLst>
          </p:cNvPr>
          <p:cNvSpPr/>
          <p:nvPr/>
        </p:nvSpPr>
        <p:spPr>
          <a:xfrm>
            <a:off x="10694504" y="6294783"/>
            <a:ext cx="1023567" cy="43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0" name="Grupo 29">
            <a:extLst>
              <a:ext uri="{FF2B5EF4-FFF2-40B4-BE49-F238E27FC236}">
                <a16:creationId xmlns:a16="http://schemas.microsoft.com/office/drawing/2014/main" id="{E69CF14E-A87E-4ADF-81A9-D6D652509DE0}"/>
              </a:ext>
            </a:extLst>
          </p:cNvPr>
          <p:cNvGrpSpPr/>
          <p:nvPr/>
        </p:nvGrpSpPr>
        <p:grpSpPr>
          <a:xfrm>
            <a:off x="-160421" y="4166931"/>
            <a:ext cx="12212713" cy="2681235"/>
            <a:chOff x="335483" y="1540543"/>
            <a:chExt cx="11722847" cy="4569692"/>
          </a:xfrm>
        </p:grpSpPr>
        <p:sp>
          <p:nvSpPr>
            <p:cNvPr id="31" name="Parallelogram 52">
              <a:extLst>
                <a:ext uri="{FF2B5EF4-FFF2-40B4-BE49-F238E27FC236}">
                  <a16:creationId xmlns:a16="http://schemas.microsoft.com/office/drawing/2014/main" id="{173C8C72-1403-4237-AF1C-7F0B53DC1B46}"/>
                </a:ext>
              </a:extLst>
            </p:cNvPr>
            <p:cNvSpPr/>
            <p:nvPr/>
          </p:nvSpPr>
          <p:spPr>
            <a:xfrm>
              <a:off x="4699304" y="4108630"/>
              <a:ext cx="3546079" cy="2001605"/>
            </a:xfrm>
            <a:prstGeom prst="parallelogram">
              <a:avLst>
                <a:gd name="adj" fmla="val 40069"/>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Parallelogram 56">
              <a:extLst>
                <a:ext uri="{FF2B5EF4-FFF2-40B4-BE49-F238E27FC236}">
                  <a16:creationId xmlns:a16="http://schemas.microsoft.com/office/drawing/2014/main" id="{6C542BAB-7028-4C40-9B19-D5C00C5613E8}"/>
                </a:ext>
              </a:extLst>
            </p:cNvPr>
            <p:cNvSpPr/>
            <p:nvPr/>
          </p:nvSpPr>
          <p:spPr>
            <a:xfrm>
              <a:off x="744354" y="4108630"/>
              <a:ext cx="3546079" cy="2001605"/>
            </a:xfrm>
            <a:prstGeom prst="parallelogram">
              <a:avLst>
                <a:gd name="adj" fmla="val 40228"/>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ight Triangle 58">
              <a:extLst>
                <a:ext uri="{FF2B5EF4-FFF2-40B4-BE49-F238E27FC236}">
                  <a16:creationId xmlns:a16="http://schemas.microsoft.com/office/drawing/2014/main" id="{24E9588A-F222-4FED-9A65-2F9D3E555B78}"/>
                </a:ext>
              </a:extLst>
            </p:cNvPr>
            <p:cNvSpPr/>
            <p:nvPr/>
          </p:nvSpPr>
          <p:spPr>
            <a:xfrm flipH="1" flipV="1">
              <a:off x="335483" y="2279598"/>
              <a:ext cx="408871" cy="304798"/>
            </a:xfrm>
            <a:prstGeom prst="rtTriangle">
              <a:avLst/>
            </a:prstGeom>
            <a:solidFill>
              <a:srgbClr val="3A5C84">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60">
              <a:extLst>
                <a:ext uri="{FF2B5EF4-FFF2-40B4-BE49-F238E27FC236}">
                  <a16:creationId xmlns:a16="http://schemas.microsoft.com/office/drawing/2014/main" id="{80D4067B-81C9-48BA-BEDD-E3C4F26B5817}"/>
                </a:ext>
              </a:extLst>
            </p:cNvPr>
            <p:cNvSpPr/>
            <p:nvPr/>
          </p:nvSpPr>
          <p:spPr>
            <a:xfrm>
              <a:off x="744354" y="2057779"/>
              <a:ext cx="2715491"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lIns="182880" tIns="457200" rIns="182880" bIns="91440" rtlCol="0" anchor="t"/>
            <a:lstStyle/>
            <a:p>
              <a:pPr marL="0" marR="0" lvl="0" indent="0" algn="ctr"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Respecto al proyecto de desarrollo y mejoramiento del sector,  se recomienda revisar las metas y avances de gestión, teniendo en cuenta que al cierre del trimestre este no muestra ningún resultado positivo.</a:t>
              </a:r>
              <a:endParaRPr kumimoji="0" lang="en-US" sz="1100" b="0" i="0" u="none" strike="noStrike" kern="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endParaRPr>
            </a:p>
          </p:txBody>
        </p:sp>
        <p:sp>
          <p:nvSpPr>
            <p:cNvPr id="35" name="Right Triangle 62">
              <a:extLst>
                <a:ext uri="{FF2B5EF4-FFF2-40B4-BE49-F238E27FC236}">
                  <a16:creationId xmlns:a16="http://schemas.microsoft.com/office/drawing/2014/main" id="{88B329C8-D985-46FA-8675-D06324466587}"/>
                </a:ext>
              </a:extLst>
            </p:cNvPr>
            <p:cNvSpPr/>
            <p:nvPr/>
          </p:nvSpPr>
          <p:spPr>
            <a:xfrm flipH="1" flipV="1">
              <a:off x="4290433" y="2279598"/>
              <a:ext cx="408871" cy="304798"/>
            </a:xfrm>
            <a:prstGeom prst="rtTriangle">
              <a:avLst/>
            </a:prstGeom>
            <a:solidFill>
              <a:srgbClr val="F7931F">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AC2DF63-C354-4DF4-885D-B449870176C2}"/>
                </a:ext>
              </a:extLst>
            </p:cNvPr>
            <p:cNvSpPr/>
            <p:nvPr/>
          </p:nvSpPr>
          <p:spPr>
            <a:xfrm>
              <a:off x="4699304" y="2057779"/>
              <a:ext cx="2715491"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algn="ctr">
                <a:spcBef>
                  <a:spcPts val="1800"/>
                </a:spcBef>
              </a:pPr>
              <a:r>
                <a:rPr lang="es-ES" sz="1100" kern="0" dirty="0">
                  <a:solidFill>
                    <a:srgbClr val="004A84"/>
                  </a:solidFill>
                  <a:latin typeface="Arial" panose="020B0604020202020204" pitchFamily="34" charset="0"/>
                  <a:ea typeface="+mn-ea"/>
                  <a:cs typeface="Arial" panose="020B0604020202020204" pitchFamily="34" charset="0"/>
                </a:rPr>
                <a:t>En </a:t>
              </a:r>
              <a:r>
                <a:rPr lang="es-ES" sz="1100" kern="0" dirty="0" err="1">
                  <a:solidFill>
                    <a:srgbClr val="004A84"/>
                  </a:solidFill>
                  <a:latin typeface="Arial" panose="020B0604020202020204" pitchFamily="34" charset="0"/>
                  <a:ea typeface="+mn-ea"/>
                  <a:cs typeface="Arial" panose="020B0604020202020204" pitchFamily="34" charset="0"/>
                </a:rPr>
                <a:t>elproyecto</a:t>
              </a:r>
              <a:r>
                <a:rPr lang="es-ES" sz="1100" kern="0" dirty="0">
                  <a:solidFill>
                    <a:srgbClr val="004A84"/>
                  </a:solidFill>
                  <a:latin typeface="Arial" panose="020B0604020202020204" pitchFamily="34" charset="0"/>
                  <a:ea typeface="+mn-ea"/>
                  <a:cs typeface="Arial" panose="020B0604020202020204" pitchFamily="34" charset="0"/>
                </a:rPr>
                <a:t> de saneamiento de vertimientos, se recomienda revisar el avance financiero de los proyectos que se  están apoyando financieramente en las regiones.</a:t>
              </a:r>
              <a:endParaRPr lang="en-US" sz="1100" kern="0" dirty="0">
                <a:solidFill>
                  <a:srgbClr val="004A84"/>
                </a:solidFill>
                <a:latin typeface="Arial" panose="020B0604020202020204" pitchFamily="34" charset="0"/>
                <a:ea typeface="+mn-ea"/>
                <a:cs typeface="Arial" panose="020B0604020202020204" pitchFamily="34" charset="0"/>
              </a:endParaRPr>
            </a:p>
          </p:txBody>
        </p:sp>
        <p:sp>
          <p:nvSpPr>
            <p:cNvPr id="37" name="Right Triangle 66">
              <a:extLst>
                <a:ext uri="{FF2B5EF4-FFF2-40B4-BE49-F238E27FC236}">
                  <a16:creationId xmlns:a16="http://schemas.microsoft.com/office/drawing/2014/main" id="{7DEEA3C7-0E2C-444C-80CD-642BB268DC1A}"/>
                </a:ext>
              </a:extLst>
            </p:cNvPr>
            <p:cNvSpPr/>
            <p:nvPr/>
          </p:nvSpPr>
          <p:spPr>
            <a:xfrm flipH="1" flipV="1">
              <a:off x="8278347" y="2279598"/>
              <a:ext cx="408871" cy="304798"/>
            </a:xfrm>
            <a:prstGeom prst="rtTriangle">
              <a:avLst/>
            </a:prstGeom>
            <a:solidFill>
              <a:srgbClr val="4CC1EF">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68">
              <a:extLst>
                <a:ext uri="{FF2B5EF4-FFF2-40B4-BE49-F238E27FC236}">
                  <a16:creationId xmlns:a16="http://schemas.microsoft.com/office/drawing/2014/main" id="{5BCE7CED-A6E5-4A52-BAF3-F6E0EBDE3C0F}"/>
                </a:ext>
              </a:extLst>
            </p:cNvPr>
            <p:cNvSpPr/>
            <p:nvPr/>
          </p:nvSpPr>
          <p:spPr>
            <a:xfrm>
              <a:off x="8687218" y="2057779"/>
              <a:ext cx="2715491"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R="0" lvl="0" indent="0" algn="ctr" fontAlgn="auto">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El proyecto de monitoreo al SGP, muestra avances al primer trimestre, por lo tanto, se recomienda continuar con el seguimiento.</a:t>
              </a:r>
              <a:endParaRPr lang="en-US" sz="1100" kern="0" dirty="0">
                <a:solidFill>
                  <a:srgbClr val="004A84"/>
                </a:solidFill>
                <a:latin typeface="Arial" panose="020B0604020202020204" pitchFamily="34" charset="0"/>
                <a:ea typeface="+mn-ea"/>
                <a:cs typeface="Arial" panose="020B0604020202020204" pitchFamily="34" charset="0"/>
              </a:endParaRPr>
            </a:p>
          </p:txBody>
        </p:sp>
        <p:sp>
          <p:nvSpPr>
            <p:cNvPr id="39" name="Right Triangle 70">
              <a:extLst>
                <a:ext uri="{FF2B5EF4-FFF2-40B4-BE49-F238E27FC236}">
                  <a16:creationId xmlns:a16="http://schemas.microsoft.com/office/drawing/2014/main" id="{2B91CDD8-260D-4BD3-9F0E-21990CF550BE}"/>
                </a:ext>
              </a:extLst>
            </p:cNvPr>
            <p:cNvSpPr/>
            <p:nvPr/>
          </p:nvSpPr>
          <p:spPr>
            <a:xfrm flipH="1" flipV="1">
              <a:off x="9560721" y="2216098"/>
              <a:ext cx="1841988" cy="165332"/>
            </a:xfrm>
            <a:prstGeom prst="rtTriangle">
              <a:avLst/>
            </a:prstGeom>
            <a:solidFill>
              <a:srgbClr val="063951">
                <a:lumMod val="90000"/>
                <a:lumOff val="10000"/>
              </a:srgbClr>
            </a:solidFill>
            <a:ln w="57150" cap="flat" cmpd="sng" algn="ctr">
              <a:solidFill>
                <a:srgbClr val="063951">
                  <a:lumMod val="90000"/>
                  <a:lumOff val="1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0" name="Right Triangle 72">
              <a:extLst>
                <a:ext uri="{FF2B5EF4-FFF2-40B4-BE49-F238E27FC236}">
                  <a16:creationId xmlns:a16="http://schemas.microsoft.com/office/drawing/2014/main" id="{FEC0911B-7CDB-420A-A75E-35CF49A3AD53}"/>
                </a:ext>
              </a:extLst>
            </p:cNvPr>
            <p:cNvSpPr/>
            <p:nvPr/>
          </p:nvSpPr>
          <p:spPr>
            <a:xfrm flipH="1" flipV="1">
              <a:off x="5572807" y="2216098"/>
              <a:ext cx="1841988" cy="165332"/>
            </a:xfrm>
            <a:prstGeom prst="rtTriangle">
              <a:avLst/>
            </a:prstGeom>
            <a:solidFill>
              <a:srgbClr val="F7931F">
                <a:lumMod val="50000"/>
              </a:srgbClr>
            </a:solidFill>
            <a:ln w="57150" cap="flat" cmpd="sng" algn="ctr">
              <a:solidFill>
                <a:srgbClr val="F7931F">
                  <a:lumMod val="5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1" name="Right Triangle 74">
              <a:extLst>
                <a:ext uri="{FF2B5EF4-FFF2-40B4-BE49-F238E27FC236}">
                  <a16:creationId xmlns:a16="http://schemas.microsoft.com/office/drawing/2014/main" id="{69736715-B91A-4348-AE06-7EE77538E53D}"/>
                </a:ext>
              </a:extLst>
            </p:cNvPr>
            <p:cNvSpPr/>
            <p:nvPr/>
          </p:nvSpPr>
          <p:spPr>
            <a:xfrm flipH="1" flipV="1">
              <a:off x="1617857" y="2216098"/>
              <a:ext cx="1841988" cy="165332"/>
            </a:xfrm>
            <a:prstGeom prst="rtTriangle">
              <a:avLst/>
            </a:prstGeom>
            <a:solidFill>
              <a:srgbClr val="3A5C84">
                <a:lumMod val="50000"/>
              </a:srgbClr>
            </a:solidFill>
            <a:ln w="57150" cap="flat" cmpd="sng" algn="ctr">
              <a:solidFill>
                <a:srgbClr val="3A5C84">
                  <a:lumMod val="5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2" name="Arrow: Pentagon 76">
              <a:extLst>
                <a:ext uri="{FF2B5EF4-FFF2-40B4-BE49-F238E27FC236}">
                  <a16:creationId xmlns:a16="http://schemas.microsoft.com/office/drawing/2014/main" id="{5EDE274C-FF1C-43D5-8CCE-35B69B1EC4D7}"/>
                </a:ext>
              </a:extLst>
            </p:cNvPr>
            <p:cNvSpPr/>
            <p:nvPr/>
          </p:nvSpPr>
          <p:spPr>
            <a:xfrm>
              <a:off x="335484" y="1540543"/>
              <a:ext cx="3779982" cy="739055"/>
            </a:xfrm>
            <a:prstGeom prst="homePlate">
              <a:avLst/>
            </a:prstGeom>
            <a:solidFill>
              <a:srgbClr val="3A5C84"/>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cap="all" dirty="0">
                  <a:solidFill>
                    <a:prstClr val="white"/>
                  </a:solidFill>
                  <a:latin typeface="Helvetica-Normal" pitchFamily="2" charset="0"/>
                  <a:ea typeface="+mn-ea"/>
                  <a:cs typeface="+mn-cs"/>
                </a:rPr>
                <a:t>FORTALECIMIENTO</a:t>
              </a:r>
              <a:endParaRPr kumimoji="0" lang="en-US" b="1" i="0" u="none" strike="noStrike" kern="0" cap="all" spc="0" normalizeH="0" baseline="0" noProof="0" dirty="0">
                <a:ln>
                  <a:noFill/>
                </a:ln>
                <a:solidFill>
                  <a:prstClr val="white"/>
                </a:solidFill>
                <a:effectLst/>
                <a:uLnTx/>
                <a:uFillTx/>
                <a:latin typeface="Helvetica-Normal" pitchFamily="2" charset="0"/>
                <a:ea typeface="+mn-ea"/>
                <a:cs typeface="+mn-cs"/>
              </a:endParaRPr>
            </a:p>
          </p:txBody>
        </p:sp>
        <p:sp>
          <p:nvSpPr>
            <p:cNvPr id="43" name="Rectangle 78">
              <a:extLst>
                <a:ext uri="{FF2B5EF4-FFF2-40B4-BE49-F238E27FC236}">
                  <a16:creationId xmlns:a16="http://schemas.microsoft.com/office/drawing/2014/main" id="{ECC25EA3-E429-4467-B7C7-13CCA43C7AA3}"/>
                </a:ext>
              </a:extLst>
            </p:cNvPr>
            <p:cNvSpPr/>
            <p:nvPr/>
          </p:nvSpPr>
          <p:spPr>
            <a:xfrm>
              <a:off x="476499" y="1642215"/>
              <a:ext cx="535709" cy="535709"/>
            </a:xfrm>
            <a:prstGeom prst="rect">
              <a:avLst/>
            </a:prstGeom>
            <a:solidFill>
              <a:srgbClr val="3A5C84">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02</a:t>
              </a:r>
            </a:p>
          </p:txBody>
        </p:sp>
        <p:sp>
          <p:nvSpPr>
            <p:cNvPr id="44" name="Arrow: Pentagon 80">
              <a:extLst>
                <a:ext uri="{FF2B5EF4-FFF2-40B4-BE49-F238E27FC236}">
                  <a16:creationId xmlns:a16="http://schemas.microsoft.com/office/drawing/2014/main" id="{73F70C4A-4B09-4A77-B0A9-0D372E6C1789}"/>
                </a:ext>
              </a:extLst>
            </p:cNvPr>
            <p:cNvSpPr/>
            <p:nvPr/>
          </p:nvSpPr>
          <p:spPr>
            <a:xfrm>
              <a:off x="4290434" y="1540543"/>
              <a:ext cx="3779982" cy="739055"/>
            </a:xfrm>
            <a:prstGeom prst="homePlate">
              <a:avLst/>
            </a:prstGeom>
            <a:solidFill>
              <a:srgbClr val="F7931F"/>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cap="all" dirty="0">
                  <a:solidFill>
                    <a:srgbClr val="F7931F">
                      <a:lumMod val="50000"/>
                    </a:srgbClr>
                  </a:solidFill>
                  <a:latin typeface="Helvetica-Normal" pitchFamily="2" charset="0"/>
                  <a:ea typeface="+mn-ea"/>
                  <a:cs typeface="+mn-cs"/>
                </a:rPr>
                <a:t>SAVER</a:t>
              </a:r>
              <a:endParaRPr kumimoji="0" lang="en-US" b="1" i="0" u="none" strike="noStrike" kern="0" cap="all" spc="0" normalizeH="0" baseline="0" noProof="0" dirty="0">
                <a:ln>
                  <a:noFill/>
                </a:ln>
                <a:solidFill>
                  <a:srgbClr val="F7931F">
                    <a:lumMod val="50000"/>
                  </a:srgbClr>
                </a:solidFill>
                <a:effectLst/>
                <a:uLnTx/>
                <a:uFillTx/>
                <a:latin typeface="Helvetica-Normal" pitchFamily="2" charset="0"/>
                <a:ea typeface="+mn-ea"/>
                <a:cs typeface="+mn-cs"/>
              </a:endParaRPr>
            </a:p>
          </p:txBody>
        </p:sp>
        <p:sp>
          <p:nvSpPr>
            <p:cNvPr id="45" name="Rectangle 82">
              <a:extLst>
                <a:ext uri="{FF2B5EF4-FFF2-40B4-BE49-F238E27FC236}">
                  <a16:creationId xmlns:a16="http://schemas.microsoft.com/office/drawing/2014/main" id="{01CD9A86-C851-4819-ABAB-14DA11D3A3F6}"/>
                </a:ext>
              </a:extLst>
            </p:cNvPr>
            <p:cNvSpPr/>
            <p:nvPr/>
          </p:nvSpPr>
          <p:spPr>
            <a:xfrm>
              <a:off x="4431449" y="1642215"/>
              <a:ext cx="535709" cy="535709"/>
            </a:xfrm>
            <a:prstGeom prst="rect">
              <a:avLst/>
            </a:prstGeom>
            <a:solidFill>
              <a:srgbClr val="F7931F">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03</a:t>
              </a:r>
            </a:p>
          </p:txBody>
        </p:sp>
        <p:sp>
          <p:nvSpPr>
            <p:cNvPr id="46" name="Arrow: Pentagon 84">
              <a:extLst>
                <a:ext uri="{FF2B5EF4-FFF2-40B4-BE49-F238E27FC236}">
                  <a16:creationId xmlns:a16="http://schemas.microsoft.com/office/drawing/2014/main" id="{38A42839-7700-42B6-A0FC-1381D52CE6AD}"/>
                </a:ext>
              </a:extLst>
            </p:cNvPr>
            <p:cNvSpPr/>
            <p:nvPr/>
          </p:nvSpPr>
          <p:spPr>
            <a:xfrm>
              <a:off x="8278348" y="1540543"/>
              <a:ext cx="3779982" cy="739055"/>
            </a:xfrm>
            <a:prstGeom prst="homePlate">
              <a:avLst/>
            </a:prstGeom>
            <a:solidFill>
              <a:srgbClr val="4CC1EF"/>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cap="all" dirty="0">
                  <a:solidFill>
                    <a:srgbClr val="3A5C84">
                      <a:lumMod val="50000"/>
                    </a:srgbClr>
                  </a:solidFill>
                  <a:latin typeface="Helvetica-Normal" pitchFamily="2" charset="0"/>
                  <a:ea typeface="+mn-ea"/>
                  <a:cs typeface="+mn-cs"/>
                </a:rPr>
                <a:t>SGP</a:t>
              </a:r>
              <a:endParaRPr kumimoji="0" lang="en-US" b="1" i="0" u="none" strike="noStrike" kern="0" cap="all" spc="0" normalizeH="0" baseline="0" noProof="0" dirty="0">
                <a:ln>
                  <a:noFill/>
                </a:ln>
                <a:solidFill>
                  <a:srgbClr val="3A5C84">
                    <a:lumMod val="50000"/>
                  </a:srgbClr>
                </a:solidFill>
                <a:effectLst/>
                <a:uLnTx/>
                <a:uFillTx/>
                <a:latin typeface="Helvetica-Normal" pitchFamily="2" charset="0"/>
                <a:ea typeface="+mn-ea"/>
                <a:cs typeface="+mn-cs"/>
              </a:endParaRPr>
            </a:p>
          </p:txBody>
        </p:sp>
        <p:sp>
          <p:nvSpPr>
            <p:cNvPr id="47" name="Rectangle 86">
              <a:extLst>
                <a:ext uri="{FF2B5EF4-FFF2-40B4-BE49-F238E27FC236}">
                  <a16:creationId xmlns:a16="http://schemas.microsoft.com/office/drawing/2014/main" id="{5F46F021-6F1A-4F62-B366-2247A16120AF}"/>
                </a:ext>
              </a:extLst>
            </p:cNvPr>
            <p:cNvSpPr/>
            <p:nvPr/>
          </p:nvSpPr>
          <p:spPr>
            <a:xfrm>
              <a:off x="8419363" y="1642215"/>
              <a:ext cx="535709" cy="535709"/>
            </a:xfrm>
            <a:prstGeom prst="rect">
              <a:avLst/>
            </a:prstGeom>
            <a:solidFill>
              <a:srgbClr val="4CC1EF">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04</a:t>
              </a:r>
            </a:p>
          </p:txBody>
        </p:sp>
      </p:grpSp>
      <p:grpSp>
        <p:nvGrpSpPr>
          <p:cNvPr id="48" name="Grupo 47">
            <a:extLst>
              <a:ext uri="{FF2B5EF4-FFF2-40B4-BE49-F238E27FC236}">
                <a16:creationId xmlns:a16="http://schemas.microsoft.com/office/drawing/2014/main" id="{7F09E086-0058-41F8-B0D8-AF905214FA43}"/>
              </a:ext>
            </a:extLst>
          </p:cNvPr>
          <p:cNvGrpSpPr/>
          <p:nvPr/>
        </p:nvGrpSpPr>
        <p:grpSpPr>
          <a:xfrm>
            <a:off x="7956881" y="1199146"/>
            <a:ext cx="4860759" cy="2681235"/>
            <a:chOff x="335483" y="1540543"/>
            <a:chExt cx="3954950" cy="4569692"/>
          </a:xfrm>
        </p:grpSpPr>
        <p:sp>
          <p:nvSpPr>
            <p:cNvPr id="49" name="Parallelogram 56">
              <a:extLst>
                <a:ext uri="{FF2B5EF4-FFF2-40B4-BE49-F238E27FC236}">
                  <a16:creationId xmlns:a16="http://schemas.microsoft.com/office/drawing/2014/main" id="{9003382E-5912-4CF2-9867-6D8F124510C1}"/>
                </a:ext>
              </a:extLst>
            </p:cNvPr>
            <p:cNvSpPr/>
            <p:nvPr/>
          </p:nvSpPr>
          <p:spPr>
            <a:xfrm>
              <a:off x="744354" y="4108630"/>
              <a:ext cx="3546079" cy="2001605"/>
            </a:xfrm>
            <a:prstGeom prst="parallelogram">
              <a:avLst>
                <a:gd name="adj" fmla="val 40228"/>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Right Triangle 58">
              <a:extLst>
                <a:ext uri="{FF2B5EF4-FFF2-40B4-BE49-F238E27FC236}">
                  <a16:creationId xmlns:a16="http://schemas.microsoft.com/office/drawing/2014/main" id="{B2B56D52-8396-4E4C-8E47-DAE20FD67D9E}"/>
                </a:ext>
              </a:extLst>
            </p:cNvPr>
            <p:cNvSpPr/>
            <p:nvPr/>
          </p:nvSpPr>
          <p:spPr>
            <a:xfrm flipH="1" flipV="1">
              <a:off x="335483" y="2279598"/>
              <a:ext cx="408871" cy="304798"/>
            </a:xfrm>
            <a:prstGeom prst="rtTriangle">
              <a:avLst/>
            </a:prstGeom>
            <a:solidFill>
              <a:srgbClr val="3A5C84">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60">
              <a:extLst>
                <a:ext uri="{FF2B5EF4-FFF2-40B4-BE49-F238E27FC236}">
                  <a16:creationId xmlns:a16="http://schemas.microsoft.com/office/drawing/2014/main" id="{92A40CDD-6CCD-4EDC-B0A2-EDBC0D3117A7}"/>
                </a:ext>
              </a:extLst>
            </p:cNvPr>
            <p:cNvSpPr/>
            <p:nvPr/>
          </p:nvSpPr>
          <p:spPr>
            <a:xfrm>
              <a:off x="744354" y="2057779"/>
              <a:ext cx="2715491"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lIns="182880" tIns="457200" rIns="182880" bIns="91440" rtlCol="0" anchor="t"/>
            <a:lstStyle/>
            <a:p>
              <a:pPr marL="0" marR="0" lvl="0" indent="0" algn="ctr"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El proyecto de fortalecimiento a la prestación de los servicios  públicos en el departamento de la Guajira tiene un avance de producto y de gestión del 100%, en razón a que este tenia vigencia hasta el 28 de febrero de 2022 y ya finalizo su ejecución en cumplimiento del CONPES que dio origen a la Asuncion temporal de obligaciones por parte del Ministerio con la Gobernación de la Guajira.</a:t>
              </a:r>
              <a:endParaRPr kumimoji="0" lang="en-US" sz="1100" b="0" i="0" u="none" strike="noStrike" kern="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endParaRPr>
            </a:p>
          </p:txBody>
        </p:sp>
        <p:sp>
          <p:nvSpPr>
            <p:cNvPr id="52" name="Right Triangle 74">
              <a:extLst>
                <a:ext uri="{FF2B5EF4-FFF2-40B4-BE49-F238E27FC236}">
                  <a16:creationId xmlns:a16="http://schemas.microsoft.com/office/drawing/2014/main" id="{779A6781-C334-43E1-8AEA-A046543B2C05}"/>
                </a:ext>
              </a:extLst>
            </p:cNvPr>
            <p:cNvSpPr/>
            <p:nvPr/>
          </p:nvSpPr>
          <p:spPr>
            <a:xfrm flipH="1" flipV="1">
              <a:off x="1617857" y="2216098"/>
              <a:ext cx="1841988" cy="165332"/>
            </a:xfrm>
            <a:prstGeom prst="rtTriangle">
              <a:avLst/>
            </a:prstGeom>
            <a:solidFill>
              <a:srgbClr val="3A5C84">
                <a:lumMod val="50000"/>
              </a:srgbClr>
            </a:solidFill>
            <a:ln w="57150" cap="flat" cmpd="sng" algn="ctr">
              <a:solidFill>
                <a:srgbClr val="3A5C84">
                  <a:lumMod val="5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3" name="Arrow: Pentagon 76">
              <a:extLst>
                <a:ext uri="{FF2B5EF4-FFF2-40B4-BE49-F238E27FC236}">
                  <a16:creationId xmlns:a16="http://schemas.microsoft.com/office/drawing/2014/main" id="{1A4F2812-742B-4A73-B4C1-5BC6D79726EC}"/>
                </a:ext>
              </a:extLst>
            </p:cNvPr>
            <p:cNvSpPr/>
            <p:nvPr/>
          </p:nvSpPr>
          <p:spPr>
            <a:xfrm>
              <a:off x="335484" y="1540543"/>
              <a:ext cx="3779982" cy="739055"/>
            </a:xfrm>
            <a:prstGeom prst="homePlate">
              <a:avLst/>
            </a:prstGeom>
            <a:solidFill>
              <a:srgbClr val="3A5C84"/>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cap="all" dirty="0">
                  <a:solidFill>
                    <a:prstClr val="white"/>
                  </a:solidFill>
                  <a:latin typeface="Helvetica-Normal" pitchFamily="2" charset="0"/>
                  <a:ea typeface="+mn-ea"/>
                  <a:cs typeface="+mn-cs"/>
                </a:rPr>
                <a:t>GUAJIRA</a:t>
              </a:r>
              <a:endParaRPr kumimoji="0" lang="en-US" b="1" i="0" u="none" strike="noStrike" kern="0" cap="all" spc="0" normalizeH="0" baseline="0" noProof="0" dirty="0">
                <a:ln>
                  <a:noFill/>
                </a:ln>
                <a:solidFill>
                  <a:prstClr val="white"/>
                </a:solidFill>
                <a:effectLst/>
                <a:uLnTx/>
                <a:uFillTx/>
                <a:latin typeface="Helvetica-Normal" pitchFamily="2" charset="0"/>
                <a:ea typeface="+mn-ea"/>
                <a:cs typeface="+mn-cs"/>
              </a:endParaRPr>
            </a:p>
          </p:txBody>
        </p:sp>
        <p:sp>
          <p:nvSpPr>
            <p:cNvPr id="54" name="Rectangle 78">
              <a:extLst>
                <a:ext uri="{FF2B5EF4-FFF2-40B4-BE49-F238E27FC236}">
                  <a16:creationId xmlns:a16="http://schemas.microsoft.com/office/drawing/2014/main" id="{90D8D6DB-99FD-45D6-9A2D-6F17D5AE51A7}"/>
                </a:ext>
              </a:extLst>
            </p:cNvPr>
            <p:cNvSpPr/>
            <p:nvPr/>
          </p:nvSpPr>
          <p:spPr>
            <a:xfrm>
              <a:off x="476499" y="1642215"/>
              <a:ext cx="535709" cy="535709"/>
            </a:xfrm>
            <a:prstGeom prst="rect">
              <a:avLst/>
            </a:prstGeom>
            <a:solidFill>
              <a:srgbClr val="3A5C84">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01</a:t>
              </a:r>
            </a:p>
          </p:txBody>
        </p:sp>
      </p:grpSp>
      <p:graphicFrame>
        <p:nvGraphicFramePr>
          <p:cNvPr id="2" name="Objeto 1">
            <a:extLst>
              <a:ext uri="{FF2B5EF4-FFF2-40B4-BE49-F238E27FC236}">
                <a16:creationId xmlns:a16="http://schemas.microsoft.com/office/drawing/2014/main" id="{9BE34001-10D0-479D-8EDE-8F66B0E81ADB}"/>
              </a:ext>
            </a:extLst>
          </p:cNvPr>
          <p:cNvGraphicFramePr>
            <a:graphicFrameLocks noChangeAspect="1"/>
          </p:cNvGraphicFramePr>
          <p:nvPr>
            <p:extLst>
              <p:ext uri="{D42A27DB-BD31-4B8C-83A1-F6EECF244321}">
                <p14:modId xmlns:p14="http://schemas.microsoft.com/office/powerpoint/2010/main" val="764823275"/>
              </p:ext>
            </p:extLst>
          </p:nvPr>
        </p:nvGraphicFramePr>
        <p:xfrm>
          <a:off x="139366" y="1022855"/>
          <a:ext cx="7581900" cy="3076575"/>
        </p:xfrm>
        <a:graphic>
          <a:graphicData uri="http://schemas.openxmlformats.org/presentationml/2006/ole">
            <mc:AlternateContent xmlns:mc="http://schemas.openxmlformats.org/markup-compatibility/2006">
              <mc:Choice xmlns:v="urn:schemas-microsoft-com:vml" Requires="v">
                <p:oleObj spid="_x0000_s8195" name="Worksheet" r:id="rId4" imgW="7581837" imgH="3076612" progId="Excel.Sheet.12">
                  <p:embed/>
                </p:oleObj>
              </mc:Choice>
              <mc:Fallback>
                <p:oleObj name="Worksheet" r:id="rId4" imgW="7581837" imgH="3076612" progId="Excel.Sheet.12">
                  <p:embed/>
                  <p:pic>
                    <p:nvPicPr>
                      <p:cNvPr id="0" name=""/>
                      <p:cNvPicPr/>
                      <p:nvPr/>
                    </p:nvPicPr>
                    <p:blipFill>
                      <a:blip r:embed="rId5"/>
                      <a:stretch>
                        <a:fillRect/>
                      </a:stretch>
                    </p:blipFill>
                    <p:spPr>
                      <a:xfrm>
                        <a:off x="139366" y="1022855"/>
                        <a:ext cx="7581900" cy="3076575"/>
                      </a:xfrm>
                      <a:prstGeom prst="rect">
                        <a:avLst/>
                      </a:prstGeom>
                    </p:spPr>
                  </p:pic>
                </p:oleObj>
              </mc:Fallback>
            </mc:AlternateContent>
          </a:graphicData>
        </a:graphic>
      </p:graphicFrame>
    </p:spTree>
    <p:extLst>
      <p:ext uri="{BB962C8B-B14F-4D97-AF65-F5344CB8AC3E}">
        <p14:creationId xmlns:p14="http://schemas.microsoft.com/office/powerpoint/2010/main" val="3803105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Rectángulo 1">
            <a:extLst>
              <a:ext uri="{FF2B5EF4-FFF2-40B4-BE49-F238E27FC236}">
                <a16:creationId xmlns:a16="http://schemas.microsoft.com/office/drawing/2014/main" id="{89EB6501-1046-49EE-94BD-EDDDEFC7E3D8}"/>
              </a:ext>
            </a:extLst>
          </p:cNvPr>
          <p:cNvSpPr/>
          <p:nvPr/>
        </p:nvSpPr>
        <p:spPr>
          <a:xfrm>
            <a:off x="885923" y="528948"/>
            <a:ext cx="8670326" cy="523220"/>
          </a:xfrm>
          <a:prstGeom prst="rect">
            <a:avLst/>
          </a:prstGeom>
        </p:spPr>
        <p:txBody>
          <a:bodyPr wrap="square">
            <a:spAutoFit/>
          </a:bodyPr>
          <a:lstStyle/>
          <a:p>
            <a:r>
              <a:rPr lang="es-CO" sz="2800" b="1" dirty="0">
                <a:solidFill>
                  <a:srgbClr val="004A84"/>
                </a:solidFill>
                <a:latin typeface="Arial" panose="020B0604020202020204" pitchFamily="34" charset="0"/>
                <a:cs typeface="Arial" panose="020B0604020202020204" pitchFamily="34" charset="0"/>
              </a:rPr>
              <a:t>Proyectos de Agua Potable y Saneamiento Básico</a:t>
            </a:r>
            <a:endParaRPr lang="es-MX" sz="2800" b="1" dirty="0">
              <a:solidFill>
                <a:srgbClr val="004A8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E31E6554-4C75-41DA-827B-32392B6E5652}"/>
              </a:ext>
            </a:extLst>
          </p:cNvPr>
          <p:cNvSpPr/>
          <p:nvPr/>
        </p:nvSpPr>
        <p:spPr>
          <a:xfrm>
            <a:off x="10694504" y="6294783"/>
            <a:ext cx="1023567" cy="43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6" name="Grupo 25">
            <a:extLst>
              <a:ext uri="{FF2B5EF4-FFF2-40B4-BE49-F238E27FC236}">
                <a16:creationId xmlns:a16="http://schemas.microsoft.com/office/drawing/2014/main" id="{0B162DA2-56D1-4D7F-AB97-BF96FE39B43F}"/>
              </a:ext>
            </a:extLst>
          </p:cNvPr>
          <p:cNvGrpSpPr/>
          <p:nvPr/>
        </p:nvGrpSpPr>
        <p:grpSpPr>
          <a:xfrm>
            <a:off x="517526" y="4757175"/>
            <a:ext cx="11186191" cy="1895728"/>
            <a:chOff x="744354" y="3893038"/>
            <a:chExt cx="3650790" cy="3230934"/>
          </a:xfrm>
        </p:grpSpPr>
        <p:sp>
          <p:nvSpPr>
            <p:cNvPr id="27" name="Parallelogram 56">
              <a:extLst>
                <a:ext uri="{FF2B5EF4-FFF2-40B4-BE49-F238E27FC236}">
                  <a16:creationId xmlns:a16="http://schemas.microsoft.com/office/drawing/2014/main" id="{E52D9C75-A4D9-4CE8-95CF-5FF0CB0D274B}"/>
                </a:ext>
              </a:extLst>
            </p:cNvPr>
            <p:cNvSpPr/>
            <p:nvPr/>
          </p:nvSpPr>
          <p:spPr>
            <a:xfrm>
              <a:off x="744354" y="4108630"/>
              <a:ext cx="3546079" cy="2001605"/>
            </a:xfrm>
            <a:prstGeom prst="parallelogram">
              <a:avLst>
                <a:gd name="adj" fmla="val 40228"/>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60">
              <a:extLst>
                <a:ext uri="{FF2B5EF4-FFF2-40B4-BE49-F238E27FC236}">
                  <a16:creationId xmlns:a16="http://schemas.microsoft.com/office/drawing/2014/main" id="{B92E2AF9-0A7D-42E7-AB72-5A4A152CEFA5}"/>
                </a:ext>
              </a:extLst>
            </p:cNvPr>
            <p:cNvSpPr/>
            <p:nvPr/>
          </p:nvSpPr>
          <p:spPr>
            <a:xfrm>
              <a:off x="744354" y="3893038"/>
              <a:ext cx="3650790" cy="3230934"/>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lIns="182880" tIns="457200" rIns="182880" bIns="91440" rtlCol="0" anchor="t"/>
            <a:lstStyle/>
            <a:p>
              <a:pPr marL="0" marR="0" lvl="0" indent="0" algn="ctr"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La Dirección presenta un avance bajo en cuanto a la ejecución financiera debido principalmente sus esquemas de financiación; no obstante se recomienda revisar el avance de los indicadores de producto y de gestión de todos los proyectos, a excepción del proyecto de apoyo financiero para facilitar el acceso a los servicios de agua potable y manejo de aguas residuales a nivel nacional que si presenta avance con corte al primer trimestre.</a:t>
              </a:r>
            </a:p>
            <a:p>
              <a:pPr marL="0" marR="0" lvl="0" indent="0" algn="ctr"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Se recomienda revisar las metas y productos asociados a cada uno de los proyectos en razón a que 4 de los 5 proyectos a cargo de la Dirección de Infraestructura y Desarrollo Empresarial contaban con vigencias futuras aprobadas por el Ministerio de Hacienda y Crédito Público, razón por la cual es importante reportar avances de producto y de gestión en los próximos meses</a:t>
              </a:r>
              <a:endParaRPr kumimoji="0" lang="en-US" sz="1100" b="0" i="0" u="none" strike="noStrike" kern="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endParaRPr>
            </a:p>
          </p:txBody>
        </p:sp>
      </p:grpSp>
      <p:graphicFrame>
        <p:nvGraphicFramePr>
          <p:cNvPr id="2" name="Objeto 1">
            <a:extLst>
              <a:ext uri="{FF2B5EF4-FFF2-40B4-BE49-F238E27FC236}">
                <a16:creationId xmlns:a16="http://schemas.microsoft.com/office/drawing/2014/main" id="{01EA1B90-7653-44C9-8C03-322AC9B10F53}"/>
              </a:ext>
            </a:extLst>
          </p:cNvPr>
          <p:cNvGraphicFramePr>
            <a:graphicFrameLocks noChangeAspect="1"/>
          </p:cNvGraphicFramePr>
          <p:nvPr>
            <p:extLst>
              <p:ext uri="{D42A27DB-BD31-4B8C-83A1-F6EECF244321}">
                <p14:modId xmlns:p14="http://schemas.microsoft.com/office/powerpoint/2010/main" val="1523254276"/>
              </p:ext>
            </p:extLst>
          </p:nvPr>
        </p:nvGraphicFramePr>
        <p:xfrm>
          <a:off x="2305050" y="1305346"/>
          <a:ext cx="7581900" cy="3409950"/>
        </p:xfrm>
        <a:graphic>
          <a:graphicData uri="http://schemas.openxmlformats.org/presentationml/2006/ole">
            <mc:AlternateContent xmlns:mc="http://schemas.openxmlformats.org/markup-compatibility/2006">
              <mc:Choice xmlns:v="urn:schemas-microsoft-com:vml" Requires="v">
                <p:oleObj spid="_x0000_s6148" name="Worksheet" r:id="rId4" imgW="7581837" imgH="3409813" progId="Excel.Sheet.12">
                  <p:embed/>
                </p:oleObj>
              </mc:Choice>
              <mc:Fallback>
                <p:oleObj name="Worksheet" r:id="rId4" imgW="7581837" imgH="3409813" progId="Excel.Sheet.12">
                  <p:embed/>
                  <p:pic>
                    <p:nvPicPr>
                      <p:cNvPr id="0" name=""/>
                      <p:cNvPicPr/>
                      <p:nvPr/>
                    </p:nvPicPr>
                    <p:blipFill>
                      <a:blip r:embed="rId5"/>
                      <a:stretch>
                        <a:fillRect/>
                      </a:stretch>
                    </p:blipFill>
                    <p:spPr>
                      <a:xfrm>
                        <a:off x="2305050" y="1305346"/>
                        <a:ext cx="7581900" cy="3409950"/>
                      </a:xfrm>
                      <a:prstGeom prst="rect">
                        <a:avLst/>
                      </a:prstGeom>
                    </p:spPr>
                  </p:pic>
                </p:oleObj>
              </mc:Fallback>
            </mc:AlternateContent>
          </a:graphicData>
        </a:graphic>
      </p:graphicFrame>
    </p:spTree>
    <p:extLst>
      <p:ext uri="{BB962C8B-B14F-4D97-AF65-F5344CB8AC3E}">
        <p14:creationId xmlns:p14="http://schemas.microsoft.com/office/powerpoint/2010/main" val="175610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Google Shape;137;p16">
            <a:extLst>
              <a:ext uri="{FF2B5EF4-FFF2-40B4-BE49-F238E27FC236}">
                <a16:creationId xmlns:a16="http://schemas.microsoft.com/office/drawing/2014/main" id="{B3DF9977-6DA9-4596-ACD3-A096B3692737}"/>
              </a:ext>
            </a:extLst>
          </p:cNvPr>
          <p:cNvSpPr/>
          <p:nvPr/>
        </p:nvSpPr>
        <p:spPr>
          <a:xfrm>
            <a:off x="0" y="-59834"/>
            <a:ext cx="12192000" cy="6917833"/>
          </a:xfrm>
          <a:prstGeom prst="rect">
            <a:avLst/>
          </a:prstGeom>
          <a:solidFill>
            <a:srgbClr val="355085"/>
          </a:solidFill>
          <a:ln>
            <a:noFill/>
          </a:ln>
        </p:spPr>
        <p:txBody>
          <a:bodyPr spcFirstLastPara="1" lIns="68569" tIns="34275" rIns="68569" bIns="34275" anchor="ctr"/>
          <a:lstStyle/>
          <a:p>
            <a:pPr algn="ctr">
              <a:defRPr/>
            </a:pPr>
            <a:endParaRPr sz="1950" dirty="0">
              <a:solidFill>
                <a:schemeClr val="lt1"/>
              </a:solidFill>
              <a:latin typeface="Calibri"/>
              <a:ea typeface="Calibri"/>
              <a:cs typeface="Calibri"/>
              <a:sym typeface="Calibri"/>
            </a:endParaRPr>
          </a:p>
        </p:txBody>
      </p:sp>
      <p:sp>
        <p:nvSpPr>
          <p:cNvPr id="18435" name="Google Shape;127;p20">
            <a:extLst>
              <a:ext uri="{FF2B5EF4-FFF2-40B4-BE49-F238E27FC236}">
                <a16:creationId xmlns:a16="http://schemas.microsoft.com/office/drawing/2014/main" id="{C3795E85-1EC6-4772-BC13-59EB6129A981}"/>
              </a:ext>
            </a:extLst>
          </p:cNvPr>
          <p:cNvSpPr txBox="1">
            <a:spLocks noChangeArrowheads="1"/>
          </p:cNvSpPr>
          <p:nvPr/>
        </p:nvSpPr>
        <p:spPr bwMode="auto">
          <a:xfrm>
            <a:off x="2366168" y="3603626"/>
            <a:ext cx="8111331"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marL="139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Clr>
                <a:srgbClr val="FFFFFF"/>
              </a:buClr>
              <a:buSzPts val="1400"/>
              <a:buFontTx/>
              <a:buNone/>
            </a:pPr>
            <a:r>
              <a:rPr lang="es-ES" altLang="es-CO" sz="4800" b="1" dirty="0">
                <a:solidFill>
                  <a:schemeClr val="bg1"/>
                </a:solidFill>
                <a:latin typeface="Arial" panose="020B0604020202020204" pitchFamily="34" charset="0"/>
                <a:ea typeface="Work Sans" charset="0"/>
                <a:cs typeface="Arial" panose="020B0604020202020204" pitchFamily="34" charset="0"/>
              </a:rPr>
              <a:t>Proyectos Transversales</a:t>
            </a:r>
          </a:p>
        </p:txBody>
      </p:sp>
      <p:sp>
        <p:nvSpPr>
          <p:cNvPr id="6" name="Elipse 5">
            <a:extLst>
              <a:ext uri="{FF2B5EF4-FFF2-40B4-BE49-F238E27FC236}">
                <a16:creationId xmlns:a16="http://schemas.microsoft.com/office/drawing/2014/main" id="{2B788959-1E78-482D-A81A-6AEBA32BD485}"/>
              </a:ext>
            </a:extLst>
          </p:cNvPr>
          <p:cNvSpPr/>
          <p:nvPr/>
        </p:nvSpPr>
        <p:spPr>
          <a:xfrm>
            <a:off x="5771356" y="2606675"/>
            <a:ext cx="649288" cy="647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sz="2800" b="1" dirty="0">
                <a:solidFill>
                  <a:srgbClr val="F42F63"/>
                </a:solidFill>
                <a:latin typeface="Trebuchet MS" panose="020B0603020202020204" pitchFamily="34" charset="0"/>
                <a:cs typeface="Arial" panose="020B0604020202020204" pitchFamily="34" charset="0"/>
              </a:rPr>
              <a:t>4</a:t>
            </a:r>
          </a:p>
        </p:txBody>
      </p:sp>
      <p:pic>
        <p:nvPicPr>
          <p:cNvPr id="18437" name="Marcador de contenido 8">
            <a:extLst>
              <a:ext uri="{FF2B5EF4-FFF2-40B4-BE49-F238E27FC236}">
                <a16:creationId xmlns:a16="http://schemas.microsoft.com/office/drawing/2014/main" id="{9C544B52-FD9C-41EA-8683-2D245551C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565150"/>
            <a:ext cx="34607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110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Rectángulo 1">
            <a:extLst>
              <a:ext uri="{FF2B5EF4-FFF2-40B4-BE49-F238E27FC236}">
                <a16:creationId xmlns:a16="http://schemas.microsoft.com/office/drawing/2014/main" id="{89EB6501-1046-49EE-94BD-EDDDEFC7E3D8}"/>
              </a:ext>
            </a:extLst>
          </p:cNvPr>
          <p:cNvSpPr/>
          <p:nvPr/>
        </p:nvSpPr>
        <p:spPr>
          <a:xfrm>
            <a:off x="885923" y="528948"/>
            <a:ext cx="8670326" cy="523220"/>
          </a:xfrm>
          <a:prstGeom prst="rect">
            <a:avLst/>
          </a:prstGeom>
        </p:spPr>
        <p:txBody>
          <a:bodyPr wrap="square">
            <a:spAutoFit/>
          </a:bodyPr>
          <a:lstStyle/>
          <a:p>
            <a:r>
              <a:rPr lang="es-CO" sz="2800" b="1" dirty="0">
                <a:solidFill>
                  <a:srgbClr val="004A84"/>
                </a:solidFill>
                <a:latin typeface="Arial" panose="020B0604020202020204" pitchFamily="34" charset="0"/>
                <a:cs typeface="Arial" panose="020B0604020202020204" pitchFamily="34" charset="0"/>
              </a:rPr>
              <a:t>Proyectos Transversales</a:t>
            </a:r>
            <a:endParaRPr lang="es-MX" sz="2800" b="1" dirty="0">
              <a:solidFill>
                <a:srgbClr val="004A8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E31E6554-4C75-41DA-827B-32392B6E5652}"/>
              </a:ext>
            </a:extLst>
          </p:cNvPr>
          <p:cNvSpPr/>
          <p:nvPr/>
        </p:nvSpPr>
        <p:spPr>
          <a:xfrm>
            <a:off x="10694504" y="6294783"/>
            <a:ext cx="1023567" cy="43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6" name="Grupo 25">
            <a:extLst>
              <a:ext uri="{FF2B5EF4-FFF2-40B4-BE49-F238E27FC236}">
                <a16:creationId xmlns:a16="http://schemas.microsoft.com/office/drawing/2014/main" id="{9F8D5168-8B5E-4F15-A5FC-FC2E21D0AF13}"/>
              </a:ext>
            </a:extLst>
          </p:cNvPr>
          <p:cNvGrpSpPr/>
          <p:nvPr/>
        </p:nvGrpSpPr>
        <p:grpSpPr>
          <a:xfrm>
            <a:off x="3651581" y="3123196"/>
            <a:ext cx="4860759" cy="2681235"/>
            <a:chOff x="335483" y="1540543"/>
            <a:chExt cx="3954950" cy="4569692"/>
          </a:xfrm>
        </p:grpSpPr>
        <p:sp>
          <p:nvSpPr>
            <p:cNvPr id="27" name="Parallelogram 56">
              <a:extLst>
                <a:ext uri="{FF2B5EF4-FFF2-40B4-BE49-F238E27FC236}">
                  <a16:creationId xmlns:a16="http://schemas.microsoft.com/office/drawing/2014/main" id="{D53C6F6B-B506-4E08-8286-49B30F8D6D2C}"/>
                </a:ext>
              </a:extLst>
            </p:cNvPr>
            <p:cNvSpPr/>
            <p:nvPr/>
          </p:nvSpPr>
          <p:spPr>
            <a:xfrm>
              <a:off x="744354" y="4108630"/>
              <a:ext cx="3546079" cy="2001605"/>
            </a:xfrm>
            <a:prstGeom prst="parallelogram">
              <a:avLst>
                <a:gd name="adj" fmla="val 40228"/>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Right Triangle 58">
              <a:extLst>
                <a:ext uri="{FF2B5EF4-FFF2-40B4-BE49-F238E27FC236}">
                  <a16:creationId xmlns:a16="http://schemas.microsoft.com/office/drawing/2014/main" id="{16D163CF-26C6-404C-870C-8D9C061FEC5A}"/>
                </a:ext>
              </a:extLst>
            </p:cNvPr>
            <p:cNvSpPr/>
            <p:nvPr/>
          </p:nvSpPr>
          <p:spPr>
            <a:xfrm flipH="1" flipV="1">
              <a:off x="335483" y="2279598"/>
              <a:ext cx="408871" cy="304798"/>
            </a:xfrm>
            <a:prstGeom prst="rtTriangle">
              <a:avLst/>
            </a:prstGeom>
            <a:solidFill>
              <a:srgbClr val="3A5C84">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60">
              <a:extLst>
                <a:ext uri="{FF2B5EF4-FFF2-40B4-BE49-F238E27FC236}">
                  <a16:creationId xmlns:a16="http://schemas.microsoft.com/office/drawing/2014/main" id="{AC716421-7D28-4E93-8682-F9194F1D5728}"/>
                </a:ext>
              </a:extLst>
            </p:cNvPr>
            <p:cNvSpPr/>
            <p:nvPr/>
          </p:nvSpPr>
          <p:spPr>
            <a:xfrm>
              <a:off x="744354" y="2057779"/>
              <a:ext cx="2715491"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lIns="182880" tIns="457200" rIns="182880" bIns="91440" rtlCol="0" anchor="t"/>
            <a:lstStyle/>
            <a:p>
              <a:pPr marL="0" marR="0" lvl="0" indent="0" algn="ctr"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El proyecto de Secretaria General presenta un adecuado avance con corte al primer trimestre de esta vigencia. Se recomienda seguir con el seguimiento que se viene haciendo a su ejecución para continuar avanzando con los resultados que muestra a la fecha</a:t>
              </a:r>
              <a:endParaRPr kumimoji="0" lang="en-US" sz="1100" b="0" i="0" u="none" strike="noStrike" kern="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endParaRPr>
            </a:p>
          </p:txBody>
        </p:sp>
        <p:sp>
          <p:nvSpPr>
            <p:cNvPr id="48" name="Right Triangle 74">
              <a:extLst>
                <a:ext uri="{FF2B5EF4-FFF2-40B4-BE49-F238E27FC236}">
                  <a16:creationId xmlns:a16="http://schemas.microsoft.com/office/drawing/2014/main" id="{D046356B-BF19-469A-9A3C-00B8EA27A5CD}"/>
                </a:ext>
              </a:extLst>
            </p:cNvPr>
            <p:cNvSpPr/>
            <p:nvPr/>
          </p:nvSpPr>
          <p:spPr>
            <a:xfrm flipH="1" flipV="1">
              <a:off x="1617857" y="2216098"/>
              <a:ext cx="1841988" cy="165332"/>
            </a:xfrm>
            <a:prstGeom prst="rtTriangle">
              <a:avLst/>
            </a:prstGeom>
            <a:solidFill>
              <a:srgbClr val="3A5C84">
                <a:lumMod val="50000"/>
              </a:srgbClr>
            </a:solidFill>
            <a:ln w="57150" cap="flat" cmpd="sng" algn="ctr">
              <a:solidFill>
                <a:srgbClr val="3A5C84">
                  <a:lumMod val="5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9" name="Arrow: Pentagon 76">
              <a:extLst>
                <a:ext uri="{FF2B5EF4-FFF2-40B4-BE49-F238E27FC236}">
                  <a16:creationId xmlns:a16="http://schemas.microsoft.com/office/drawing/2014/main" id="{BEBE852F-A3D7-4716-B125-98101C0AA3DD}"/>
                </a:ext>
              </a:extLst>
            </p:cNvPr>
            <p:cNvSpPr/>
            <p:nvPr/>
          </p:nvSpPr>
          <p:spPr>
            <a:xfrm>
              <a:off x="335484" y="1540543"/>
              <a:ext cx="3779982" cy="739055"/>
            </a:xfrm>
            <a:prstGeom prst="homePlate">
              <a:avLst/>
            </a:prstGeom>
            <a:solidFill>
              <a:srgbClr val="3A5C84"/>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cap="all" dirty="0">
                  <a:solidFill>
                    <a:prstClr val="white"/>
                  </a:solidFill>
                  <a:latin typeface="Helvetica-Normal" pitchFamily="2" charset="0"/>
                  <a:ea typeface="+mn-ea"/>
                  <a:cs typeface="+mn-cs"/>
                </a:rPr>
                <a:t>FORTALECIMIENTO</a:t>
              </a:r>
              <a:endParaRPr kumimoji="0" lang="en-US" b="1" i="0" u="none" strike="noStrike" kern="0" cap="all" spc="0" normalizeH="0" baseline="0" noProof="0" dirty="0">
                <a:ln>
                  <a:noFill/>
                </a:ln>
                <a:solidFill>
                  <a:prstClr val="white"/>
                </a:solidFill>
                <a:effectLst/>
                <a:uLnTx/>
                <a:uFillTx/>
                <a:latin typeface="Helvetica-Normal" pitchFamily="2" charset="0"/>
                <a:ea typeface="+mn-ea"/>
                <a:cs typeface="+mn-cs"/>
              </a:endParaRPr>
            </a:p>
          </p:txBody>
        </p:sp>
        <p:sp>
          <p:nvSpPr>
            <p:cNvPr id="50" name="Rectangle 78">
              <a:extLst>
                <a:ext uri="{FF2B5EF4-FFF2-40B4-BE49-F238E27FC236}">
                  <a16:creationId xmlns:a16="http://schemas.microsoft.com/office/drawing/2014/main" id="{FF1F6252-2E5F-4E5E-956D-786C360ED704}"/>
                </a:ext>
              </a:extLst>
            </p:cNvPr>
            <p:cNvSpPr/>
            <p:nvPr/>
          </p:nvSpPr>
          <p:spPr>
            <a:xfrm>
              <a:off x="476499" y="1642215"/>
              <a:ext cx="535709" cy="535709"/>
            </a:xfrm>
            <a:prstGeom prst="rect">
              <a:avLst/>
            </a:prstGeom>
            <a:solidFill>
              <a:srgbClr val="3A5C84">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01</a:t>
              </a:r>
            </a:p>
          </p:txBody>
        </p:sp>
      </p:grpSp>
      <p:graphicFrame>
        <p:nvGraphicFramePr>
          <p:cNvPr id="2" name="Objeto 1">
            <a:extLst>
              <a:ext uri="{FF2B5EF4-FFF2-40B4-BE49-F238E27FC236}">
                <a16:creationId xmlns:a16="http://schemas.microsoft.com/office/drawing/2014/main" id="{9E18FEA0-DC04-40A3-8FE0-C06C969983CE}"/>
              </a:ext>
            </a:extLst>
          </p:cNvPr>
          <p:cNvGraphicFramePr>
            <a:graphicFrameLocks noChangeAspect="1"/>
          </p:cNvGraphicFramePr>
          <p:nvPr>
            <p:extLst>
              <p:ext uri="{D42A27DB-BD31-4B8C-83A1-F6EECF244321}">
                <p14:modId xmlns:p14="http://schemas.microsoft.com/office/powerpoint/2010/main" val="1993804705"/>
              </p:ext>
            </p:extLst>
          </p:nvPr>
        </p:nvGraphicFramePr>
        <p:xfrm>
          <a:off x="2305050" y="1286796"/>
          <a:ext cx="7581900" cy="1714500"/>
        </p:xfrm>
        <a:graphic>
          <a:graphicData uri="http://schemas.openxmlformats.org/presentationml/2006/ole">
            <mc:AlternateContent xmlns:mc="http://schemas.openxmlformats.org/markup-compatibility/2006">
              <mc:Choice xmlns:v="urn:schemas-microsoft-com:vml" Requires="v">
                <p:oleObj spid="_x0000_s9219" name="Worksheet" r:id="rId3" imgW="7581837" imgH="1714632" progId="Excel.Sheet.12">
                  <p:embed/>
                </p:oleObj>
              </mc:Choice>
              <mc:Fallback>
                <p:oleObj name="Worksheet" r:id="rId3" imgW="7581837" imgH="1714632" progId="Excel.Sheet.12">
                  <p:embed/>
                  <p:pic>
                    <p:nvPicPr>
                      <p:cNvPr id="0" name=""/>
                      <p:cNvPicPr/>
                      <p:nvPr/>
                    </p:nvPicPr>
                    <p:blipFill>
                      <a:blip r:embed="rId4"/>
                      <a:stretch>
                        <a:fillRect/>
                      </a:stretch>
                    </p:blipFill>
                    <p:spPr>
                      <a:xfrm>
                        <a:off x="2305050" y="1286796"/>
                        <a:ext cx="7581900" cy="1714500"/>
                      </a:xfrm>
                      <a:prstGeom prst="rect">
                        <a:avLst/>
                      </a:prstGeom>
                    </p:spPr>
                  </p:pic>
                </p:oleObj>
              </mc:Fallback>
            </mc:AlternateContent>
          </a:graphicData>
        </a:graphic>
      </p:graphicFrame>
    </p:spTree>
    <p:extLst>
      <p:ext uri="{BB962C8B-B14F-4D97-AF65-F5344CB8AC3E}">
        <p14:creationId xmlns:p14="http://schemas.microsoft.com/office/powerpoint/2010/main" val="259032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Rectángulo 1">
            <a:extLst>
              <a:ext uri="{FF2B5EF4-FFF2-40B4-BE49-F238E27FC236}">
                <a16:creationId xmlns:a16="http://schemas.microsoft.com/office/drawing/2014/main" id="{89EB6501-1046-49EE-94BD-EDDDEFC7E3D8}"/>
              </a:ext>
            </a:extLst>
          </p:cNvPr>
          <p:cNvSpPr/>
          <p:nvPr/>
        </p:nvSpPr>
        <p:spPr>
          <a:xfrm>
            <a:off x="885923" y="528948"/>
            <a:ext cx="8670326" cy="523220"/>
          </a:xfrm>
          <a:prstGeom prst="rect">
            <a:avLst/>
          </a:prstGeom>
        </p:spPr>
        <p:txBody>
          <a:bodyPr wrap="square">
            <a:spAutoFit/>
          </a:bodyPr>
          <a:lstStyle/>
          <a:p>
            <a:r>
              <a:rPr lang="es-CO" sz="2800" b="1" dirty="0">
                <a:solidFill>
                  <a:srgbClr val="004A84"/>
                </a:solidFill>
                <a:latin typeface="Arial" panose="020B0604020202020204" pitchFamily="34" charset="0"/>
                <a:cs typeface="Arial" panose="020B0604020202020204" pitchFamily="34" charset="0"/>
              </a:rPr>
              <a:t>Proyectos Transversales</a:t>
            </a:r>
            <a:endParaRPr lang="es-MX" sz="2800" b="1" dirty="0">
              <a:solidFill>
                <a:srgbClr val="004A8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E31E6554-4C75-41DA-827B-32392B6E5652}"/>
              </a:ext>
            </a:extLst>
          </p:cNvPr>
          <p:cNvSpPr/>
          <p:nvPr/>
        </p:nvSpPr>
        <p:spPr>
          <a:xfrm>
            <a:off x="10694504" y="6294783"/>
            <a:ext cx="1023567" cy="43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6" name="Grupo 25">
            <a:extLst>
              <a:ext uri="{FF2B5EF4-FFF2-40B4-BE49-F238E27FC236}">
                <a16:creationId xmlns:a16="http://schemas.microsoft.com/office/drawing/2014/main" id="{9F8D5168-8B5E-4F15-A5FC-FC2E21D0AF13}"/>
              </a:ext>
            </a:extLst>
          </p:cNvPr>
          <p:cNvGrpSpPr/>
          <p:nvPr/>
        </p:nvGrpSpPr>
        <p:grpSpPr>
          <a:xfrm>
            <a:off x="3651581" y="3123196"/>
            <a:ext cx="4860759" cy="2681235"/>
            <a:chOff x="335483" y="1540543"/>
            <a:chExt cx="3954950" cy="4569692"/>
          </a:xfrm>
        </p:grpSpPr>
        <p:sp>
          <p:nvSpPr>
            <p:cNvPr id="27" name="Parallelogram 56">
              <a:extLst>
                <a:ext uri="{FF2B5EF4-FFF2-40B4-BE49-F238E27FC236}">
                  <a16:creationId xmlns:a16="http://schemas.microsoft.com/office/drawing/2014/main" id="{D53C6F6B-B506-4E08-8286-49B30F8D6D2C}"/>
                </a:ext>
              </a:extLst>
            </p:cNvPr>
            <p:cNvSpPr/>
            <p:nvPr/>
          </p:nvSpPr>
          <p:spPr>
            <a:xfrm>
              <a:off x="744354" y="4108630"/>
              <a:ext cx="3546079" cy="2001605"/>
            </a:xfrm>
            <a:prstGeom prst="parallelogram">
              <a:avLst>
                <a:gd name="adj" fmla="val 40228"/>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Right Triangle 58">
              <a:extLst>
                <a:ext uri="{FF2B5EF4-FFF2-40B4-BE49-F238E27FC236}">
                  <a16:creationId xmlns:a16="http://schemas.microsoft.com/office/drawing/2014/main" id="{16D163CF-26C6-404C-870C-8D9C061FEC5A}"/>
                </a:ext>
              </a:extLst>
            </p:cNvPr>
            <p:cNvSpPr/>
            <p:nvPr/>
          </p:nvSpPr>
          <p:spPr>
            <a:xfrm flipH="1" flipV="1">
              <a:off x="335483" y="2279598"/>
              <a:ext cx="408871" cy="304798"/>
            </a:xfrm>
            <a:prstGeom prst="rtTriangle">
              <a:avLst/>
            </a:prstGeom>
            <a:solidFill>
              <a:srgbClr val="3A5C84">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60">
              <a:extLst>
                <a:ext uri="{FF2B5EF4-FFF2-40B4-BE49-F238E27FC236}">
                  <a16:creationId xmlns:a16="http://schemas.microsoft.com/office/drawing/2014/main" id="{AC716421-7D28-4E93-8682-F9194F1D5728}"/>
                </a:ext>
              </a:extLst>
            </p:cNvPr>
            <p:cNvSpPr/>
            <p:nvPr/>
          </p:nvSpPr>
          <p:spPr>
            <a:xfrm>
              <a:off x="744354" y="2057779"/>
              <a:ext cx="2715491"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lIns="182880" tIns="457200" rIns="182880" bIns="91440" rtlCol="0" anchor="t"/>
            <a:lstStyle/>
            <a:p>
              <a:pPr marL="0" marR="0" lvl="0" indent="0" algn="ctr"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El proyecto de la Oficina Asesora Jurídica presenta un adecuado avance con corte al primer trimestre de esta vigencia.</a:t>
              </a:r>
              <a:endParaRPr kumimoji="0" lang="en-US" sz="1100" b="0" i="0" u="none" strike="noStrike" kern="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endParaRPr>
            </a:p>
          </p:txBody>
        </p:sp>
        <p:sp>
          <p:nvSpPr>
            <p:cNvPr id="48" name="Right Triangle 74">
              <a:extLst>
                <a:ext uri="{FF2B5EF4-FFF2-40B4-BE49-F238E27FC236}">
                  <a16:creationId xmlns:a16="http://schemas.microsoft.com/office/drawing/2014/main" id="{D046356B-BF19-469A-9A3C-00B8EA27A5CD}"/>
                </a:ext>
              </a:extLst>
            </p:cNvPr>
            <p:cNvSpPr/>
            <p:nvPr/>
          </p:nvSpPr>
          <p:spPr>
            <a:xfrm flipH="1" flipV="1">
              <a:off x="1617857" y="2216098"/>
              <a:ext cx="1841988" cy="165332"/>
            </a:xfrm>
            <a:prstGeom prst="rtTriangle">
              <a:avLst/>
            </a:prstGeom>
            <a:solidFill>
              <a:srgbClr val="3A5C84">
                <a:lumMod val="50000"/>
              </a:srgbClr>
            </a:solidFill>
            <a:ln w="57150" cap="flat" cmpd="sng" algn="ctr">
              <a:solidFill>
                <a:srgbClr val="3A5C84">
                  <a:lumMod val="5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9" name="Arrow: Pentagon 76">
              <a:extLst>
                <a:ext uri="{FF2B5EF4-FFF2-40B4-BE49-F238E27FC236}">
                  <a16:creationId xmlns:a16="http://schemas.microsoft.com/office/drawing/2014/main" id="{BEBE852F-A3D7-4716-B125-98101C0AA3DD}"/>
                </a:ext>
              </a:extLst>
            </p:cNvPr>
            <p:cNvSpPr/>
            <p:nvPr/>
          </p:nvSpPr>
          <p:spPr>
            <a:xfrm>
              <a:off x="335484" y="1540543"/>
              <a:ext cx="3779982" cy="739055"/>
            </a:xfrm>
            <a:prstGeom prst="homePlate">
              <a:avLst/>
            </a:prstGeom>
            <a:solidFill>
              <a:srgbClr val="3A5C84"/>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cap="all" dirty="0">
                  <a:solidFill>
                    <a:prstClr val="white"/>
                  </a:solidFill>
                  <a:latin typeface="Helvetica-Normal" pitchFamily="2" charset="0"/>
                  <a:ea typeface="+mn-ea"/>
                  <a:cs typeface="+mn-cs"/>
                </a:rPr>
                <a:t>JURIDICA</a:t>
              </a:r>
              <a:endParaRPr kumimoji="0" lang="en-US" b="1" i="0" u="none" strike="noStrike" kern="0" cap="all" spc="0" normalizeH="0" baseline="0" noProof="0" dirty="0">
                <a:ln>
                  <a:noFill/>
                </a:ln>
                <a:solidFill>
                  <a:prstClr val="white"/>
                </a:solidFill>
                <a:effectLst/>
                <a:uLnTx/>
                <a:uFillTx/>
                <a:latin typeface="Helvetica-Normal" pitchFamily="2" charset="0"/>
                <a:ea typeface="+mn-ea"/>
                <a:cs typeface="+mn-cs"/>
              </a:endParaRPr>
            </a:p>
          </p:txBody>
        </p:sp>
        <p:sp>
          <p:nvSpPr>
            <p:cNvPr id="50" name="Rectangle 78">
              <a:extLst>
                <a:ext uri="{FF2B5EF4-FFF2-40B4-BE49-F238E27FC236}">
                  <a16:creationId xmlns:a16="http://schemas.microsoft.com/office/drawing/2014/main" id="{FF1F6252-2E5F-4E5E-956D-786C360ED704}"/>
                </a:ext>
              </a:extLst>
            </p:cNvPr>
            <p:cNvSpPr/>
            <p:nvPr/>
          </p:nvSpPr>
          <p:spPr>
            <a:xfrm>
              <a:off x="476499" y="1642215"/>
              <a:ext cx="535709" cy="535709"/>
            </a:xfrm>
            <a:prstGeom prst="rect">
              <a:avLst/>
            </a:prstGeom>
            <a:solidFill>
              <a:srgbClr val="3A5C84">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01</a:t>
              </a:r>
            </a:p>
          </p:txBody>
        </p:sp>
      </p:grpSp>
      <p:graphicFrame>
        <p:nvGraphicFramePr>
          <p:cNvPr id="2" name="Objeto 1">
            <a:extLst>
              <a:ext uri="{FF2B5EF4-FFF2-40B4-BE49-F238E27FC236}">
                <a16:creationId xmlns:a16="http://schemas.microsoft.com/office/drawing/2014/main" id="{ACCDD028-796B-47BC-ADE8-C7F5238469A6}"/>
              </a:ext>
            </a:extLst>
          </p:cNvPr>
          <p:cNvGraphicFramePr>
            <a:graphicFrameLocks noChangeAspect="1"/>
          </p:cNvGraphicFramePr>
          <p:nvPr>
            <p:extLst>
              <p:ext uri="{D42A27DB-BD31-4B8C-83A1-F6EECF244321}">
                <p14:modId xmlns:p14="http://schemas.microsoft.com/office/powerpoint/2010/main" val="829385498"/>
              </p:ext>
            </p:extLst>
          </p:nvPr>
        </p:nvGraphicFramePr>
        <p:xfrm>
          <a:off x="2305050" y="1335673"/>
          <a:ext cx="7581900" cy="1552575"/>
        </p:xfrm>
        <a:graphic>
          <a:graphicData uri="http://schemas.openxmlformats.org/presentationml/2006/ole">
            <mc:AlternateContent xmlns:mc="http://schemas.openxmlformats.org/markup-compatibility/2006">
              <mc:Choice xmlns:v="urn:schemas-microsoft-com:vml" Requires="v">
                <p:oleObj spid="_x0000_s10243" name="Worksheet" r:id="rId3" imgW="7581837" imgH="1552683" progId="Excel.Sheet.12">
                  <p:embed/>
                </p:oleObj>
              </mc:Choice>
              <mc:Fallback>
                <p:oleObj name="Worksheet" r:id="rId3" imgW="7581837" imgH="1552683" progId="Excel.Sheet.12">
                  <p:embed/>
                  <p:pic>
                    <p:nvPicPr>
                      <p:cNvPr id="0" name=""/>
                      <p:cNvPicPr/>
                      <p:nvPr/>
                    </p:nvPicPr>
                    <p:blipFill>
                      <a:blip r:embed="rId4"/>
                      <a:stretch>
                        <a:fillRect/>
                      </a:stretch>
                    </p:blipFill>
                    <p:spPr>
                      <a:xfrm>
                        <a:off x="2305050" y="1335673"/>
                        <a:ext cx="7581900" cy="1552575"/>
                      </a:xfrm>
                      <a:prstGeom prst="rect">
                        <a:avLst/>
                      </a:prstGeom>
                    </p:spPr>
                  </p:pic>
                </p:oleObj>
              </mc:Fallback>
            </mc:AlternateContent>
          </a:graphicData>
        </a:graphic>
      </p:graphicFrame>
    </p:spTree>
    <p:extLst>
      <p:ext uri="{BB962C8B-B14F-4D97-AF65-F5344CB8AC3E}">
        <p14:creationId xmlns:p14="http://schemas.microsoft.com/office/powerpoint/2010/main" val="426887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Rectángulo 1">
            <a:extLst>
              <a:ext uri="{FF2B5EF4-FFF2-40B4-BE49-F238E27FC236}">
                <a16:creationId xmlns:a16="http://schemas.microsoft.com/office/drawing/2014/main" id="{89EB6501-1046-49EE-94BD-EDDDEFC7E3D8}"/>
              </a:ext>
            </a:extLst>
          </p:cNvPr>
          <p:cNvSpPr/>
          <p:nvPr/>
        </p:nvSpPr>
        <p:spPr>
          <a:xfrm>
            <a:off x="885923" y="528948"/>
            <a:ext cx="8670326" cy="523220"/>
          </a:xfrm>
          <a:prstGeom prst="rect">
            <a:avLst/>
          </a:prstGeom>
        </p:spPr>
        <p:txBody>
          <a:bodyPr wrap="square">
            <a:spAutoFit/>
          </a:bodyPr>
          <a:lstStyle/>
          <a:p>
            <a:r>
              <a:rPr lang="es-CO" sz="2800" b="1" dirty="0">
                <a:solidFill>
                  <a:srgbClr val="004A84"/>
                </a:solidFill>
                <a:latin typeface="Arial" panose="020B0604020202020204" pitchFamily="34" charset="0"/>
                <a:cs typeface="Arial" panose="020B0604020202020204" pitchFamily="34" charset="0"/>
              </a:rPr>
              <a:t>Proyectos Transversales</a:t>
            </a:r>
            <a:endParaRPr lang="es-MX" sz="2800" b="1" dirty="0">
              <a:solidFill>
                <a:srgbClr val="004A8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E31E6554-4C75-41DA-827B-32392B6E5652}"/>
              </a:ext>
            </a:extLst>
          </p:cNvPr>
          <p:cNvSpPr/>
          <p:nvPr/>
        </p:nvSpPr>
        <p:spPr>
          <a:xfrm>
            <a:off x="10694504" y="6294783"/>
            <a:ext cx="1023567" cy="43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6" name="Grupo 25">
            <a:extLst>
              <a:ext uri="{FF2B5EF4-FFF2-40B4-BE49-F238E27FC236}">
                <a16:creationId xmlns:a16="http://schemas.microsoft.com/office/drawing/2014/main" id="{9F8D5168-8B5E-4F15-A5FC-FC2E21D0AF13}"/>
              </a:ext>
            </a:extLst>
          </p:cNvPr>
          <p:cNvGrpSpPr/>
          <p:nvPr/>
        </p:nvGrpSpPr>
        <p:grpSpPr>
          <a:xfrm>
            <a:off x="3651581" y="3123196"/>
            <a:ext cx="4860759" cy="2681235"/>
            <a:chOff x="335483" y="1540543"/>
            <a:chExt cx="3954950" cy="4569692"/>
          </a:xfrm>
        </p:grpSpPr>
        <p:sp>
          <p:nvSpPr>
            <p:cNvPr id="27" name="Parallelogram 56">
              <a:extLst>
                <a:ext uri="{FF2B5EF4-FFF2-40B4-BE49-F238E27FC236}">
                  <a16:creationId xmlns:a16="http://schemas.microsoft.com/office/drawing/2014/main" id="{D53C6F6B-B506-4E08-8286-49B30F8D6D2C}"/>
                </a:ext>
              </a:extLst>
            </p:cNvPr>
            <p:cNvSpPr/>
            <p:nvPr/>
          </p:nvSpPr>
          <p:spPr>
            <a:xfrm>
              <a:off x="744354" y="4108630"/>
              <a:ext cx="3546079" cy="2001605"/>
            </a:xfrm>
            <a:prstGeom prst="parallelogram">
              <a:avLst>
                <a:gd name="adj" fmla="val 40228"/>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Right Triangle 58">
              <a:extLst>
                <a:ext uri="{FF2B5EF4-FFF2-40B4-BE49-F238E27FC236}">
                  <a16:creationId xmlns:a16="http://schemas.microsoft.com/office/drawing/2014/main" id="{16D163CF-26C6-404C-870C-8D9C061FEC5A}"/>
                </a:ext>
              </a:extLst>
            </p:cNvPr>
            <p:cNvSpPr/>
            <p:nvPr/>
          </p:nvSpPr>
          <p:spPr>
            <a:xfrm flipH="1" flipV="1">
              <a:off x="335483" y="2279598"/>
              <a:ext cx="408871" cy="304798"/>
            </a:xfrm>
            <a:prstGeom prst="rtTriangle">
              <a:avLst/>
            </a:prstGeom>
            <a:solidFill>
              <a:srgbClr val="3A5C84">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60">
              <a:extLst>
                <a:ext uri="{FF2B5EF4-FFF2-40B4-BE49-F238E27FC236}">
                  <a16:creationId xmlns:a16="http://schemas.microsoft.com/office/drawing/2014/main" id="{AC716421-7D28-4E93-8682-F9194F1D5728}"/>
                </a:ext>
              </a:extLst>
            </p:cNvPr>
            <p:cNvSpPr/>
            <p:nvPr/>
          </p:nvSpPr>
          <p:spPr>
            <a:xfrm>
              <a:off x="744354" y="2057779"/>
              <a:ext cx="2715491"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lIns="182880" tIns="457200" rIns="182880" bIns="91440" rtlCol="0" anchor="t"/>
            <a:lstStyle/>
            <a:p>
              <a:pPr marL="0" marR="0" lvl="0" indent="0" algn="ctr"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El proyecto de la Oficina TICS presenta un adecuado avance con corte al primer trimestre de esta vigencia. Sin embargo se recomienda si es necesario ajustar la meta de los indicadores de producto teniendo en cuenta que ya se encuentra reportada en su totalidad.</a:t>
              </a:r>
              <a:endParaRPr kumimoji="0" lang="en-US" sz="1100" b="0" i="0" u="none" strike="noStrike" kern="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endParaRPr>
            </a:p>
          </p:txBody>
        </p:sp>
        <p:sp>
          <p:nvSpPr>
            <p:cNvPr id="48" name="Right Triangle 74">
              <a:extLst>
                <a:ext uri="{FF2B5EF4-FFF2-40B4-BE49-F238E27FC236}">
                  <a16:creationId xmlns:a16="http://schemas.microsoft.com/office/drawing/2014/main" id="{D046356B-BF19-469A-9A3C-00B8EA27A5CD}"/>
                </a:ext>
              </a:extLst>
            </p:cNvPr>
            <p:cNvSpPr/>
            <p:nvPr/>
          </p:nvSpPr>
          <p:spPr>
            <a:xfrm flipH="1" flipV="1">
              <a:off x="1617857" y="2216098"/>
              <a:ext cx="1841988" cy="165332"/>
            </a:xfrm>
            <a:prstGeom prst="rtTriangle">
              <a:avLst/>
            </a:prstGeom>
            <a:solidFill>
              <a:srgbClr val="3A5C84">
                <a:lumMod val="50000"/>
              </a:srgbClr>
            </a:solidFill>
            <a:ln w="57150" cap="flat" cmpd="sng" algn="ctr">
              <a:solidFill>
                <a:srgbClr val="3A5C84">
                  <a:lumMod val="5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9" name="Arrow: Pentagon 76">
              <a:extLst>
                <a:ext uri="{FF2B5EF4-FFF2-40B4-BE49-F238E27FC236}">
                  <a16:creationId xmlns:a16="http://schemas.microsoft.com/office/drawing/2014/main" id="{BEBE852F-A3D7-4716-B125-98101C0AA3DD}"/>
                </a:ext>
              </a:extLst>
            </p:cNvPr>
            <p:cNvSpPr/>
            <p:nvPr/>
          </p:nvSpPr>
          <p:spPr>
            <a:xfrm>
              <a:off x="335484" y="1540543"/>
              <a:ext cx="3779982" cy="739055"/>
            </a:xfrm>
            <a:prstGeom prst="homePlate">
              <a:avLst/>
            </a:prstGeom>
            <a:solidFill>
              <a:srgbClr val="3A5C84"/>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cap="all" dirty="0">
                  <a:solidFill>
                    <a:prstClr val="white"/>
                  </a:solidFill>
                  <a:latin typeface="Helvetica-Normal" pitchFamily="2" charset="0"/>
                  <a:ea typeface="+mn-ea"/>
                  <a:cs typeface="+mn-cs"/>
                </a:rPr>
                <a:t>TIC</a:t>
              </a:r>
              <a:endParaRPr kumimoji="0" lang="en-US" b="1" i="0" u="none" strike="noStrike" kern="0" cap="all" spc="0" normalizeH="0" baseline="0" noProof="0" dirty="0">
                <a:ln>
                  <a:noFill/>
                </a:ln>
                <a:solidFill>
                  <a:prstClr val="white"/>
                </a:solidFill>
                <a:effectLst/>
                <a:uLnTx/>
                <a:uFillTx/>
                <a:latin typeface="Helvetica-Normal" pitchFamily="2" charset="0"/>
                <a:ea typeface="+mn-ea"/>
                <a:cs typeface="+mn-cs"/>
              </a:endParaRPr>
            </a:p>
          </p:txBody>
        </p:sp>
        <p:sp>
          <p:nvSpPr>
            <p:cNvPr id="50" name="Rectangle 78">
              <a:extLst>
                <a:ext uri="{FF2B5EF4-FFF2-40B4-BE49-F238E27FC236}">
                  <a16:creationId xmlns:a16="http://schemas.microsoft.com/office/drawing/2014/main" id="{FF1F6252-2E5F-4E5E-956D-786C360ED704}"/>
                </a:ext>
              </a:extLst>
            </p:cNvPr>
            <p:cNvSpPr/>
            <p:nvPr/>
          </p:nvSpPr>
          <p:spPr>
            <a:xfrm>
              <a:off x="476499" y="1642215"/>
              <a:ext cx="535709" cy="535709"/>
            </a:xfrm>
            <a:prstGeom prst="rect">
              <a:avLst/>
            </a:prstGeom>
            <a:solidFill>
              <a:srgbClr val="3A5C84">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01</a:t>
              </a:r>
            </a:p>
          </p:txBody>
        </p:sp>
      </p:grpSp>
      <p:graphicFrame>
        <p:nvGraphicFramePr>
          <p:cNvPr id="4" name="Objeto 3">
            <a:extLst>
              <a:ext uri="{FF2B5EF4-FFF2-40B4-BE49-F238E27FC236}">
                <a16:creationId xmlns:a16="http://schemas.microsoft.com/office/drawing/2014/main" id="{70DFC08B-43BF-4931-9903-C26113FE0762}"/>
              </a:ext>
            </a:extLst>
          </p:cNvPr>
          <p:cNvGraphicFramePr>
            <a:graphicFrameLocks noChangeAspect="1"/>
          </p:cNvGraphicFramePr>
          <p:nvPr>
            <p:extLst>
              <p:ext uri="{D42A27DB-BD31-4B8C-83A1-F6EECF244321}">
                <p14:modId xmlns:p14="http://schemas.microsoft.com/office/powerpoint/2010/main" val="2998694074"/>
              </p:ext>
            </p:extLst>
          </p:nvPr>
        </p:nvGraphicFramePr>
        <p:xfrm>
          <a:off x="2305050" y="1302837"/>
          <a:ext cx="7581900" cy="1714500"/>
        </p:xfrm>
        <a:graphic>
          <a:graphicData uri="http://schemas.openxmlformats.org/presentationml/2006/ole">
            <mc:AlternateContent xmlns:mc="http://schemas.openxmlformats.org/markup-compatibility/2006">
              <mc:Choice xmlns:v="urn:schemas-microsoft-com:vml" Requires="v">
                <p:oleObj spid="_x0000_s11267" name="Worksheet" r:id="rId3" imgW="7581837" imgH="1714632" progId="Excel.Sheet.12">
                  <p:embed/>
                </p:oleObj>
              </mc:Choice>
              <mc:Fallback>
                <p:oleObj name="Worksheet" r:id="rId3" imgW="7581837" imgH="1714632" progId="Excel.Sheet.12">
                  <p:embed/>
                  <p:pic>
                    <p:nvPicPr>
                      <p:cNvPr id="0" name=""/>
                      <p:cNvPicPr/>
                      <p:nvPr/>
                    </p:nvPicPr>
                    <p:blipFill>
                      <a:blip r:embed="rId4"/>
                      <a:stretch>
                        <a:fillRect/>
                      </a:stretch>
                    </p:blipFill>
                    <p:spPr>
                      <a:xfrm>
                        <a:off x="2305050" y="1302837"/>
                        <a:ext cx="7581900" cy="1714500"/>
                      </a:xfrm>
                      <a:prstGeom prst="rect">
                        <a:avLst/>
                      </a:prstGeom>
                    </p:spPr>
                  </p:pic>
                </p:oleObj>
              </mc:Fallback>
            </mc:AlternateContent>
          </a:graphicData>
        </a:graphic>
      </p:graphicFrame>
    </p:spTree>
    <p:extLst>
      <p:ext uri="{BB962C8B-B14F-4D97-AF65-F5344CB8AC3E}">
        <p14:creationId xmlns:p14="http://schemas.microsoft.com/office/powerpoint/2010/main" val="3257654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Google Shape;137;p16">
            <a:extLst>
              <a:ext uri="{FF2B5EF4-FFF2-40B4-BE49-F238E27FC236}">
                <a16:creationId xmlns:a16="http://schemas.microsoft.com/office/drawing/2014/main" id="{B3DF9977-6DA9-4596-ACD3-A096B3692737}"/>
              </a:ext>
            </a:extLst>
          </p:cNvPr>
          <p:cNvSpPr/>
          <p:nvPr/>
        </p:nvSpPr>
        <p:spPr>
          <a:xfrm>
            <a:off x="0" y="-59834"/>
            <a:ext cx="12192000" cy="6917833"/>
          </a:xfrm>
          <a:prstGeom prst="rect">
            <a:avLst/>
          </a:prstGeom>
          <a:solidFill>
            <a:srgbClr val="355085"/>
          </a:solidFill>
          <a:ln>
            <a:noFill/>
          </a:ln>
        </p:spPr>
        <p:txBody>
          <a:bodyPr spcFirstLastPara="1" lIns="68569" tIns="34275" rIns="68569" bIns="34275" anchor="ctr"/>
          <a:lstStyle/>
          <a:p>
            <a:pPr algn="ctr">
              <a:defRPr/>
            </a:pPr>
            <a:endParaRPr sz="1950" dirty="0">
              <a:solidFill>
                <a:schemeClr val="lt1"/>
              </a:solidFill>
              <a:latin typeface="Calibri"/>
              <a:ea typeface="Calibri"/>
              <a:cs typeface="Calibri"/>
              <a:sym typeface="Calibri"/>
            </a:endParaRPr>
          </a:p>
        </p:txBody>
      </p:sp>
      <p:sp>
        <p:nvSpPr>
          <p:cNvPr id="18435" name="Google Shape;127;p20">
            <a:extLst>
              <a:ext uri="{FF2B5EF4-FFF2-40B4-BE49-F238E27FC236}">
                <a16:creationId xmlns:a16="http://schemas.microsoft.com/office/drawing/2014/main" id="{C3795E85-1EC6-4772-BC13-59EB6129A981}"/>
              </a:ext>
            </a:extLst>
          </p:cNvPr>
          <p:cNvSpPr txBox="1">
            <a:spLocks noChangeArrowheads="1"/>
          </p:cNvSpPr>
          <p:nvPr/>
        </p:nvSpPr>
        <p:spPr bwMode="auto">
          <a:xfrm>
            <a:off x="2366168" y="3603626"/>
            <a:ext cx="8111331"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marL="139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Clr>
                <a:srgbClr val="FFFFFF"/>
              </a:buClr>
              <a:buSzPts val="1400"/>
              <a:buFontTx/>
              <a:buNone/>
            </a:pPr>
            <a:r>
              <a:rPr lang="es-ES" altLang="es-CO" sz="4800" b="1" dirty="0">
                <a:solidFill>
                  <a:schemeClr val="bg1"/>
                </a:solidFill>
                <a:latin typeface="Arial" panose="020B0604020202020204" pitchFamily="34" charset="0"/>
                <a:ea typeface="Work Sans" charset="0"/>
                <a:cs typeface="Arial" panose="020B0604020202020204" pitchFamily="34" charset="0"/>
              </a:rPr>
              <a:t>CRA</a:t>
            </a:r>
          </a:p>
        </p:txBody>
      </p:sp>
      <p:sp>
        <p:nvSpPr>
          <p:cNvPr id="6" name="Elipse 5">
            <a:extLst>
              <a:ext uri="{FF2B5EF4-FFF2-40B4-BE49-F238E27FC236}">
                <a16:creationId xmlns:a16="http://schemas.microsoft.com/office/drawing/2014/main" id="{2B788959-1E78-482D-A81A-6AEBA32BD485}"/>
              </a:ext>
            </a:extLst>
          </p:cNvPr>
          <p:cNvSpPr/>
          <p:nvPr/>
        </p:nvSpPr>
        <p:spPr>
          <a:xfrm>
            <a:off x="5771356" y="2606675"/>
            <a:ext cx="649288" cy="647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sz="2800" b="1" dirty="0">
                <a:solidFill>
                  <a:srgbClr val="F42F63"/>
                </a:solidFill>
                <a:latin typeface="Trebuchet MS" panose="020B0603020202020204" pitchFamily="34" charset="0"/>
                <a:cs typeface="Arial" panose="020B0604020202020204" pitchFamily="34" charset="0"/>
              </a:rPr>
              <a:t>5</a:t>
            </a:r>
          </a:p>
        </p:txBody>
      </p:sp>
      <p:pic>
        <p:nvPicPr>
          <p:cNvPr id="18437" name="Marcador de contenido 8">
            <a:extLst>
              <a:ext uri="{FF2B5EF4-FFF2-40B4-BE49-F238E27FC236}">
                <a16:creationId xmlns:a16="http://schemas.microsoft.com/office/drawing/2014/main" id="{9C544B52-FD9C-41EA-8683-2D245551C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565150"/>
            <a:ext cx="34607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003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Rectángulo 1">
            <a:extLst>
              <a:ext uri="{FF2B5EF4-FFF2-40B4-BE49-F238E27FC236}">
                <a16:creationId xmlns:a16="http://schemas.microsoft.com/office/drawing/2014/main" id="{89EB6501-1046-49EE-94BD-EDDDEFC7E3D8}"/>
              </a:ext>
            </a:extLst>
          </p:cNvPr>
          <p:cNvSpPr/>
          <p:nvPr/>
        </p:nvSpPr>
        <p:spPr>
          <a:xfrm>
            <a:off x="885923" y="528948"/>
            <a:ext cx="8670326" cy="523220"/>
          </a:xfrm>
          <a:prstGeom prst="rect">
            <a:avLst/>
          </a:prstGeom>
        </p:spPr>
        <p:txBody>
          <a:bodyPr wrap="square">
            <a:spAutoFit/>
          </a:bodyPr>
          <a:lstStyle/>
          <a:p>
            <a:r>
              <a:rPr lang="es-CO" sz="2800" b="1" dirty="0">
                <a:solidFill>
                  <a:srgbClr val="004A84"/>
                </a:solidFill>
                <a:latin typeface="Arial" panose="020B0604020202020204" pitchFamily="34" charset="0"/>
                <a:cs typeface="Arial" panose="020B0604020202020204" pitchFamily="34" charset="0"/>
              </a:rPr>
              <a:t>CRA</a:t>
            </a:r>
            <a:endParaRPr lang="es-MX" sz="2800" b="1" dirty="0">
              <a:solidFill>
                <a:srgbClr val="004A8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E31E6554-4C75-41DA-827B-32392B6E5652}"/>
              </a:ext>
            </a:extLst>
          </p:cNvPr>
          <p:cNvSpPr/>
          <p:nvPr/>
        </p:nvSpPr>
        <p:spPr>
          <a:xfrm>
            <a:off x="10694504" y="6294783"/>
            <a:ext cx="1023567" cy="43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6" name="Grupo 25">
            <a:extLst>
              <a:ext uri="{FF2B5EF4-FFF2-40B4-BE49-F238E27FC236}">
                <a16:creationId xmlns:a16="http://schemas.microsoft.com/office/drawing/2014/main" id="{9F8D5168-8B5E-4F15-A5FC-FC2E21D0AF13}"/>
              </a:ext>
            </a:extLst>
          </p:cNvPr>
          <p:cNvGrpSpPr/>
          <p:nvPr/>
        </p:nvGrpSpPr>
        <p:grpSpPr>
          <a:xfrm>
            <a:off x="2609850" y="4228096"/>
            <a:ext cx="8084653" cy="2681235"/>
            <a:chOff x="335483" y="1540543"/>
            <a:chExt cx="3954950" cy="4569692"/>
          </a:xfrm>
        </p:grpSpPr>
        <p:sp>
          <p:nvSpPr>
            <p:cNvPr id="27" name="Parallelogram 56">
              <a:extLst>
                <a:ext uri="{FF2B5EF4-FFF2-40B4-BE49-F238E27FC236}">
                  <a16:creationId xmlns:a16="http://schemas.microsoft.com/office/drawing/2014/main" id="{D53C6F6B-B506-4E08-8286-49B30F8D6D2C}"/>
                </a:ext>
              </a:extLst>
            </p:cNvPr>
            <p:cNvSpPr/>
            <p:nvPr/>
          </p:nvSpPr>
          <p:spPr>
            <a:xfrm>
              <a:off x="744354" y="4108630"/>
              <a:ext cx="3546079" cy="2001605"/>
            </a:xfrm>
            <a:prstGeom prst="parallelogram">
              <a:avLst>
                <a:gd name="adj" fmla="val 40228"/>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Right Triangle 58">
              <a:extLst>
                <a:ext uri="{FF2B5EF4-FFF2-40B4-BE49-F238E27FC236}">
                  <a16:creationId xmlns:a16="http://schemas.microsoft.com/office/drawing/2014/main" id="{16D163CF-26C6-404C-870C-8D9C061FEC5A}"/>
                </a:ext>
              </a:extLst>
            </p:cNvPr>
            <p:cNvSpPr/>
            <p:nvPr/>
          </p:nvSpPr>
          <p:spPr>
            <a:xfrm flipH="1" flipV="1">
              <a:off x="335483" y="2279598"/>
              <a:ext cx="408871" cy="304798"/>
            </a:xfrm>
            <a:prstGeom prst="rtTriangle">
              <a:avLst/>
            </a:prstGeom>
            <a:solidFill>
              <a:srgbClr val="3A5C84">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60">
              <a:extLst>
                <a:ext uri="{FF2B5EF4-FFF2-40B4-BE49-F238E27FC236}">
                  <a16:creationId xmlns:a16="http://schemas.microsoft.com/office/drawing/2014/main" id="{AC716421-7D28-4E93-8682-F9194F1D5728}"/>
                </a:ext>
              </a:extLst>
            </p:cNvPr>
            <p:cNvSpPr/>
            <p:nvPr/>
          </p:nvSpPr>
          <p:spPr>
            <a:xfrm>
              <a:off x="744354" y="2057779"/>
              <a:ext cx="2715491"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lIns="182880" tIns="457200" rIns="182880" bIns="91440" rtlCol="0" anchor="t"/>
            <a:lstStyle/>
            <a:p>
              <a:pPr marL="0" marR="0" lvl="0" indent="0"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La Comisión de Regulación de Agua Potable y Saneamiento Básico- CRA es una entidad adscrita al Ministerio y hace parte del Sector de Vivienda, Ciudad y Territorio, la cual cuenta con autonomía administrativa y financiera.</a:t>
              </a:r>
            </a:p>
            <a:p>
              <a:pPr marL="0" marR="0" lvl="0" indent="0"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De manera general la CRA presenta avances coherentes entre su avance físico y financiero.  Por otra parte es importante recalcar la importancia de hacer ajuste a decreto y revisar si las metas existentes se </a:t>
              </a:r>
              <a:r>
                <a:rPr lang="es-ES" sz="1100" kern="0">
                  <a:solidFill>
                    <a:srgbClr val="004A84"/>
                  </a:solidFill>
                  <a:latin typeface="Arial" panose="020B0604020202020204" pitchFamily="34" charset="0"/>
                  <a:ea typeface="+mn-ea"/>
                  <a:cs typeface="Arial" panose="020B0604020202020204" pitchFamily="34" charset="0"/>
                </a:rPr>
                <a:t>pueden cumplir </a:t>
              </a:r>
              <a:r>
                <a:rPr lang="es-ES" sz="1100" kern="0" dirty="0">
                  <a:solidFill>
                    <a:srgbClr val="004A84"/>
                  </a:solidFill>
                  <a:latin typeface="Arial" panose="020B0604020202020204" pitchFamily="34" charset="0"/>
                  <a:ea typeface="+mn-ea"/>
                  <a:cs typeface="Arial" panose="020B0604020202020204" pitchFamily="34" charset="0"/>
                </a:rPr>
                <a:t>o se requiere ajustar.</a:t>
              </a:r>
              <a:endParaRPr kumimoji="0" lang="en-US" sz="1100" b="0" i="0" u="none" strike="noStrike" kern="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endParaRPr>
            </a:p>
          </p:txBody>
        </p:sp>
        <p:sp>
          <p:nvSpPr>
            <p:cNvPr id="48" name="Right Triangle 74">
              <a:extLst>
                <a:ext uri="{FF2B5EF4-FFF2-40B4-BE49-F238E27FC236}">
                  <a16:creationId xmlns:a16="http://schemas.microsoft.com/office/drawing/2014/main" id="{D046356B-BF19-469A-9A3C-00B8EA27A5CD}"/>
                </a:ext>
              </a:extLst>
            </p:cNvPr>
            <p:cNvSpPr/>
            <p:nvPr/>
          </p:nvSpPr>
          <p:spPr>
            <a:xfrm flipH="1" flipV="1">
              <a:off x="1617857" y="2216098"/>
              <a:ext cx="1841988" cy="165332"/>
            </a:xfrm>
            <a:prstGeom prst="rtTriangle">
              <a:avLst/>
            </a:prstGeom>
            <a:solidFill>
              <a:srgbClr val="3A5C84">
                <a:lumMod val="50000"/>
              </a:srgbClr>
            </a:solidFill>
            <a:ln w="57150" cap="flat" cmpd="sng" algn="ctr">
              <a:solidFill>
                <a:srgbClr val="3A5C84">
                  <a:lumMod val="5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9" name="Arrow: Pentagon 76">
              <a:extLst>
                <a:ext uri="{FF2B5EF4-FFF2-40B4-BE49-F238E27FC236}">
                  <a16:creationId xmlns:a16="http://schemas.microsoft.com/office/drawing/2014/main" id="{BEBE852F-A3D7-4716-B125-98101C0AA3DD}"/>
                </a:ext>
              </a:extLst>
            </p:cNvPr>
            <p:cNvSpPr/>
            <p:nvPr/>
          </p:nvSpPr>
          <p:spPr>
            <a:xfrm>
              <a:off x="335484" y="1540543"/>
              <a:ext cx="3779982" cy="739055"/>
            </a:xfrm>
            <a:prstGeom prst="homePlate">
              <a:avLst/>
            </a:prstGeom>
            <a:solidFill>
              <a:srgbClr val="3A5C84"/>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cap="all" dirty="0">
                  <a:solidFill>
                    <a:prstClr val="white"/>
                  </a:solidFill>
                  <a:latin typeface="Helvetica-Normal" pitchFamily="2" charset="0"/>
                  <a:ea typeface="+mn-ea"/>
                  <a:cs typeface="+mn-cs"/>
                </a:rPr>
                <a:t>               CRA</a:t>
              </a:r>
              <a:endParaRPr kumimoji="0" lang="en-US" b="1" i="0" u="none" strike="noStrike" kern="0" cap="all" spc="0" normalizeH="0" baseline="0" noProof="0" dirty="0">
                <a:ln>
                  <a:noFill/>
                </a:ln>
                <a:solidFill>
                  <a:prstClr val="white"/>
                </a:solidFill>
                <a:effectLst/>
                <a:uLnTx/>
                <a:uFillTx/>
                <a:latin typeface="Helvetica-Normal" pitchFamily="2" charset="0"/>
                <a:ea typeface="+mn-ea"/>
                <a:cs typeface="+mn-cs"/>
              </a:endParaRPr>
            </a:p>
          </p:txBody>
        </p:sp>
        <p:sp>
          <p:nvSpPr>
            <p:cNvPr id="50" name="Rectangle 78">
              <a:extLst>
                <a:ext uri="{FF2B5EF4-FFF2-40B4-BE49-F238E27FC236}">
                  <a16:creationId xmlns:a16="http://schemas.microsoft.com/office/drawing/2014/main" id="{FF1F6252-2E5F-4E5E-956D-786C360ED704}"/>
                </a:ext>
              </a:extLst>
            </p:cNvPr>
            <p:cNvSpPr/>
            <p:nvPr/>
          </p:nvSpPr>
          <p:spPr>
            <a:xfrm>
              <a:off x="476499" y="1642215"/>
              <a:ext cx="535709" cy="535709"/>
            </a:xfrm>
            <a:prstGeom prst="rect">
              <a:avLst/>
            </a:prstGeom>
            <a:solidFill>
              <a:srgbClr val="3A5C84">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01</a:t>
              </a:r>
            </a:p>
          </p:txBody>
        </p:sp>
      </p:grpSp>
      <p:graphicFrame>
        <p:nvGraphicFramePr>
          <p:cNvPr id="2" name="Objeto 1">
            <a:extLst>
              <a:ext uri="{FF2B5EF4-FFF2-40B4-BE49-F238E27FC236}">
                <a16:creationId xmlns:a16="http://schemas.microsoft.com/office/drawing/2014/main" id="{5AB4C778-948D-4826-B5C7-598B854DCD02}"/>
              </a:ext>
            </a:extLst>
          </p:cNvPr>
          <p:cNvGraphicFramePr>
            <a:graphicFrameLocks noChangeAspect="1"/>
          </p:cNvGraphicFramePr>
          <p:nvPr>
            <p:extLst>
              <p:ext uri="{D42A27DB-BD31-4B8C-83A1-F6EECF244321}">
                <p14:modId xmlns:p14="http://schemas.microsoft.com/office/powerpoint/2010/main" val="2483863109"/>
              </p:ext>
            </p:extLst>
          </p:nvPr>
        </p:nvGraphicFramePr>
        <p:xfrm>
          <a:off x="2600323" y="1261481"/>
          <a:ext cx="6848475" cy="2977971"/>
        </p:xfrm>
        <a:graphic>
          <a:graphicData uri="http://schemas.openxmlformats.org/presentationml/2006/ole">
            <mc:AlternateContent xmlns:mc="http://schemas.openxmlformats.org/markup-compatibility/2006">
              <mc:Choice xmlns:v="urn:schemas-microsoft-com:vml" Requires="v">
                <p:oleObj spid="_x0000_s12291" name="Worksheet" r:id="rId4" imgW="7600785" imgH="3305371" progId="Excel.Sheet.12">
                  <p:embed/>
                </p:oleObj>
              </mc:Choice>
              <mc:Fallback>
                <p:oleObj name="Worksheet" r:id="rId4" imgW="7600785" imgH="3305371" progId="Excel.Sheet.12">
                  <p:embed/>
                  <p:pic>
                    <p:nvPicPr>
                      <p:cNvPr id="0" name=""/>
                      <p:cNvPicPr/>
                      <p:nvPr/>
                    </p:nvPicPr>
                    <p:blipFill>
                      <a:blip r:embed="rId5"/>
                      <a:stretch>
                        <a:fillRect/>
                      </a:stretch>
                    </p:blipFill>
                    <p:spPr>
                      <a:xfrm>
                        <a:off x="2600323" y="1261481"/>
                        <a:ext cx="6848475" cy="2977971"/>
                      </a:xfrm>
                      <a:prstGeom prst="rect">
                        <a:avLst/>
                      </a:prstGeom>
                    </p:spPr>
                  </p:pic>
                </p:oleObj>
              </mc:Fallback>
            </mc:AlternateContent>
          </a:graphicData>
        </a:graphic>
      </p:graphicFrame>
    </p:spTree>
    <p:extLst>
      <p:ext uri="{BB962C8B-B14F-4D97-AF65-F5344CB8AC3E}">
        <p14:creationId xmlns:p14="http://schemas.microsoft.com/office/powerpoint/2010/main" val="17650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Google Shape;137;p16">
            <a:extLst>
              <a:ext uri="{FF2B5EF4-FFF2-40B4-BE49-F238E27FC236}">
                <a16:creationId xmlns:a16="http://schemas.microsoft.com/office/drawing/2014/main" id="{8EF19E6F-4813-4741-896C-C0664AF13E0A}"/>
              </a:ext>
            </a:extLst>
          </p:cNvPr>
          <p:cNvSpPr/>
          <p:nvPr/>
        </p:nvSpPr>
        <p:spPr>
          <a:xfrm>
            <a:off x="0" y="-36420"/>
            <a:ext cx="12192000" cy="6858000"/>
          </a:xfrm>
          <a:prstGeom prst="rect">
            <a:avLst/>
          </a:prstGeom>
          <a:solidFill>
            <a:srgbClr val="355085"/>
          </a:solidFill>
          <a:ln>
            <a:noFill/>
          </a:ln>
        </p:spPr>
        <p:txBody>
          <a:bodyPr spcFirstLastPara="1" lIns="68569" tIns="34275" rIns="68569" bIns="34275" anchor="ctr"/>
          <a:lstStyle/>
          <a:p>
            <a:pPr algn="ctr">
              <a:defRPr/>
            </a:pPr>
            <a:endParaRPr sz="1950" dirty="0">
              <a:solidFill>
                <a:schemeClr val="lt1"/>
              </a:solidFill>
              <a:latin typeface="Calibri"/>
              <a:ea typeface="Calibri"/>
              <a:cs typeface="Calibri"/>
              <a:sym typeface="Calibri"/>
            </a:endParaRPr>
          </a:p>
        </p:txBody>
      </p:sp>
      <p:pic>
        <p:nvPicPr>
          <p:cNvPr id="34" name="Imagen 33" descr="Imagen que contiene edificio, árbol&#10;&#10;Descripción generada automáticamente">
            <a:extLst>
              <a:ext uri="{FF2B5EF4-FFF2-40B4-BE49-F238E27FC236}">
                <a16:creationId xmlns:a16="http://schemas.microsoft.com/office/drawing/2014/main" id="{85A24D88-0EE8-4200-B35D-1B64BD6CB3AC}"/>
              </a:ext>
            </a:extLst>
          </p:cNvPr>
          <p:cNvPicPr>
            <a:picLocks noChangeAspect="1"/>
          </p:cNvPicPr>
          <p:nvPr/>
        </p:nvPicPr>
        <p:blipFill rotWithShape="1">
          <a:blip r:embed="rId3">
            <a:duotone>
              <a:prstClr val="black"/>
              <a:schemeClr val="accent1">
                <a:tint val="45000"/>
                <a:satMod val="400000"/>
              </a:schemeClr>
            </a:duotone>
          </a:blip>
          <a:srcRect r="20636"/>
          <a:stretch/>
        </p:blipFill>
        <p:spPr>
          <a:xfrm>
            <a:off x="63232" y="27152"/>
            <a:ext cx="4538807" cy="6794428"/>
          </a:xfrm>
          <a:prstGeom prst="rect">
            <a:avLst/>
          </a:prstGeom>
        </p:spPr>
      </p:pic>
      <p:pic>
        <p:nvPicPr>
          <p:cNvPr id="16388" name="Marcador de contenido 8">
            <a:extLst>
              <a:ext uri="{FF2B5EF4-FFF2-40B4-BE49-F238E27FC236}">
                <a16:creationId xmlns:a16="http://schemas.microsoft.com/office/drawing/2014/main" id="{D4F72120-D9E1-4A10-93E3-9EC374BA97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177800"/>
            <a:ext cx="442436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ángulo 38">
            <a:extLst>
              <a:ext uri="{FF2B5EF4-FFF2-40B4-BE49-F238E27FC236}">
                <a16:creationId xmlns:a16="http://schemas.microsoft.com/office/drawing/2014/main" id="{BE422757-DD65-4C0D-A4D8-2349DCA41235}"/>
              </a:ext>
            </a:extLst>
          </p:cNvPr>
          <p:cNvSpPr/>
          <p:nvPr/>
        </p:nvSpPr>
        <p:spPr>
          <a:xfrm>
            <a:off x="388938" y="3768726"/>
            <a:ext cx="1754311" cy="1035050"/>
          </a:xfrm>
          <a:prstGeom prst="rect">
            <a:avLst/>
          </a:prstGeom>
          <a:solidFill>
            <a:srgbClr val="034A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sz="1600" dirty="0">
              <a:solidFill>
                <a:srgbClr val="034A83"/>
              </a:solidFill>
            </a:endParaRPr>
          </a:p>
        </p:txBody>
      </p:sp>
      <p:sp>
        <p:nvSpPr>
          <p:cNvPr id="42" name="Elipse 41">
            <a:extLst>
              <a:ext uri="{FF2B5EF4-FFF2-40B4-BE49-F238E27FC236}">
                <a16:creationId xmlns:a16="http://schemas.microsoft.com/office/drawing/2014/main" id="{6FE1C5BE-8EF7-47DE-BB68-01D555666F0A}"/>
              </a:ext>
            </a:extLst>
          </p:cNvPr>
          <p:cNvSpPr/>
          <p:nvPr/>
        </p:nvSpPr>
        <p:spPr>
          <a:xfrm>
            <a:off x="122238" y="3419475"/>
            <a:ext cx="533400" cy="533400"/>
          </a:xfrm>
          <a:prstGeom prst="ellipse">
            <a:avLst/>
          </a:prstGeom>
          <a:solidFill>
            <a:schemeClr val="bg1"/>
          </a:solidFill>
          <a:ln>
            <a:solidFill>
              <a:srgbClr val="004A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b="1" dirty="0">
                <a:solidFill>
                  <a:srgbClr val="004A84"/>
                </a:solidFill>
                <a:latin typeface="Trebuchet MS" panose="020B0603020202020204" pitchFamily="34" charset="0"/>
                <a:cs typeface="Arial" panose="020B0604020202020204" pitchFamily="34" charset="0"/>
              </a:rPr>
              <a:t>1</a:t>
            </a:r>
          </a:p>
        </p:txBody>
      </p:sp>
      <p:sp>
        <p:nvSpPr>
          <p:cNvPr id="43" name="Rectángulo 42">
            <a:extLst>
              <a:ext uri="{FF2B5EF4-FFF2-40B4-BE49-F238E27FC236}">
                <a16:creationId xmlns:a16="http://schemas.microsoft.com/office/drawing/2014/main" id="{3C4E5316-29A9-4453-A7AC-C293ED37E7DD}"/>
              </a:ext>
            </a:extLst>
          </p:cNvPr>
          <p:cNvSpPr/>
          <p:nvPr/>
        </p:nvSpPr>
        <p:spPr>
          <a:xfrm>
            <a:off x="2932113" y="3744913"/>
            <a:ext cx="1322511" cy="1035051"/>
          </a:xfrm>
          <a:prstGeom prst="rect">
            <a:avLst/>
          </a:prstGeom>
          <a:solidFill>
            <a:srgbClr val="034A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sz="1600">
              <a:solidFill>
                <a:srgbClr val="034A83"/>
              </a:solidFill>
            </a:endParaRPr>
          </a:p>
        </p:txBody>
      </p:sp>
      <p:sp>
        <p:nvSpPr>
          <p:cNvPr id="44" name="Elipse 43">
            <a:extLst>
              <a:ext uri="{FF2B5EF4-FFF2-40B4-BE49-F238E27FC236}">
                <a16:creationId xmlns:a16="http://schemas.microsoft.com/office/drawing/2014/main" id="{71FA03FF-08AE-43AD-87DF-FC905FF41CC7}"/>
              </a:ext>
            </a:extLst>
          </p:cNvPr>
          <p:cNvSpPr/>
          <p:nvPr/>
        </p:nvSpPr>
        <p:spPr>
          <a:xfrm>
            <a:off x="2424113" y="3405188"/>
            <a:ext cx="533400" cy="533400"/>
          </a:xfrm>
          <a:prstGeom prst="ellipse">
            <a:avLst/>
          </a:prstGeom>
          <a:solidFill>
            <a:schemeClr val="bg1"/>
          </a:solidFill>
          <a:ln>
            <a:solidFill>
              <a:srgbClr val="004A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b="1" dirty="0">
                <a:solidFill>
                  <a:srgbClr val="004A84"/>
                </a:solidFill>
                <a:latin typeface="Trebuchet MS" panose="020B0603020202020204" pitchFamily="34" charset="0"/>
                <a:cs typeface="Arial" panose="020B0604020202020204" pitchFamily="34" charset="0"/>
              </a:rPr>
              <a:t>2</a:t>
            </a:r>
          </a:p>
        </p:txBody>
      </p:sp>
      <p:sp>
        <p:nvSpPr>
          <p:cNvPr id="47" name="Rectángulo 14">
            <a:extLst>
              <a:ext uri="{FF2B5EF4-FFF2-40B4-BE49-F238E27FC236}">
                <a16:creationId xmlns:a16="http://schemas.microsoft.com/office/drawing/2014/main" id="{2EBCD029-F355-4C46-81AD-6ACD0BF07C63}"/>
              </a:ext>
            </a:extLst>
          </p:cNvPr>
          <p:cNvSpPr/>
          <p:nvPr/>
        </p:nvSpPr>
        <p:spPr>
          <a:xfrm>
            <a:off x="7194550" y="3744913"/>
            <a:ext cx="2065337" cy="1058863"/>
          </a:xfrm>
          <a:prstGeom prst="rect">
            <a:avLst/>
          </a:prstGeom>
          <a:solidFill>
            <a:srgbClr val="034A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sz="1600">
              <a:solidFill>
                <a:srgbClr val="034A83"/>
              </a:solidFill>
            </a:endParaRPr>
          </a:p>
        </p:txBody>
      </p:sp>
      <p:sp>
        <p:nvSpPr>
          <p:cNvPr id="52" name="Elipse 16">
            <a:extLst>
              <a:ext uri="{FF2B5EF4-FFF2-40B4-BE49-F238E27FC236}">
                <a16:creationId xmlns:a16="http://schemas.microsoft.com/office/drawing/2014/main" id="{D7845A6B-4868-446E-9D46-7F1627757F60}"/>
              </a:ext>
            </a:extLst>
          </p:cNvPr>
          <p:cNvSpPr/>
          <p:nvPr/>
        </p:nvSpPr>
        <p:spPr>
          <a:xfrm>
            <a:off x="6819900" y="3405188"/>
            <a:ext cx="533400" cy="533400"/>
          </a:xfrm>
          <a:prstGeom prst="ellipse">
            <a:avLst/>
          </a:prstGeom>
          <a:solidFill>
            <a:schemeClr val="bg1"/>
          </a:solidFill>
          <a:ln>
            <a:solidFill>
              <a:srgbClr val="004A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b="1" dirty="0">
                <a:solidFill>
                  <a:srgbClr val="004A84"/>
                </a:solidFill>
                <a:latin typeface="Trebuchet MS" panose="020B0603020202020204" pitchFamily="34" charset="0"/>
                <a:cs typeface="Arial" panose="020B0604020202020204" pitchFamily="34" charset="0"/>
              </a:rPr>
              <a:t>4</a:t>
            </a:r>
          </a:p>
        </p:txBody>
      </p:sp>
      <p:sp>
        <p:nvSpPr>
          <p:cNvPr id="16397" name="Rectángulo 8">
            <a:extLst>
              <a:ext uri="{FF2B5EF4-FFF2-40B4-BE49-F238E27FC236}">
                <a16:creationId xmlns:a16="http://schemas.microsoft.com/office/drawing/2014/main" id="{0AA2A751-53B5-4091-817C-D9398397ADB9}"/>
              </a:ext>
            </a:extLst>
          </p:cNvPr>
          <p:cNvSpPr>
            <a:spLocks noChangeArrowheads="1"/>
          </p:cNvSpPr>
          <p:nvPr/>
        </p:nvSpPr>
        <p:spPr bwMode="auto">
          <a:xfrm>
            <a:off x="457201" y="4106862"/>
            <a:ext cx="1617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38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Clr>
                <a:srgbClr val="034A83"/>
              </a:buClr>
              <a:buFontTx/>
              <a:buNone/>
            </a:pPr>
            <a:r>
              <a:rPr lang="es-CO" altLang="es-CO" sz="2400" dirty="0">
                <a:solidFill>
                  <a:schemeClr val="bg1"/>
                </a:solidFill>
                <a:latin typeface="Arial" panose="020B0604020202020204" pitchFamily="34" charset="0"/>
                <a:cs typeface="Arial" panose="020B0604020202020204" pitchFamily="34" charset="0"/>
                <a:sym typeface="Work Sans" charset="0"/>
              </a:rPr>
              <a:t>Sectorial</a:t>
            </a:r>
          </a:p>
        </p:txBody>
      </p:sp>
      <p:sp>
        <p:nvSpPr>
          <p:cNvPr id="16398" name="Rectángulo 17">
            <a:extLst>
              <a:ext uri="{FF2B5EF4-FFF2-40B4-BE49-F238E27FC236}">
                <a16:creationId xmlns:a16="http://schemas.microsoft.com/office/drawing/2014/main" id="{97C2207B-A461-488C-B0EC-57CF2C6CC814}"/>
              </a:ext>
            </a:extLst>
          </p:cNvPr>
          <p:cNvSpPr>
            <a:spLocks noChangeArrowheads="1"/>
          </p:cNvSpPr>
          <p:nvPr/>
        </p:nvSpPr>
        <p:spPr bwMode="auto">
          <a:xfrm>
            <a:off x="2753097" y="4094163"/>
            <a:ext cx="1541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38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Clr>
                <a:srgbClr val="034A83"/>
              </a:buClr>
              <a:buFontTx/>
              <a:buNone/>
            </a:pPr>
            <a:r>
              <a:rPr lang="es-CO" altLang="es-CO" sz="2400" dirty="0">
                <a:solidFill>
                  <a:schemeClr val="bg1"/>
                </a:solidFill>
                <a:latin typeface="Arial" panose="020B0604020202020204" pitchFamily="34" charset="0"/>
                <a:cs typeface="Arial" panose="020B0604020202020204" pitchFamily="34" charset="0"/>
                <a:sym typeface="Work Sans" charset="0"/>
              </a:rPr>
              <a:t>Vivienda</a:t>
            </a:r>
          </a:p>
        </p:txBody>
      </p:sp>
      <p:sp>
        <p:nvSpPr>
          <p:cNvPr id="16403" name="Rectángulo 17">
            <a:extLst>
              <a:ext uri="{FF2B5EF4-FFF2-40B4-BE49-F238E27FC236}">
                <a16:creationId xmlns:a16="http://schemas.microsoft.com/office/drawing/2014/main" id="{07230F81-18A4-476D-92CA-814BBB0DEA96}"/>
              </a:ext>
            </a:extLst>
          </p:cNvPr>
          <p:cNvSpPr>
            <a:spLocks noChangeArrowheads="1"/>
          </p:cNvSpPr>
          <p:nvPr/>
        </p:nvSpPr>
        <p:spPr bwMode="auto">
          <a:xfrm>
            <a:off x="6977063" y="4130675"/>
            <a:ext cx="22891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38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Clr>
                <a:srgbClr val="034A83"/>
              </a:buClr>
              <a:buFontTx/>
              <a:buNone/>
            </a:pPr>
            <a:r>
              <a:rPr lang="es-CO" altLang="es-CO" sz="2400" dirty="0">
                <a:solidFill>
                  <a:schemeClr val="bg1"/>
                </a:solidFill>
                <a:latin typeface="Arial" panose="020B0604020202020204" pitchFamily="34" charset="0"/>
                <a:cs typeface="Arial" panose="020B0604020202020204" pitchFamily="34" charset="0"/>
                <a:sym typeface="Work Sans" charset="0"/>
              </a:rPr>
              <a:t>Transversales</a:t>
            </a:r>
          </a:p>
        </p:txBody>
      </p:sp>
      <p:sp>
        <p:nvSpPr>
          <p:cNvPr id="72" name="Rectángulo 71">
            <a:extLst>
              <a:ext uri="{FF2B5EF4-FFF2-40B4-BE49-F238E27FC236}">
                <a16:creationId xmlns:a16="http://schemas.microsoft.com/office/drawing/2014/main" id="{CACE0F03-7BA3-43D7-AF77-2B5189B8B61A}"/>
              </a:ext>
            </a:extLst>
          </p:cNvPr>
          <p:cNvSpPr/>
          <p:nvPr/>
        </p:nvSpPr>
        <p:spPr>
          <a:xfrm>
            <a:off x="0" y="1147763"/>
            <a:ext cx="12192000" cy="742950"/>
          </a:xfrm>
          <a:prstGeom prst="rect">
            <a:avLst/>
          </a:prstGeom>
          <a:solidFill>
            <a:srgbClr val="03498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sz="4400" b="1" dirty="0">
                <a:latin typeface="Arial" panose="020B0604020202020204" pitchFamily="34" charset="0"/>
                <a:cs typeface="Arial" panose="020B0604020202020204" pitchFamily="34" charset="0"/>
              </a:rPr>
              <a:t>Contenido</a:t>
            </a:r>
          </a:p>
        </p:txBody>
      </p:sp>
      <p:sp>
        <p:nvSpPr>
          <p:cNvPr id="27" name="Rectángulo 26">
            <a:extLst>
              <a:ext uri="{FF2B5EF4-FFF2-40B4-BE49-F238E27FC236}">
                <a16:creationId xmlns:a16="http://schemas.microsoft.com/office/drawing/2014/main" id="{3A14E88B-C23F-41BF-9761-D7CF4854B782}"/>
              </a:ext>
            </a:extLst>
          </p:cNvPr>
          <p:cNvSpPr/>
          <p:nvPr/>
        </p:nvSpPr>
        <p:spPr>
          <a:xfrm>
            <a:off x="4983286" y="3779045"/>
            <a:ext cx="1474128" cy="1000920"/>
          </a:xfrm>
          <a:prstGeom prst="rect">
            <a:avLst/>
          </a:prstGeom>
          <a:solidFill>
            <a:srgbClr val="034A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600" dirty="0">
                <a:solidFill>
                  <a:srgbClr val="034A83"/>
                </a:solidFill>
              </a:rPr>
              <a:t>Agus </a:t>
            </a:r>
          </a:p>
        </p:txBody>
      </p:sp>
      <p:sp>
        <p:nvSpPr>
          <p:cNvPr id="28" name="Elipse 16">
            <a:extLst>
              <a:ext uri="{FF2B5EF4-FFF2-40B4-BE49-F238E27FC236}">
                <a16:creationId xmlns:a16="http://schemas.microsoft.com/office/drawing/2014/main" id="{6F4CC26A-E91B-4633-80DB-C28B453586AA}"/>
              </a:ext>
            </a:extLst>
          </p:cNvPr>
          <p:cNvSpPr/>
          <p:nvPr/>
        </p:nvSpPr>
        <p:spPr>
          <a:xfrm>
            <a:off x="4610100" y="3443288"/>
            <a:ext cx="533400" cy="533400"/>
          </a:xfrm>
          <a:prstGeom prst="ellipse">
            <a:avLst/>
          </a:prstGeom>
          <a:solidFill>
            <a:schemeClr val="bg1"/>
          </a:solidFill>
          <a:ln>
            <a:solidFill>
              <a:srgbClr val="004A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b="1" dirty="0">
                <a:solidFill>
                  <a:srgbClr val="004A84"/>
                </a:solidFill>
                <a:latin typeface="Trebuchet MS" panose="020B0603020202020204" pitchFamily="34" charset="0"/>
                <a:cs typeface="Arial" panose="020B0604020202020204" pitchFamily="34" charset="0"/>
              </a:rPr>
              <a:t>3</a:t>
            </a:r>
          </a:p>
        </p:txBody>
      </p:sp>
      <p:sp>
        <p:nvSpPr>
          <p:cNvPr id="29" name="Rectángulo 17">
            <a:extLst>
              <a:ext uri="{FF2B5EF4-FFF2-40B4-BE49-F238E27FC236}">
                <a16:creationId xmlns:a16="http://schemas.microsoft.com/office/drawing/2014/main" id="{E928FD2B-08BD-4D02-8756-87CC298004F3}"/>
              </a:ext>
            </a:extLst>
          </p:cNvPr>
          <p:cNvSpPr>
            <a:spLocks noChangeArrowheads="1"/>
          </p:cNvSpPr>
          <p:nvPr/>
        </p:nvSpPr>
        <p:spPr bwMode="auto">
          <a:xfrm>
            <a:off x="5000625" y="4132263"/>
            <a:ext cx="1474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38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Clr>
                <a:srgbClr val="034A83"/>
              </a:buClr>
              <a:buFontTx/>
              <a:buNone/>
            </a:pPr>
            <a:r>
              <a:rPr lang="es-CO" altLang="es-CO" sz="2400" dirty="0">
                <a:solidFill>
                  <a:schemeClr val="bg1"/>
                </a:solidFill>
                <a:latin typeface="Arial" panose="020B0604020202020204" pitchFamily="34" charset="0"/>
                <a:cs typeface="Arial" panose="020B0604020202020204" pitchFamily="34" charset="0"/>
                <a:sym typeface="Work Sans" charset="0"/>
              </a:rPr>
              <a:t>APSB</a:t>
            </a:r>
          </a:p>
        </p:txBody>
      </p:sp>
      <p:sp>
        <p:nvSpPr>
          <p:cNvPr id="31" name="Rectángulo 30">
            <a:extLst>
              <a:ext uri="{FF2B5EF4-FFF2-40B4-BE49-F238E27FC236}">
                <a16:creationId xmlns:a16="http://schemas.microsoft.com/office/drawing/2014/main" id="{05987DD8-3C4F-401A-9470-D85E376FD1EE}"/>
              </a:ext>
            </a:extLst>
          </p:cNvPr>
          <p:cNvSpPr/>
          <p:nvPr/>
        </p:nvSpPr>
        <p:spPr>
          <a:xfrm>
            <a:off x="9875838" y="3787776"/>
            <a:ext cx="1754311" cy="1035050"/>
          </a:xfrm>
          <a:prstGeom prst="rect">
            <a:avLst/>
          </a:prstGeom>
          <a:solidFill>
            <a:srgbClr val="034A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sz="1600" dirty="0">
              <a:solidFill>
                <a:srgbClr val="034A83"/>
              </a:solidFill>
            </a:endParaRPr>
          </a:p>
        </p:txBody>
      </p:sp>
      <p:sp>
        <p:nvSpPr>
          <p:cNvPr id="32" name="Elipse 16">
            <a:extLst>
              <a:ext uri="{FF2B5EF4-FFF2-40B4-BE49-F238E27FC236}">
                <a16:creationId xmlns:a16="http://schemas.microsoft.com/office/drawing/2014/main" id="{29DBDECC-5DB2-4804-82CC-356D1DDB1AD8}"/>
              </a:ext>
            </a:extLst>
          </p:cNvPr>
          <p:cNvSpPr/>
          <p:nvPr/>
        </p:nvSpPr>
        <p:spPr>
          <a:xfrm>
            <a:off x="9467850" y="3443288"/>
            <a:ext cx="533400" cy="533400"/>
          </a:xfrm>
          <a:prstGeom prst="ellipse">
            <a:avLst/>
          </a:prstGeom>
          <a:solidFill>
            <a:schemeClr val="bg1"/>
          </a:solidFill>
          <a:ln>
            <a:solidFill>
              <a:srgbClr val="004A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b="1" dirty="0">
                <a:solidFill>
                  <a:srgbClr val="004A84"/>
                </a:solidFill>
                <a:latin typeface="Trebuchet MS" panose="020B0603020202020204" pitchFamily="34" charset="0"/>
                <a:cs typeface="Arial" panose="020B0604020202020204" pitchFamily="34" charset="0"/>
              </a:rPr>
              <a:t>5</a:t>
            </a:r>
          </a:p>
        </p:txBody>
      </p:sp>
      <p:sp>
        <p:nvSpPr>
          <p:cNvPr id="33" name="Rectángulo 17">
            <a:extLst>
              <a:ext uri="{FF2B5EF4-FFF2-40B4-BE49-F238E27FC236}">
                <a16:creationId xmlns:a16="http://schemas.microsoft.com/office/drawing/2014/main" id="{B4501780-2444-4374-A6FC-AE888FECEEBE}"/>
              </a:ext>
            </a:extLst>
          </p:cNvPr>
          <p:cNvSpPr>
            <a:spLocks noChangeArrowheads="1"/>
          </p:cNvSpPr>
          <p:nvPr/>
        </p:nvSpPr>
        <p:spPr bwMode="auto">
          <a:xfrm>
            <a:off x="10029825" y="4132263"/>
            <a:ext cx="1474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38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Clr>
                <a:srgbClr val="034A83"/>
              </a:buClr>
              <a:buFontTx/>
              <a:buNone/>
            </a:pPr>
            <a:r>
              <a:rPr lang="es-CO" altLang="es-CO" sz="2400" dirty="0">
                <a:solidFill>
                  <a:schemeClr val="bg1"/>
                </a:solidFill>
                <a:latin typeface="Arial" panose="020B0604020202020204" pitchFamily="34" charset="0"/>
                <a:cs typeface="Arial" panose="020B0604020202020204" pitchFamily="34" charset="0"/>
                <a:sym typeface="Work Sans" charset="0"/>
              </a:rPr>
              <a:t>CRA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Google Shape;137;p16">
            <a:extLst>
              <a:ext uri="{FF2B5EF4-FFF2-40B4-BE49-F238E27FC236}">
                <a16:creationId xmlns:a16="http://schemas.microsoft.com/office/drawing/2014/main" id="{B3DF9977-6DA9-4596-ACD3-A096B3692737}"/>
              </a:ext>
            </a:extLst>
          </p:cNvPr>
          <p:cNvSpPr/>
          <p:nvPr/>
        </p:nvSpPr>
        <p:spPr>
          <a:xfrm>
            <a:off x="0" y="-59834"/>
            <a:ext cx="12192000" cy="6917833"/>
          </a:xfrm>
          <a:prstGeom prst="rect">
            <a:avLst/>
          </a:prstGeom>
          <a:solidFill>
            <a:srgbClr val="355085"/>
          </a:solidFill>
          <a:ln>
            <a:noFill/>
          </a:ln>
        </p:spPr>
        <p:txBody>
          <a:bodyPr spcFirstLastPara="1" lIns="68569" tIns="34275" rIns="68569" bIns="34275" anchor="ctr"/>
          <a:lstStyle/>
          <a:p>
            <a:pPr algn="ctr">
              <a:defRPr/>
            </a:pPr>
            <a:endParaRPr sz="1950" dirty="0">
              <a:solidFill>
                <a:schemeClr val="lt1"/>
              </a:solidFill>
              <a:latin typeface="Calibri"/>
              <a:ea typeface="Calibri"/>
              <a:cs typeface="Calibri"/>
              <a:sym typeface="Calibri"/>
            </a:endParaRPr>
          </a:p>
        </p:txBody>
      </p:sp>
      <p:sp>
        <p:nvSpPr>
          <p:cNvPr id="18435" name="Google Shape;127;p20">
            <a:extLst>
              <a:ext uri="{FF2B5EF4-FFF2-40B4-BE49-F238E27FC236}">
                <a16:creationId xmlns:a16="http://schemas.microsoft.com/office/drawing/2014/main" id="{C3795E85-1EC6-4772-BC13-59EB6129A981}"/>
              </a:ext>
            </a:extLst>
          </p:cNvPr>
          <p:cNvSpPr txBox="1">
            <a:spLocks noChangeArrowheads="1"/>
          </p:cNvSpPr>
          <p:nvPr/>
        </p:nvSpPr>
        <p:spPr bwMode="auto">
          <a:xfrm>
            <a:off x="2366169" y="3603626"/>
            <a:ext cx="74596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marL="139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Clr>
                <a:srgbClr val="FFFFFF"/>
              </a:buClr>
              <a:buSzPts val="1400"/>
              <a:buFontTx/>
              <a:buNone/>
            </a:pPr>
            <a:r>
              <a:rPr lang="es-ES" altLang="es-CO" sz="4800" b="1" dirty="0">
                <a:solidFill>
                  <a:schemeClr val="bg1"/>
                </a:solidFill>
                <a:latin typeface="Arial" panose="020B0604020202020204" pitchFamily="34" charset="0"/>
                <a:ea typeface="Work Sans" charset="0"/>
                <a:cs typeface="Arial" panose="020B0604020202020204" pitchFamily="34" charset="0"/>
              </a:rPr>
              <a:t>Sectorial</a:t>
            </a:r>
          </a:p>
        </p:txBody>
      </p:sp>
      <p:sp>
        <p:nvSpPr>
          <p:cNvPr id="6" name="Elipse 5">
            <a:extLst>
              <a:ext uri="{FF2B5EF4-FFF2-40B4-BE49-F238E27FC236}">
                <a16:creationId xmlns:a16="http://schemas.microsoft.com/office/drawing/2014/main" id="{2B788959-1E78-482D-A81A-6AEBA32BD485}"/>
              </a:ext>
            </a:extLst>
          </p:cNvPr>
          <p:cNvSpPr/>
          <p:nvPr/>
        </p:nvSpPr>
        <p:spPr>
          <a:xfrm>
            <a:off x="5771356" y="2606675"/>
            <a:ext cx="649288" cy="647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sz="2800" b="1" dirty="0">
                <a:solidFill>
                  <a:srgbClr val="F42F63"/>
                </a:solidFill>
                <a:latin typeface="Trebuchet MS" panose="020B0603020202020204" pitchFamily="34" charset="0"/>
                <a:cs typeface="Arial" panose="020B0604020202020204" pitchFamily="34" charset="0"/>
              </a:rPr>
              <a:t>1</a:t>
            </a:r>
          </a:p>
        </p:txBody>
      </p:sp>
      <p:pic>
        <p:nvPicPr>
          <p:cNvPr id="18437" name="Marcador de contenido 8">
            <a:extLst>
              <a:ext uri="{FF2B5EF4-FFF2-40B4-BE49-F238E27FC236}">
                <a16:creationId xmlns:a16="http://schemas.microsoft.com/office/drawing/2014/main" id="{9C544B52-FD9C-41EA-8683-2D245551C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565150"/>
            <a:ext cx="34607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Rectángulo 1">
            <a:extLst>
              <a:ext uri="{FF2B5EF4-FFF2-40B4-BE49-F238E27FC236}">
                <a16:creationId xmlns:a16="http://schemas.microsoft.com/office/drawing/2014/main" id="{89EB6501-1046-49EE-94BD-EDDDEFC7E3D8}"/>
              </a:ext>
            </a:extLst>
          </p:cNvPr>
          <p:cNvSpPr/>
          <p:nvPr/>
        </p:nvSpPr>
        <p:spPr>
          <a:xfrm>
            <a:off x="885923" y="528948"/>
            <a:ext cx="8670326" cy="523220"/>
          </a:xfrm>
          <a:prstGeom prst="rect">
            <a:avLst/>
          </a:prstGeom>
        </p:spPr>
        <p:txBody>
          <a:bodyPr wrap="square">
            <a:spAutoFit/>
          </a:bodyPr>
          <a:lstStyle/>
          <a:p>
            <a:r>
              <a:rPr lang="es-CO" sz="2800" b="1" dirty="0">
                <a:solidFill>
                  <a:srgbClr val="004A84"/>
                </a:solidFill>
                <a:latin typeface="Arial" panose="020B0604020202020204" pitchFamily="34" charset="0"/>
                <a:cs typeface="Arial" panose="020B0604020202020204" pitchFamily="34" charset="0"/>
              </a:rPr>
              <a:t>Reporte Sectorial</a:t>
            </a:r>
            <a:endParaRPr lang="es-MX" sz="2800" b="1" dirty="0">
              <a:solidFill>
                <a:srgbClr val="004A8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E31E6554-4C75-41DA-827B-32392B6E5652}"/>
              </a:ext>
            </a:extLst>
          </p:cNvPr>
          <p:cNvSpPr/>
          <p:nvPr/>
        </p:nvSpPr>
        <p:spPr>
          <a:xfrm>
            <a:off x="10694504" y="6294783"/>
            <a:ext cx="1023567" cy="43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9" name="Grupo 48">
            <a:extLst>
              <a:ext uri="{FF2B5EF4-FFF2-40B4-BE49-F238E27FC236}">
                <a16:creationId xmlns:a16="http://schemas.microsoft.com/office/drawing/2014/main" id="{679F4911-149F-4ADB-B6E2-9A4690DDE7C7}"/>
              </a:ext>
            </a:extLst>
          </p:cNvPr>
          <p:cNvGrpSpPr/>
          <p:nvPr/>
        </p:nvGrpSpPr>
        <p:grpSpPr>
          <a:xfrm>
            <a:off x="6718631" y="3732796"/>
            <a:ext cx="4860759" cy="2681235"/>
            <a:chOff x="335483" y="1540543"/>
            <a:chExt cx="3954950" cy="4569692"/>
          </a:xfrm>
        </p:grpSpPr>
        <p:sp>
          <p:nvSpPr>
            <p:cNvPr id="50" name="Parallelogram 56">
              <a:extLst>
                <a:ext uri="{FF2B5EF4-FFF2-40B4-BE49-F238E27FC236}">
                  <a16:creationId xmlns:a16="http://schemas.microsoft.com/office/drawing/2014/main" id="{94F1E7C0-EA87-4BC9-984C-7762E820498D}"/>
                </a:ext>
              </a:extLst>
            </p:cNvPr>
            <p:cNvSpPr/>
            <p:nvPr/>
          </p:nvSpPr>
          <p:spPr>
            <a:xfrm>
              <a:off x="744354" y="4108630"/>
              <a:ext cx="3546079" cy="2001605"/>
            </a:xfrm>
            <a:prstGeom prst="parallelogram">
              <a:avLst>
                <a:gd name="adj" fmla="val 40228"/>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ight Triangle 58">
              <a:extLst>
                <a:ext uri="{FF2B5EF4-FFF2-40B4-BE49-F238E27FC236}">
                  <a16:creationId xmlns:a16="http://schemas.microsoft.com/office/drawing/2014/main" id="{4D055C8B-1F64-4000-BFFE-E16236BF0B72}"/>
                </a:ext>
              </a:extLst>
            </p:cNvPr>
            <p:cNvSpPr/>
            <p:nvPr/>
          </p:nvSpPr>
          <p:spPr>
            <a:xfrm flipH="1" flipV="1">
              <a:off x="335483" y="2279598"/>
              <a:ext cx="408871" cy="304798"/>
            </a:xfrm>
            <a:prstGeom prst="rtTriangle">
              <a:avLst/>
            </a:prstGeom>
            <a:solidFill>
              <a:srgbClr val="3A5C84">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60">
              <a:extLst>
                <a:ext uri="{FF2B5EF4-FFF2-40B4-BE49-F238E27FC236}">
                  <a16:creationId xmlns:a16="http://schemas.microsoft.com/office/drawing/2014/main" id="{29DAD835-0A7B-4FF3-A396-B646BE9C25FE}"/>
                </a:ext>
              </a:extLst>
            </p:cNvPr>
            <p:cNvSpPr/>
            <p:nvPr/>
          </p:nvSpPr>
          <p:spPr>
            <a:xfrm>
              <a:off x="744354" y="2057779"/>
              <a:ext cx="2715491"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lIns="182880" tIns="457200" rIns="182880" bIns="91440" rtlCol="0" anchor="t"/>
            <a:lstStyle/>
            <a:p>
              <a:pPr marL="0" marR="0" lvl="0" indent="0" algn="ctr"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En el primer trimestre de la vigencia 2022, los 22 proyectos de inversión del sector presentan en promedio un avance del 62.2% en los indicadores de gestión, 35.6% en los indicadores de producto y 12.6% de avance financiero. Se evidencia un avance positivo en el tablero de control de manera general.</a:t>
              </a:r>
              <a:endParaRPr kumimoji="0" lang="en-US" sz="1100" b="0" i="0" u="none" strike="noStrike" kern="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endParaRPr>
            </a:p>
          </p:txBody>
        </p:sp>
        <p:sp>
          <p:nvSpPr>
            <p:cNvPr id="53" name="Right Triangle 74">
              <a:extLst>
                <a:ext uri="{FF2B5EF4-FFF2-40B4-BE49-F238E27FC236}">
                  <a16:creationId xmlns:a16="http://schemas.microsoft.com/office/drawing/2014/main" id="{99C8AEE4-80B2-4A38-B17D-B843C21BD106}"/>
                </a:ext>
              </a:extLst>
            </p:cNvPr>
            <p:cNvSpPr/>
            <p:nvPr/>
          </p:nvSpPr>
          <p:spPr>
            <a:xfrm flipH="1" flipV="1">
              <a:off x="1617857" y="2216098"/>
              <a:ext cx="1841988" cy="165332"/>
            </a:xfrm>
            <a:prstGeom prst="rtTriangle">
              <a:avLst/>
            </a:prstGeom>
            <a:solidFill>
              <a:srgbClr val="3A5C84">
                <a:lumMod val="50000"/>
              </a:srgbClr>
            </a:solidFill>
            <a:ln w="57150" cap="flat" cmpd="sng" algn="ctr">
              <a:solidFill>
                <a:srgbClr val="3A5C84">
                  <a:lumMod val="5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4" name="Arrow: Pentagon 76">
              <a:extLst>
                <a:ext uri="{FF2B5EF4-FFF2-40B4-BE49-F238E27FC236}">
                  <a16:creationId xmlns:a16="http://schemas.microsoft.com/office/drawing/2014/main" id="{700A1CA0-5AC1-4985-9BB7-C2221802BAD6}"/>
                </a:ext>
              </a:extLst>
            </p:cNvPr>
            <p:cNvSpPr/>
            <p:nvPr/>
          </p:nvSpPr>
          <p:spPr>
            <a:xfrm>
              <a:off x="335484" y="1540543"/>
              <a:ext cx="3779982" cy="739055"/>
            </a:xfrm>
            <a:prstGeom prst="homePlate">
              <a:avLst/>
            </a:prstGeom>
            <a:solidFill>
              <a:srgbClr val="3A5C84"/>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all" spc="0" normalizeH="0" baseline="0" noProof="0" dirty="0">
                  <a:ln>
                    <a:noFill/>
                  </a:ln>
                  <a:solidFill>
                    <a:prstClr val="white"/>
                  </a:solidFill>
                  <a:effectLst/>
                  <a:uLnTx/>
                  <a:uFillTx/>
                  <a:latin typeface="Helvetica-Normal" pitchFamily="2" charset="0"/>
                  <a:ea typeface="+mn-ea"/>
                  <a:cs typeface="+mn-cs"/>
                </a:rPr>
                <a:t>     SECTOR</a:t>
              </a:r>
            </a:p>
          </p:txBody>
        </p:sp>
        <p:sp>
          <p:nvSpPr>
            <p:cNvPr id="55" name="Rectangle 78">
              <a:extLst>
                <a:ext uri="{FF2B5EF4-FFF2-40B4-BE49-F238E27FC236}">
                  <a16:creationId xmlns:a16="http://schemas.microsoft.com/office/drawing/2014/main" id="{BEB730F5-F1CD-4BA7-A582-0D201C849243}"/>
                </a:ext>
              </a:extLst>
            </p:cNvPr>
            <p:cNvSpPr/>
            <p:nvPr/>
          </p:nvSpPr>
          <p:spPr>
            <a:xfrm>
              <a:off x="476499" y="1642215"/>
              <a:ext cx="535709" cy="535709"/>
            </a:xfrm>
            <a:prstGeom prst="rect">
              <a:avLst/>
            </a:prstGeom>
            <a:solidFill>
              <a:srgbClr val="3A5C84">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01</a:t>
              </a:r>
            </a:p>
          </p:txBody>
        </p:sp>
      </p:grpSp>
      <p:graphicFrame>
        <p:nvGraphicFramePr>
          <p:cNvPr id="2" name="Objeto 1">
            <a:extLst>
              <a:ext uri="{FF2B5EF4-FFF2-40B4-BE49-F238E27FC236}">
                <a16:creationId xmlns:a16="http://schemas.microsoft.com/office/drawing/2014/main" id="{D48CD873-8792-4C4E-9BB4-03A6445786D1}"/>
              </a:ext>
            </a:extLst>
          </p:cNvPr>
          <p:cNvGraphicFramePr>
            <a:graphicFrameLocks noChangeAspect="1"/>
          </p:cNvGraphicFramePr>
          <p:nvPr>
            <p:extLst>
              <p:ext uri="{D42A27DB-BD31-4B8C-83A1-F6EECF244321}">
                <p14:modId xmlns:p14="http://schemas.microsoft.com/office/powerpoint/2010/main" val="2925725111"/>
              </p:ext>
            </p:extLst>
          </p:nvPr>
        </p:nvGraphicFramePr>
        <p:xfrm>
          <a:off x="83968" y="1444462"/>
          <a:ext cx="6505575" cy="2714625"/>
        </p:xfrm>
        <a:graphic>
          <a:graphicData uri="http://schemas.openxmlformats.org/presentationml/2006/ole">
            <mc:AlternateContent xmlns:mc="http://schemas.openxmlformats.org/markup-compatibility/2006">
              <mc:Choice xmlns:v="urn:schemas-microsoft-com:vml" Requires="v">
                <p:oleObj spid="_x0000_s1028" name="Worksheet" r:id="rId4" imgW="6505575" imgH="2714658" progId="Excel.Sheet.12">
                  <p:embed/>
                </p:oleObj>
              </mc:Choice>
              <mc:Fallback>
                <p:oleObj name="Worksheet" r:id="rId4" imgW="6505575" imgH="2714658" progId="Excel.Sheet.12">
                  <p:embed/>
                  <p:pic>
                    <p:nvPicPr>
                      <p:cNvPr id="0" name=""/>
                      <p:cNvPicPr/>
                      <p:nvPr/>
                    </p:nvPicPr>
                    <p:blipFill>
                      <a:blip r:embed="rId5"/>
                      <a:stretch>
                        <a:fillRect/>
                      </a:stretch>
                    </p:blipFill>
                    <p:spPr>
                      <a:xfrm>
                        <a:off x="83968" y="1444462"/>
                        <a:ext cx="6505575" cy="2714625"/>
                      </a:xfrm>
                      <a:prstGeom prst="rect">
                        <a:avLst/>
                      </a:prstGeom>
                    </p:spPr>
                  </p:pic>
                </p:oleObj>
              </mc:Fallback>
            </mc:AlternateContent>
          </a:graphicData>
        </a:graphic>
      </p:graphicFrame>
    </p:spTree>
    <p:extLst>
      <p:ext uri="{BB962C8B-B14F-4D97-AF65-F5344CB8AC3E}">
        <p14:creationId xmlns:p14="http://schemas.microsoft.com/office/powerpoint/2010/main" val="45373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Rectángulo 1">
            <a:extLst>
              <a:ext uri="{FF2B5EF4-FFF2-40B4-BE49-F238E27FC236}">
                <a16:creationId xmlns:a16="http://schemas.microsoft.com/office/drawing/2014/main" id="{89EB6501-1046-49EE-94BD-EDDDEFC7E3D8}"/>
              </a:ext>
            </a:extLst>
          </p:cNvPr>
          <p:cNvSpPr/>
          <p:nvPr/>
        </p:nvSpPr>
        <p:spPr>
          <a:xfrm>
            <a:off x="885923" y="528948"/>
            <a:ext cx="8670326" cy="523220"/>
          </a:xfrm>
          <a:prstGeom prst="rect">
            <a:avLst/>
          </a:prstGeom>
        </p:spPr>
        <p:txBody>
          <a:bodyPr wrap="square">
            <a:spAutoFit/>
          </a:bodyPr>
          <a:lstStyle/>
          <a:p>
            <a:r>
              <a:rPr lang="es-CO" sz="2800" b="1" dirty="0">
                <a:solidFill>
                  <a:srgbClr val="004A84"/>
                </a:solidFill>
                <a:latin typeface="Arial" panose="020B0604020202020204" pitchFamily="34" charset="0"/>
                <a:cs typeface="Arial" panose="020B0604020202020204" pitchFamily="34" charset="0"/>
              </a:rPr>
              <a:t>Comparativo Sector a Marzo</a:t>
            </a:r>
            <a:endParaRPr lang="es-MX" sz="2800" b="1" dirty="0">
              <a:solidFill>
                <a:srgbClr val="004A8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E31E6554-4C75-41DA-827B-32392B6E5652}"/>
              </a:ext>
            </a:extLst>
          </p:cNvPr>
          <p:cNvSpPr/>
          <p:nvPr/>
        </p:nvSpPr>
        <p:spPr>
          <a:xfrm>
            <a:off x="10694504" y="6294783"/>
            <a:ext cx="1023567" cy="43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9" name="Grupo 48">
            <a:extLst>
              <a:ext uri="{FF2B5EF4-FFF2-40B4-BE49-F238E27FC236}">
                <a16:creationId xmlns:a16="http://schemas.microsoft.com/office/drawing/2014/main" id="{679F4911-149F-4ADB-B6E2-9A4690DDE7C7}"/>
              </a:ext>
            </a:extLst>
          </p:cNvPr>
          <p:cNvGrpSpPr/>
          <p:nvPr/>
        </p:nvGrpSpPr>
        <p:grpSpPr>
          <a:xfrm>
            <a:off x="6718631" y="3732796"/>
            <a:ext cx="5473369" cy="2681235"/>
            <a:chOff x="335483" y="1540543"/>
            <a:chExt cx="3954950" cy="4569692"/>
          </a:xfrm>
        </p:grpSpPr>
        <p:sp>
          <p:nvSpPr>
            <p:cNvPr id="50" name="Parallelogram 56">
              <a:extLst>
                <a:ext uri="{FF2B5EF4-FFF2-40B4-BE49-F238E27FC236}">
                  <a16:creationId xmlns:a16="http://schemas.microsoft.com/office/drawing/2014/main" id="{94F1E7C0-EA87-4BC9-984C-7762E820498D}"/>
                </a:ext>
              </a:extLst>
            </p:cNvPr>
            <p:cNvSpPr/>
            <p:nvPr/>
          </p:nvSpPr>
          <p:spPr>
            <a:xfrm>
              <a:off x="744354" y="4108630"/>
              <a:ext cx="3546079" cy="2001605"/>
            </a:xfrm>
            <a:prstGeom prst="parallelogram">
              <a:avLst>
                <a:gd name="adj" fmla="val 40228"/>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ight Triangle 58">
              <a:extLst>
                <a:ext uri="{FF2B5EF4-FFF2-40B4-BE49-F238E27FC236}">
                  <a16:creationId xmlns:a16="http://schemas.microsoft.com/office/drawing/2014/main" id="{4D055C8B-1F64-4000-BFFE-E16236BF0B72}"/>
                </a:ext>
              </a:extLst>
            </p:cNvPr>
            <p:cNvSpPr/>
            <p:nvPr/>
          </p:nvSpPr>
          <p:spPr>
            <a:xfrm flipH="1" flipV="1">
              <a:off x="335483" y="2279598"/>
              <a:ext cx="408871" cy="304798"/>
            </a:xfrm>
            <a:prstGeom prst="rtTriangle">
              <a:avLst/>
            </a:prstGeom>
            <a:solidFill>
              <a:srgbClr val="3A5C84">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60">
              <a:extLst>
                <a:ext uri="{FF2B5EF4-FFF2-40B4-BE49-F238E27FC236}">
                  <a16:creationId xmlns:a16="http://schemas.microsoft.com/office/drawing/2014/main" id="{29DAD835-0A7B-4FF3-A396-B646BE9C25FE}"/>
                </a:ext>
              </a:extLst>
            </p:cNvPr>
            <p:cNvSpPr/>
            <p:nvPr/>
          </p:nvSpPr>
          <p:spPr>
            <a:xfrm>
              <a:off x="744354" y="2057780"/>
              <a:ext cx="3371112"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lIns="182880" tIns="457200" rIns="182880" bIns="91440" rtlCol="0" anchor="t"/>
            <a:lstStyle/>
            <a:p>
              <a:pPr marL="0" marR="0" lvl="0" indent="0" algn="ctr"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Al comparar los resultados del primer trimestre del 2022 contra los del 2021, se denota que el sector tiene asignados mayores recursos en la actual vigencia y el avance físico de los proyectos de inversión supera significativamente los resultados del 2021. Sin embargo los resultados en la gestión financiera y de gestión son menores a los resultados del 2021, razón por la cual es vital que las áreas tomen las acciones necesarias para mejorar los resultados de la vigencia actual, teniendo en cuenta que la gestión de la administración se vera reflejada hasta el mes de julio de 2022.</a:t>
              </a:r>
              <a:endParaRPr kumimoji="0" lang="en-US" sz="1100" b="0" i="0" u="none" strike="noStrike" kern="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endParaRPr>
            </a:p>
          </p:txBody>
        </p:sp>
        <p:sp>
          <p:nvSpPr>
            <p:cNvPr id="53" name="Right Triangle 74">
              <a:extLst>
                <a:ext uri="{FF2B5EF4-FFF2-40B4-BE49-F238E27FC236}">
                  <a16:creationId xmlns:a16="http://schemas.microsoft.com/office/drawing/2014/main" id="{99C8AEE4-80B2-4A38-B17D-B843C21BD106}"/>
                </a:ext>
              </a:extLst>
            </p:cNvPr>
            <p:cNvSpPr/>
            <p:nvPr/>
          </p:nvSpPr>
          <p:spPr>
            <a:xfrm flipH="1" flipV="1">
              <a:off x="1617857" y="2216098"/>
              <a:ext cx="1841988" cy="165332"/>
            </a:xfrm>
            <a:prstGeom prst="rtTriangle">
              <a:avLst/>
            </a:prstGeom>
            <a:solidFill>
              <a:srgbClr val="3A5C84">
                <a:lumMod val="50000"/>
              </a:srgbClr>
            </a:solidFill>
            <a:ln w="57150" cap="flat" cmpd="sng" algn="ctr">
              <a:solidFill>
                <a:srgbClr val="3A5C84">
                  <a:lumMod val="5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4" name="Arrow: Pentagon 76">
              <a:extLst>
                <a:ext uri="{FF2B5EF4-FFF2-40B4-BE49-F238E27FC236}">
                  <a16:creationId xmlns:a16="http://schemas.microsoft.com/office/drawing/2014/main" id="{700A1CA0-5AC1-4985-9BB7-C2221802BAD6}"/>
                </a:ext>
              </a:extLst>
            </p:cNvPr>
            <p:cNvSpPr/>
            <p:nvPr/>
          </p:nvSpPr>
          <p:spPr>
            <a:xfrm>
              <a:off x="335484" y="1540543"/>
              <a:ext cx="3779982" cy="739055"/>
            </a:xfrm>
            <a:prstGeom prst="homePlate">
              <a:avLst/>
            </a:prstGeom>
            <a:solidFill>
              <a:srgbClr val="3A5C84"/>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all" spc="0" normalizeH="0" baseline="0" noProof="0" dirty="0">
                  <a:ln>
                    <a:noFill/>
                  </a:ln>
                  <a:solidFill>
                    <a:prstClr val="white"/>
                  </a:solidFill>
                  <a:effectLst/>
                  <a:uLnTx/>
                  <a:uFillTx/>
                  <a:latin typeface="Helvetica-Normal" pitchFamily="2" charset="0"/>
                  <a:ea typeface="+mn-ea"/>
                  <a:cs typeface="+mn-cs"/>
                </a:rPr>
                <a:t>     </a:t>
              </a:r>
              <a:r>
                <a:rPr lang="en-US" b="1" kern="0" cap="all" dirty="0">
                  <a:solidFill>
                    <a:prstClr val="white"/>
                  </a:solidFill>
                  <a:latin typeface="Helvetica-Normal" pitchFamily="2" charset="0"/>
                  <a:ea typeface="+mn-ea"/>
                  <a:cs typeface="+mn-cs"/>
                </a:rPr>
                <a:t>COMPARATIVO MARZO</a:t>
              </a:r>
              <a:endParaRPr kumimoji="0" lang="en-US" b="1" i="0" u="none" strike="noStrike" kern="0" cap="all" spc="0" normalizeH="0" baseline="0" noProof="0" dirty="0">
                <a:ln>
                  <a:noFill/>
                </a:ln>
                <a:solidFill>
                  <a:prstClr val="white"/>
                </a:solidFill>
                <a:effectLst/>
                <a:uLnTx/>
                <a:uFillTx/>
                <a:latin typeface="Helvetica-Normal" pitchFamily="2" charset="0"/>
                <a:ea typeface="+mn-ea"/>
                <a:cs typeface="+mn-cs"/>
              </a:endParaRPr>
            </a:p>
          </p:txBody>
        </p:sp>
        <p:sp>
          <p:nvSpPr>
            <p:cNvPr id="55" name="Rectangle 78">
              <a:extLst>
                <a:ext uri="{FF2B5EF4-FFF2-40B4-BE49-F238E27FC236}">
                  <a16:creationId xmlns:a16="http://schemas.microsoft.com/office/drawing/2014/main" id="{BEB730F5-F1CD-4BA7-A582-0D201C849243}"/>
                </a:ext>
              </a:extLst>
            </p:cNvPr>
            <p:cNvSpPr/>
            <p:nvPr/>
          </p:nvSpPr>
          <p:spPr>
            <a:xfrm>
              <a:off x="476499" y="1642215"/>
              <a:ext cx="535709" cy="535709"/>
            </a:xfrm>
            <a:prstGeom prst="rect">
              <a:avLst/>
            </a:prstGeom>
            <a:solidFill>
              <a:srgbClr val="3A5C84">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01</a:t>
              </a:r>
            </a:p>
          </p:txBody>
        </p:sp>
      </p:grpSp>
      <p:graphicFrame>
        <p:nvGraphicFramePr>
          <p:cNvPr id="4" name="Objeto 3">
            <a:extLst>
              <a:ext uri="{FF2B5EF4-FFF2-40B4-BE49-F238E27FC236}">
                <a16:creationId xmlns:a16="http://schemas.microsoft.com/office/drawing/2014/main" id="{FEBB0C37-A8A4-49A4-80AF-316DD90AF49A}"/>
              </a:ext>
            </a:extLst>
          </p:cNvPr>
          <p:cNvGraphicFramePr>
            <a:graphicFrameLocks noChangeAspect="1"/>
          </p:cNvGraphicFramePr>
          <p:nvPr>
            <p:extLst>
              <p:ext uri="{D42A27DB-BD31-4B8C-83A1-F6EECF244321}">
                <p14:modId xmlns:p14="http://schemas.microsoft.com/office/powerpoint/2010/main" val="895809104"/>
              </p:ext>
            </p:extLst>
          </p:nvPr>
        </p:nvGraphicFramePr>
        <p:xfrm>
          <a:off x="207045" y="1586331"/>
          <a:ext cx="6573235" cy="1842661"/>
        </p:xfrm>
        <a:graphic>
          <a:graphicData uri="http://schemas.openxmlformats.org/presentationml/2006/ole">
            <mc:AlternateContent xmlns:mc="http://schemas.openxmlformats.org/markup-compatibility/2006">
              <mc:Choice xmlns:v="urn:schemas-microsoft-com:vml" Requires="v">
                <p:oleObj spid="_x0000_s2052" name="Worksheet" r:id="rId3" imgW="5810384" imgH="1628795" progId="Excel.Sheet.12">
                  <p:embed/>
                </p:oleObj>
              </mc:Choice>
              <mc:Fallback>
                <p:oleObj name="Worksheet" r:id="rId3" imgW="5810384" imgH="1628795" progId="Excel.Sheet.12">
                  <p:embed/>
                  <p:pic>
                    <p:nvPicPr>
                      <p:cNvPr id="0" name=""/>
                      <p:cNvPicPr/>
                      <p:nvPr/>
                    </p:nvPicPr>
                    <p:blipFill>
                      <a:blip r:embed="rId4"/>
                      <a:stretch>
                        <a:fillRect/>
                      </a:stretch>
                    </p:blipFill>
                    <p:spPr>
                      <a:xfrm>
                        <a:off x="207045" y="1586331"/>
                        <a:ext cx="6573235" cy="1842661"/>
                      </a:xfrm>
                      <a:prstGeom prst="rect">
                        <a:avLst/>
                      </a:prstGeom>
                    </p:spPr>
                  </p:pic>
                </p:oleObj>
              </mc:Fallback>
            </mc:AlternateContent>
          </a:graphicData>
        </a:graphic>
      </p:graphicFrame>
    </p:spTree>
    <p:extLst>
      <p:ext uri="{BB962C8B-B14F-4D97-AF65-F5344CB8AC3E}">
        <p14:creationId xmlns:p14="http://schemas.microsoft.com/office/powerpoint/2010/main" val="410615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Google Shape;137;p16">
            <a:extLst>
              <a:ext uri="{FF2B5EF4-FFF2-40B4-BE49-F238E27FC236}">
                <a16:creationId xmlns:a16="http://schemas.microsoft.com/office/drawing/2014/main" id="{B3DF9977-6DA9-4596-ACD3-A096B3692737}"/>
              </a:ext>
            </a:extLst>
          </p:cNvPr>
          <p:cNvSpPr/>
          <p:nvPr/>
        </p:nvSpPr>
        <p:spPr>
          <a:xfrm>
            <a:off x="0" y="-59834"/>
            <a:ext cx="12192000" cy="6917833"/>
          </a:xfrm>
          <a:prstGeom prst="rect">
            <a:avLst/>
          </a:prstGeom>
          <a:solidFill>
            <a:srgbClr val="355085"/>
          </a:solidFill>
          <a:ln>
            <a:noFill/>
          </a:ln>
        </p:spPr>
        <p:txBody>
          <a:bodyPr spcFirstLastPara="1" lIns="68569" tIns="34275" rIns="68569" bIns="34275" anchor="ctr"/>
          <a:lstStyle/>
          <a:p>
            <a:pPr algn="ctr">
              <a:defRPr/>
            </a:pPr>
            <a:endParaRPr sz="1950" dirty="0">
              <a:solidFill>
                <a:schemeClr val="lt1"/>
              </a:solidFill>
              <a:latin typeface="Calibri"/>
              <a:ea typeface="Calibri"/>
              <a:cs typeface="Calibri"/>
              <a:sym typeface="Calibri"/>
            </a:endParaRPr>
          </a:p>
        </p:txBody>
      </p:sp>
      <p:sp>
        <p:nvSpPr>
          <p:cNvPr id="18435" name="Google Shape;127;p20">
            <a:extLst>
              <a:ext uri="{FF2B5EF4-FFF2-40B4-BE49-F238E27FC236}">
                <a16:creationId xmlns:a16="http://schemas.microsoft.com/office/drawing/2014/main" id="{C3795E85-1EC6-4772-BC13-59EB6129A981}"/>
              </a:ext>
            </a:extLst>
          </p:cNvPr>
          <p:cNvSpPr txBox="1">
            <a:spLocks noChangeArrowheads="1"/>
          </p:cNvSpPr>
          <p:nvPr/>
        </p:nvSpPr>
        <p:spPr bwMode="auto">
          <a:xfrm>
            <a:off x="2366169" y="3603626"/>
            <a:ext cx="74596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marL="139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Clr>
                <a:srgbClr val="FFFFFF"/>
              </a:buClr>
              <a:buSzPts val="1400"/>
              <a:buFontTx/>
              <a:buNone/>
            </a:pPr>
            <a:r>
              <a:rPr lang="es-ES" altLang="es-CO" sz="4800" b="1" dirty="0">
                <a:solidFill>
                  <a:schemeClr val="bg1"/>
                </a:solidFill>
                <a:latin typeface="Arial" panose="020B0604020202020204" pitchFamily="34" charset="0"/>
                <a:ea typeface="Work Sans" charset="0"/>
                <a:cs typeface="Arial" panose="020B0604020202020204" pitchFamily="34" charset="0"/>
              </a:rPr>
              <a:t>Proyectos de Vivienda</a:t>
            </a:r>
          </a:p>
        </p:txBody>
      </p:sp>
      <p:sp>
        <p:nvSpPr>
          <p:cNvPr id="6" name="Elipse 5">
            <a:extLst>
              <a:ext uri="{FF2B5EF4-FFF2-40B4-BE49-F238E27FC236}">
                <a16:creationId xmlns:a16="http://schemas.microsoft.com/office/drawing/2014/main" id="{2B788959-1E78-482D-A81A-6AEBA32BD485}"/>
              </a:ext>
            </a:extLst>
          </p:cNvPr>
          <p:cNvSpPr/>
          <p:nvPr/>
        </p:nvSpPr>
        <p:spPr>
          <a:xfrm>
            <a:off x="5771356" y="2606675"/>
            <a:ext cx="649288" cy="647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sz="2800" b="1" dirty="0">
                <a:solidFill>
                  <a:srgbClr val="F42F63"/>
                </a:solidFill>
                <a:latin typeface="Trebuchet MS" panose="020B0603020202020204" pitchFamily="34" charset="0"/>
                <a:cs typeface="Arial" panose="020B0604020202020204" pitchFamily="34" charset="0"/>
              </a:rPr>
              <a:t>2</a:t>
            </a:r>
          </a:p>
        </p:txBody>
      </p:sp>
      <p:pic>
        <p:nvPicPr>
          <p:cNvPr id="18437" name="Marcador de contenido 8">
            <a:extLst>
              <a:ext uri="{FF2B5EF4-FFF2-40B4-BE49-F238E27FC236}">
                <a16:creationId xmlns:a16="http://schemas.microsoft.com/office/drawing/2014/main" id="{9C544B52-FD9C-41EA-8683-2D245551C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565150"/>
            <a:ext cx="34607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36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Rectángulo 1">
            <a:extLst>
              <a:ext uri="{FF2B5EF4-FFF2-40B4-BE49-F238E27FC236}">
                <a16:creationId xmlns:a16="http://schemas.microsoft.com/office/drawing/2014/main" id="{89EB6501-1046-49EE-94BD-EDDDEFC7E3D8}"/>
              </a:ext>
            </a:extLst>
          </p:cNvPr>
          <p:cNvSpPr/>
          <p:nvPr/>
        </p:nvSpPr>
        <p:spPr>
          <a:xfrm>
            <a:off x="885923" y="528948"/>
            <a:ext cx="8670326" cy="523220"/>
          </a:xfrm>
          <a:prstGeom prst="rect">
            <a:avLst/>
          </a:prstGeom>
        </p:spPr>
        <p:txBody>
          <a:bodyPr wrap="square">
            <a:spAutoFit/>
          </a:bodyPr>
          <a:lstStyle/>
          <a:p>
            <a:r>
              <a:rPr lang="es-CO" sz="2800" b="1" dirty="0">
                <a:solidFill>
                  <a:srgbClr val="004A84"/>
                </a:solidFill>
                <a:latin typeface="Arial" panose="020B0604020202020204" pitchFamily="34" charset="0"/>
                <a:cs typeface="Arial" panose="020B0604020202020204" pitchFamily="34" charset="0"/>
              </a:rPr>
              <a:t>Proyectos de Vivienda</a:t>
            </a:r>
            <a:endParaRPr lang="es-MX" sz="2800" b="1" dirty="0">
              <a:solidFill>
                <a:srgbClr val="004A8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E31E6554-4C75-41DA-827B-32392B6E5652}"/>
              </a:ext>
            </a:extLst>
          </p:cNvPr>
          <p:cNvSpPr/>
          <p:nvPr/>
        </p:nvSpPr>
        <p:spPr>
          <a:xfrm>
            <a:off x="10694504" y="6294783"/>
            <a:ext cx="1023567" cy="43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0" name="Grupo 29">
            <a:extLst>
              <a:ext uri="{FF2B5EF4-FFF2-40B4-BE49-F238E27FC236}">
                <a16:creationId xmlns:a16="http://schemas.microsoft.com/office/drawing/2014/main" id="{E69CF14E-A87E-4ADF-81A9-D6D652509DE0}"/>
              </a:ext>
            </a:extLst>
          </p:cNvPr>
          <p:cNvGrpSpPr/>
          <p:nvPr/>
        </p:nvGrpSpPr>
        <p:grpSpPr>
          <a:xfrm>
            <a:off x="-160421" y="4166934"/>
            <a:ext cx="12212713" cy="2681235"/>
            <a:chOff x="335483" y="1540543"/>
            <a:chExt cx="11722847" cy="4569692"/>
          </a:xfrm>
        </p:grpSpPr>
        <p:sp>
          <p:nvSpPr>
            <p:cNvPr id="31" name="Parallelogram 52">
              <a:extLst>
                <a:ext uri="{FF2B5EF4-FFF2-40B4-BE49-F238E27FC236}">
                  <a16:creationId xmlns:a16="http://schemas.microsoft.com/office/drawing/2014/main" id="{173C8C72-1403-4237-AF1C-7F0B53DC1B46}"/>
                </a:ext>
              </a:extLst>
            </p:cNvPr>
            <p:cNvSpPr/>
            <p:nvPr/>
          </p:nvSpPr>
          <p:spPr>
            <a:xfrm>
              <a:off x="4699304" y="4108630"/>
              <a:ext cx="3546079" cy="2001605"/>
            </a:xfrm>
            <a:prstGeom prst="parallelogram">
              <a:avLst>
                <a:gd name="adj" fmla="val 40069"/>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Parallelogram 56">
              <a:extLst>
                <a:ext uri="{FF2B5EF4-FFF2-40B4-BE49-F238E27FC236}">
                  <a16:creationId xmlns:a16="http://schemas.microsoft.com/office/drawing/2014/main" id="{6C542BAB-7028-4C40-9B19-D5C00C5613E8}"/>
                </a:ext>
              </a:extLst>
            </p:cNvPr>
            <p:cNvSpPr/>
            <p:nvPr/>
          </p:nvSpPr>
          <p:spPr>
            <a:xfrm>
              <a:off x="744354" y="4108630"/>
              <a:ext cx="3546079" cy="2001605"/>
            </a:xfrm>
            <a:prstGeom prst="parallelogram">
              <a:avLst>
                <a:gd name="adj" fmla="val 40228"/>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ight Triangle 58">
              <a:extLst>
                <a:ext uri="{FF2B5EF4-FFF2-40B4-BE49-F238E27FC236}">
                  <a16:creationId xmlns:a16="http://schemas.microsoft.com/office/drawing/2014/main" id="{24E9588A-F222-4FED-9A65-2F9D3E555B78}"/>
                </a:ext>
              </a:extLst>
            </p:cNvPr>
            <p:cNvSpPr/>
            <p:nvPr/>
          </p:nvSpPr>
          <p:spPr>
            <a:xfrm flipH="1" flipV="1">
              <a:off x="335483" y="2279598"/>
              <a:ext cx="408871" cy="304798"/>
            </a:xfrm>
            <a:prstGeom prst="rtTriangle">
              <a:avLst/>
            </a:prstGeom>
            <a:solidFill>
              <a:srgbClr val="3A5C84">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60">
              <a:extLst>
                <a:ext uri="{FF2B5EF4-FFF2-40B4-BE49-F238E27FC236}">
                  <a16:creationId xmlns:a16="http://schemas.microsoft.com/office/drawing/2014/main" id="{80D4067B-81C9-48BA-BEDD-E3C4F26B5817}"/>
                </a:ext>
              </a:extLst>
            </p:cNvPr>
            <p:cNvSpPr/>
            <p:nvPr/>
          </p:nvSpPr>
          <p:spPr>
            <a:xfrm>
              <a:off x="744354" y="2057779"/>
              <a:ext cx="2715491"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lIns="182880" tIns="457200" rIns="182880" bIns="91440" rtlCol="0" anchor="t"/>
            <a:lstStyle/>
            <a:p>
              <a:pPr marL="0" marR="0" lvl="0" indent="0" algn="ctr"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El proyecto de Políticas de Vivienda Urbana presenta resultados de acuerdo a su cronograma de implementación. Sin embargo, es posible que sus metas tengan que ser ajustadas con los recursos de las donaciones del Banco Mundial y del BID.  De igual manera se recomienda revisar las metas en el transcurso del año dado que ya tienen un cumplimiento del 50% en el primer trimestre del año.</a:t>
              </a:r>
              <a:endParaRPr kumimoji="0" lang="en-US" sz="1100" b="0" i="0" u="none" strike="noStrike" kern="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endParaRPr>
            </a:p>
          </p:txBody>
        </p:sp>
        <p:sp>
          <p:nvSpPr>
            <p:cNvPr id="35" name="Right Triangle 62">
              <a:extLst>
                <a:ext uri="{FF2B5EF4-FFF2-40B4-BE49-F238E27FC236}">
                  <a16:creationId xmlns:a16="http://schemas.microsoft.com/office/drawing/2014/main" id="{88B329C8-D985-46FA-8675-D06324466587}"/>
                </a:ext>
              </a:extLst>
            </p:cNvPr>
            <p:cNvSpPr/>
            <p:nvPr/>
          </p:nvSpPr>
          <p:spPr>
            <a:xfrm flipH="1" flipV="1">
              <a:off x="4290433" y="2279598"/>
              <a:ext cx="408871" cy="304798"/>
            </a:xfrm>
            <a:prstGeom prst="rtTriangle">
              <a:avLst/>
            </a:prstGeom>
            <a:solidFill>
              <a:srgbClr val="F7931F">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AC2DF63-C354-4DF4-885D-B449870176C2}"/>
                </a:ext>
              </a:extLst>
            </p:cNvPr>
            <p:cNvSpPr/>
            <p:nvPr/>
          </p:nvSpPr>
          <p:spPr>
            <a:xfrm>
              <a:off x="4699304" y="2057779"/>
              <a:ext cx="2715491"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algn="ctr">
                <a:spcBef>
                  <a:spcPts val="1800"/>
                </a:spcBef>
              </a:pPr>
              <a:r>
                <a:rPr lang="es-ES" sz="1100" kern="0" dirty="0">
                  <a:solidFill>
                    <a:srgbClr val="004A84"/>
                  </a:solidFill>
                  <a:latin typeface="Arial" panose="020B0604020202020204" pitchFamily="34" charset="0"/>
                  <a:ea typeface="+mn-ea"/>
                  <a:cs typeface="Arial" panose="020B0604020202020204" pitchFamily="34" charset="0"/>
                </a:rPr>
                <a:t>Respecto al proyecto de Titulación se considera que esta subestimada la meta "capacitaciones a entidades territoriales" (30 al año) ya que se encuentra cumplidas. Es importante resaltar que el proyecto en el 2022 no cuenta con los recursos necesarios para adelantar las actividades misionales</a:t>
              </a:r>
              <a:endParaRPr lang="en-US" sz="1100" kern="0" dirty="0">
                <a:solidFill>
                  <a:srgbClr val="004A84"/>
                </a:solidFill>
                <a:latin typeface="Arial" panose="020B0604020202020204" pitchFamily="34" charset="0"/>
                <a:ea typeface="+mn-ea"/>
                <a:cs typeface="Arial" panose="020B0604020202020204" pitchFamily="34" charset="0"/>
              </a:endParaRPr>
            </a:p>
          </p:txBody>
        </p:sp>
        <p:sp>
          <p:nvSpPr>
            <p:cNvPr id="37" name="Right Triangle 66">
              <a:extLst>
                <a:ext uri="{FF2B5EF4-FFF2-40B4-BE49-F238E27FC236}">
                  <a16:creationId xmlns:a16="http://schemas.microsoft.com/office/drawing/2014/main" id="{7DEEA3C7-0E2C-444C-80CD-642BB268DC1A}"/>
                </a:ext>
              </a:extLst>
            </p:cNvPr>
            <p:cNvSpPr/>
            <p:nvPr/>
          </p:nvSpPr>
          <p:spPr>
            <a:xfrm flipH="1" flipV="1">
              <a:off x="8278347" y="2279598"/>
              <a:ext cx="408871" cy="304798"/>
            </a:xfrm>
            <a:prstGeom prst="rtTriangle">
              <a:avLst/>
            </a:prstGeom>
            <a:solidFill>
              <a:srgbClr val="4CC1EF">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68">
              <a:extLst>
                <a:ext uri="{FF2B5EF4-FFF2-40B4-BE49-F238E27FC236}">
                  <a16:creationId xmlns:a16="http://schemas.microsoft.com/office/drawing/2014/main" id="{5BCE7CED-A6E5-4A52-BAF3-F6E0EBDE3C0F}"/>
                </a:ext>
              </a:extLst>
            </p:cNvPr>
            <p:cNvSpPr/>
            <p:nvPr/>
          </p:nvSpPr>
          <p:spPr>
            <a:xfrm>
              <a:off x="8687218" y="2057779"/>
              <a:ext cx="2715491"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R="0" lvl="0" indent="0" algn="ctr" fontAlgn="auto">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El proyecto de Saneamiento de bienes inmuebles –(NURBE) presenta un comportamiento más homogéneo. Este proyecto tampoco cuenta con los recursos necesarios para adelantar las actividades misionales.</a:t>
              </a:r>
              <a:endParaRPr lang="en-US" sz="1100" kern="0" dirty="0">
                <a:solidFill>
                  <a:srgbClr val="004A84"/>
                </a:solidFill>
                <a:latin typeface="Arial" panose="020B0604020202020204" pitchFamily="34" charset="0"/>
                <a:ea typeface="+mn-ea"/>
                <a:cs typeface="Arial" panose="020B0604020202020204" pitchFamily="34" charset="0"/>
              </a:endParaRPr>
            </a:p>
          </p:txBody>
        </p:sp>
        <p:sp>
          <p:nvSpPr>
            <p:cNvPr id="39" name="Right Triangle 70">
              <a:extLst>
                <a:ext uri="{FF2B5EF4-FFF2-40B4-BE49-F238E27FC236}">
                  <a16:creationId xmlns:a16="http://schemas.microsoft.com/office/drawing/2014/main" id="{2B91CDD8-260D-4BD3-9F0E-21990CF550BE}"/>
                </a:ext>
              </a:extLst>
            </p:cNvPr>
            <p:cNvSpPr/>
            <p:nvPr/>
          </p:nvSpPr>
          <p:spPr>
            <a:xfrm flipH="1" flipV="1">
              <a:off x="9560721" y="2216098"/>
              <a:ext cx="1841988" cy="165332"/>
            </a:xfrm>
            <a:prstGeom prst="rtTriangle">
              <a:avLst/>
            </a:prstGeom>
            <a:solidFill>
              <a:srgbClr val="063951">
                <a:lumMod val="90000"/>
                <a:lumOff val="10000"/>
              </a:srgbClr>
            </a:solidFill>
            <a:ln w="57150" cap="flat" cmpd="sng" algn="ctr">
              <a:solidFill>
                <a:srgbClr val="063951">
                  <a:lumMod val="90000"/>
                  <a:lumOff val="1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0" name="Right Triangle 72">
              <a:extLst>
                <a:ext uri="{FF2B5EF4-FFF2-40B4-BE49-F238E27FC236}">
                  <a16:creationId xmlns:a16="http://schemas.microsoft.com/office/drawing/2014/main" id="{FEC0911B-7CDB-420A-A75E-35CF49A3AD53}"/>
                </a:ext>
              </a:extLst>
            </p:cNvPr>
            <p:cNvSpPr/>
            <p:nvPr/>
          </p:nvSpPr>
          <p:spPr>
            <a:xfrm flipH="1" flipV="1">
              <a:off x="5572807" y="2216098"/>
              <a:ext cx="1841988" cy="165332"/>
            </a:xfrm>
            <a:prstGeom prst="rtTriangle">
              <a:avLst/>
            </a:prstGeom>
            <a:solidFill>
              <a:srgbClr val="F7931F">
                <a:lumMod val="50000"/>
              </a:srgbClr>
            </a:solidFill>
            <a:ln w="57150" cap="flat" cmpd="sng" algn="ctr">
              <a:solidFill>
                <a:srgbClr val="F7931F">
                  <a:lumMod val="5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1" name="Right Triangle 74">
              <a:extLst>
                <a:ext uri="{FF2B5EF4-FFF2-40B4-BE49-F238E27FC236}">
                  <a16:creationId xmlns:a16="http://schemas.microsoft.com/office/drawing/2014/main" id="{69736715-B91A-4348-AE06-7EE77538E53D}"/>
                </a:ext>
              </a:extLst>
            </p:cNvPr>
            <p:cNvSpPr/>
            <p:nvPr/>
          </p:nvSpPr>
          <p:spPr>
            <a:xfrm flipH="1" flipV="1">
              <a:off x="1617857" y="2216098"/>
              <a:ext cx="1841988" cy="165332"/>
            </a:xfrm>
            <a:prstGeom prst="rtTriangle">
              <a:avLst/>
            </a:prstGeom>
            <a:solidFill>
              <a:srgbClr val="3A5C84">
                <a:lumMod val="50000"/>
              </a:srgbClr>
            </a:solidFill>
            <a:ln w="57150" cap="flat" cmpd="sng" algn="ctr">
              <a:solidFill>
                <a:srgbClr val="3A5C84">
                  <a:lumMod val="5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2" name="Arrow: Pentagon 76">
              <a:extLst>
                <a:ext uri="{FF2B5EF4-FFF2-40B4-BE49-F238E27FC236}">
                  <a16:creationId xmlns:a16="http://schemas.microsoft.com/office/drawing/2014/main" id="{5EDE274C-FF1C-43D5-8CCE-35B69B1EC4D7}"/>
                </a:ext>
              </a:extLst>
            </p:cNvPr>
            <p:cNvSpPr/>
            <p:nvPr/>
          </p:nvSpPr>
          <p:spPr>
            <a:xfrm>
              <a:off x="335484" y="1540543"/>
              <a:ext cx="3779982" cy="739055"/>
            </a:xfrm>
            <a:prstGeom prst="homePlate">
              <a:avLst/>
            </a:prstGeom>
            <a:solidFill>
              <a:srgbClr val="3A5C84"/>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cap="all" dirty="0">
                  <a:solidFill>
                    <a:prstClr val="white"/>
                  </a:solidFill>
                  <a:latin typeface="Helvetica-Normal" pitchFamily="2" charset="0"/>
                  <a:ea typeface="+mn-ea"/>
                  <a:cs typeface="+mn-cs"/>
                </a:rPr>
                <a:t>FORTALECIMIENTO</a:t>
              </a:r>
              <a:endParaRPr kumimoji="0" lang="en-US" b="1" i="0" u="none" strike="noStrike" kern="0" cap="all" spc="0" normalizeH="0" baseline="0" noProof="0" dirty="0">
                <a:ln>
                  <a:noFill/>
                </a:ln>
                <a:solidFill>
                  <a:prstClr val="white"/>
                </a:solidFill>
                <a:effectLst/>
                <a:uLnTx/>
                <a:uFillTx/>
                <a:latin typeface="Helvetica-Normal" pitchFamily="2" charset="0"/>
                <a:ea typeface="+mn-ea"/>
                <a:cs typeface="+mn-cs"/>
              </a:endParaRPr>
            </a:p>
          </p:txBody>
        </p:sp>
        <p:sp>
          <p:nvSpPr>
            <p:cNvPr id="43" name="Rectangle 78">
              <a:extLst>
                <a:ext uri="{FF2B5EF4-FFF2-40B4-BE49-F238E27FC236}">
                  <a16:creationId xmlns:a16="http://schemas.microsoft.com/office/drawing/2014/main" id="{ECC25EA3-E429-4467-B7C7-13CCA43C7AA3}"/>
                </a:ext>
              </a:extLst>
            </p:cNvPr>
            <p:cNvSpPr/>
            <p:nvPr/>
          </p:nvSpPr>
          <p:spPr>
            <a:xfrm>
              <a:off x="476499" y="1642215"/>
              <a:ext cx="535709" cy="535709"/>
            </a:xfrm>
            <a:prstGeom prst="rect">
              <a:avLst/>
            </a:prstGeom>
            <a:solidFill>
              <a:srgbClr val="3A5C84">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01</a:t>
              </a:r>
            </a:p>
          </p:txBody>
        </p:sp>
        <p:sp>
          <p:nvSpPr>
            <p:cNvPr id="44" name="Arrow: Pentagon 80">
              <a:extLst>
                <a:ext uri="{FF2B5EF4-FFF2-40B4-BE49-F238E27FC236}">
                  <a16:creationId xmlns:a16="http://schemas.microsoft.com/office/drawing/2014/main" id="{73F70C4A-4B09-4A77-B0A9-0D372E6C1789}"/>
                </a:ext>
              </a:extLst>
            </p:cNvPr>
            <p:cNvSpPr/>
            <p:nvPr/>
          </p:nvSpPr>
          <p:spPr>
            <a:xfrm>
              <a:off x="4290434" y="1540543"/>
              <a:ext cx="3779982" cy="739055"/>
            </a:xfrm>
            <a:prstGeom prst="homePlate">
              <a:avLst/>
            </a:prstGeom>
            <a:solidFill>
              <a:srgbClr val="F7931F"/>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all" spc="0" normalizeH="0" baseline="0" noProof="0" dirty="0">
                  <a:ln>
                    <a:noFill/>
                  </a:ln>
                  <a:solidFill>
                    <a:srgbClr val="F7931F">
                      <a:lumMod val="50000"/>
                    </a:srgbClr>
                  </a:solidFill>
                  <a:effectLst/>
                  <a:uLnTx/>
                  <a:uFillTx/>
                  <a:latin typeface="Helvetica-Normal" pitchFamily="2" charset="0"/>
                  <a:ea typeface="+mn-ea"/>
                  <a:cs typeface="+mn-cs"/>
                </a:rPr>
                <a:t>TITULACIÓN</a:t>
              </a:r>
            </a:p>
          </p:txBody>
        </p:sp>
        <p:sp>
          <p:nvSpPr>
            <p:cNvPr id="45" name="Rectangle 82">
              <a:extLst>
                <a:ext uri="{FF2B5EF4-FFF2-40B4-BE49-F238E27FC236}">
                  <a16:creationId xmlns:a16="http://schemas.microsoft.com/office/drawing/2014/main" id="{01CD9A86-C851-4819-ABAB-14DA11D3A3F6}"/>
                </a:ext>
              </a:extLst>
            </p:cNvPr>
            <p:cNvSpPr/>
            <p:nvPr/>
          </p:nvSpPr>
          <p:spPr>
            <a:xfrm>
              <a:off x="4431449" y="1642215"/>
              <a:ext cx="535709" cy="535709"/>
            </a:xfrm>
            <a:prstGeom prst="rect">
              <a:avLst/>
            </a:prstGeom>
            <a:solidFill>
              <a:srgbClr val="F7931F">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02</a:t>
              </a:r>
            </a:p>
          </p:txBody>
        </p:sp>
        <p:sp>
          <p:nvSpPr>
            <p:cNvPr id="46" name="Arrow: Pentagon 84">
              <a:extLst>
                <a:ext uri="{FF2B5EF4-FFF2-40B4-BE49-F238E27FC236}">
                  <a16:creationId xmlns:a16="http://schemas.microsoft.com/office/drawing/2014/main" id="{38A42839-7700-42B6-A0FC-1381D52CE6AD}"/>
                </a:ext>
              </a:extLst>
            </p:cNvPr>
            <p:cNvSpPr/>
            <p:nvPr/>
          </p:nvSpPr>
          <p:spPr>
            <a:xfrm>
              <a:off x="8278348" y="1540543"/>
              <a:ext cx="3779982" cy="739055"/>
            </a:xfrm>
            <a:prstGeom prst="homePlate">
              <a:avLst/>
            </a:prstGeom>
            <a:solidFill>
              <a:srgbClr val="4CC1EF"/>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all" spc="0" normalizeH="0" baseline="0" noProof="0" dirty="0">
                  <a:ln>
                    <a:noFill/>
                  </a:ln>
                  <a:solidFill>
                    <a:srgbClr val="3A5C84">
                      <a:lumMod val="50000"/>
                    </a:srgbClr>
                  </a:solidFill>
                  <a:effectLst/>
                  <a:uLnTx/>
                  <a:uFillTx/>
                  <a:latin typeface="Helvetica-Normal" pitchFamily="2" charset="0"/>
                  <a:ea typeface="+mn-ea"/>
                  <a:cs typeface="+mn-cs"/>
                </a:rPr>
                <a:t>SANEAMIENTO</a:t>
              </a:r>
            </a:p>
          </p:txBody>
        </p:sp>
        <p:sp>
          <p:nvSpPr>
            <p:cNvPr id="47" name="Rectangle 86">
              <a:extLst>
                <a:ext uri="{FF2B5EF4-FFF2-40B4-BE49-F238E27FC236}">
                  <a16:creationId xmlns:a16="http://schemas.microsoft.com/office/drawing/2014/main" id="{5F46F021-6F1A-4F62-B366-2247A16120AF}"/>
                </a:ext>
              </a:extLst>
            </p:cNvPr>
            <p:cNvSpPr/>
            <p:nvPr/>
          </p:nvSpPr>
          <p:spPr>
            <a:xfrm>
              <a:off x="8419363" y="1642215"/>
              <a:ext cx="535709" cy="535709"/>
            </a:xfrm>
            <a:prstGeom prst="rect">
              <a:avLst/>
            </a:prstGeom>
            <a:solidFill>
              <a:srgbClr val="4CC1EF">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03</a:t>
              </a:r>
            </a:p>
          </p:txBody>
        </p:sp>
      </p:grpSp>
      <p:graphicFrame>
        <p:nvGraphicFramePr>
          <p:cNvPr id="2" name="Objeto 1">
            <a:extLst>
              <a:ext uri="{FF2B5EF4-FFF2-40B4-BE49-F238E27FC236}">
                <a16:creationId xmlns:a16="http://schemas.microsoft.com/office/drawing/2014/main" id="{7F510379-0138-455B-9F32-37B045C0515E}"/>
              </a:ext>
            </a:extLst>
          </p:cNvPr>
          <p:cNvGraphicFramePr>
            <a:graphicFrameLocks noChangeAspect="1"/>
          </p:cNvGraphicFramePr>
          <p:nvPr>
            <p:extLst>
              <p:ext uri="{D42A27DB-BD31-4B8C-83A1-F6EECF244321}">
                <p14:modId xmlns:p14="http://schemas.microsoft.com/office/powerpoint/2010/main" val="1889020950"/>
              </p:ext>
            </p:extLst>
          </p:nvPr>
        </p:nvGraphicFramePr>
        <p:xfrm>
          <a:off x="2305050" y="1087774"/>
          <a:ext cx="7581900" cy="2914650"/>
        </p:xfrm>
        <a:graphic>
          <a:graphicData uri="http://schemas.openxmlformats.org/presentationml/2006/ole">
            <mc:AlternateContent xmlns:mc="http://schemas.openxmlformats.org/markup-compatibility/2006">
              <mc:Choice xmlns:v="urn:schemas-microsoft-com:vml" Requires="v">
                <p:oleObj spid="_x0000_s3076" name="Worksheet" r:id="rId4" imgW="7581837" imgH="2914663" progId="Excel.Sheet.12">
                  <p:embed/>
                </p:oleObj>
              </mc:Choice>
              <mc:Fallback>
                <p:oleObj name="Worksheet" r:id="rId4" imgW="7581837" imgH="2914663" progId="Excel.Sheet.12">
                  <p:embed/>
                  <p:pic>
                    <p:nvPicPr>
                      <p:cNvPr id="0" name=""/>
                      <p:cNvPicPr/>
                      <p:nvPr/>
                    </p:nvPicPr>
                    <p:blipFill>
                      <a:blip r:embed="rId5"/>
                      <a:stretch>
                        <a:fillRect/>
                      </a:stretch>
                    </p:blipFill>
                    <p:spPr>
                      <a:xfrm>
                        <a:off x="2305050" y="1087774"/>
                        <a:ext cx="7581900" cy="2914650"/>
                      </a:xfrm>
                      <a:prstGeom prst="rect">
                        <a:avLst/>
                      </a:prstGeom>
                    </p:spPr>
                  </p:pic>
                </p:oleObj>
              </mc:Fallback>
            </mc:AlternateContent>
          </a:graphicData>
        </a:graphic>
      </p:graphicFrame>
    </p:spTree>
    <p:extLst>
      <p:ext uri="{BB962C8B-B14F-4D97-AF65-F5344CB8AC3E}">
        <p14:creationId xmlns:p14="http://schemas.microsoft.com/office/powerpoint/2010/main" val="191212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Rectángulo 1">
            <a:extLst>
              <a:ext uri="{FF2B5EF4-FFF2-40B4-BE49-F238E27FC236}">
                <a16:creationId xmlns:a16="http://schemas.microsoft.com/office/drawing/2014/main" id="{89EB6501-1046-49EE-94BD-EDDDEFC7E3D8}"/>
              </a:ext>
            </a:extLst>
          </p:cNvPr>
          <p:cNvSpPr/>
          <p:nvPr/>
        </p:nvSpPr>
        <p:spPr>
          <a:xfrm>
            <a:off x="885923" y="528948"/>
            <a:ext cx="8670326" cy="523220"/>
          </a:xfrm>
          <a:prstGeom prst="rect">
            <a:avLst/>
          </a:prstGeom>
        </p:spPr>
        <p:txBody>
          <a:bodyPr wrap="square">
            <a:spAutoFit/>
          </a:bodyPr>
          <a:lstStyle/>
          <a:p>
            <a:r>
              <a:rPr lang="es-CO" sz="2800" b="1" dirty="0">
                <a:solidFill>
                  <a:srgbClr val="004A84"/>
                </a:solidFill>
                <a:latin typeface="Arial" panose="020B0604020202020204" pitchFamily="34" charset="0"/>
                <a:cs typeface="Arial" panose="020B0604020202020204" pitchFamily="34" charset="0"/>
              </a:rPr>
              <a:t>Proyectos de Vivienda</a:t>
            </a:r>
            <a:endParaRPr lang="es-MX" sz="2800" b="1" dirty="0">
              <a:solidFill>
                <a:srgbClr val="004A8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E31E6554-4C75-41DA-827B-32392B6E5652}"/>
              </a:ext>
            </a:extLst>
          </p:cNvPr>
          <p:cNvSpPr/>
          <p:nvPr/>
        </p:nvSpPr>
        <p:spPr>
          <a:xfrm>
            <a:off x="10694504" y="6294783"/>
            <a:ext cx="1023567" cy="43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0" name="Grupo 29">
            <a:extLst>
              <a:ext uri="{FF2B5EF4-FFF2-40B4-BE49-F238E27FC236}">
                <a16:creationId xmlns:a16="http://schemas.microsoft.com/office/drawing/2014/main" id="{E69CF14E-A87E-4ADF-81A9-D6D652509DE0}"/>
              </a:ext>
            </a:extLst>
          </p:cNvPr>
          <p:cNvGrpSpPr/>
          <p:nvPr/>
        </p:nvGrpSpPr>
        <p:grpSpPr>
          <a:xfrm>
            <a:off x="1957139" y="3477125"/>
            <a:ext cx="8438619" cy="2681235"/>
            <a:chOff x="335483" y="1540543"/>
            <a:chExt cx="7909900" cy="4569692"/>
          </a:xfrm>
        </p:grpSpPr>
        <p:sp>
          <p:nvSpPr>
            <p:cNvPr id="31" name="Parallelogram 52">
              <a:extLst>
                <a:ext uri="{FF2B5EF4-FFF2-40B4-BE49-F238E27FC236}">
                  <a16:creationId xmlns:a16="http://schemas.microsoft.com/office/drawing/2014/main" id="{173C8C72-1403-4237-AF1C-7F0B53DC1B46}"/>
                </a:ext>
              </a:extLst>
            </p:cNvPr>
            <p:cNvSpPr/>
            <p:nvPr/>
          </p:nvSpPr>
          <p:spPr>
            <a:xfrm>
              <a:off x="4699304" y="4108630"/>
              <a:ext cx="3546079" cy="2001605"/>
            </a:xfrm>
            <a:prstGeom prst="parallelogram">
              <a:avLst>
                <a:gd name="adj" fmla="val 40069"/>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Parallelogram 56">
              <a:extLst>
                <a:ext uri="{FF2B5EF4-FFF2-40B4-BE49-F238E27FC236}">
                  <a16:creationId xmlns:a16="http://schemas.microsoft.com/office/drawing/2014/main" id="{6C542BAB-7028-4C40-9B19-D5C00C5613E8}"/>
                </a:ext>
              </a:extLst>
            </p:cNvPr>
            <p:cNvSpPr/>
            <p:nvPr/>
          </p:nvSpPr>
          <p:spPr>
            <a:xfrm>
              <a:off x="744354" y="4108630"/>
              <a:ext cx="3546079" cy="2001605"/>
            </a:xfrm>
            <a:prstGeom prst="parallelogram">
              <a:avLst>
                <a:gd name="adj" fmla="val 40228"/>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ight Triangle 58">
              <a:extLst>
                <a:ext uri="{FF2B5EF4-FFF2-40B4-BE49-F238E27FC236}">
                  <a16:creationId xmlns:a16="http://schemas.microsoft.com/office/drawing/2014/main" id="{24E9588A-F222-4FED-9A65-2F9D3E555B78}"/>
                </a:ext>
              </a:extLst>
            </p:cNvPr>
            <p:cNvSpPr/>
            <p:nvPr/>
          </p:nvSpPr>
          <p:spPr>
            <a:xfrm flipH="1" flipV="1">
              <a:off x="335483" y="2279598"/>
              <a:ext cx="408871" cy="304798"/>
            </a:xfrm>
            <a:prstGeom prst="rtTriangle">
              <a:avLst/>
            </a:prstGeom>
            <a:solidFill>
              <a:srgbClr val="3A5C84">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60">
              <a:extLst>
                <a:ext uri="{FF2B5EF4-FFF2-40B4-BE49-F238E27FC236}">
                  <a16:creationId xmlns:a16="http://schemas.microsoft.com/office/drawing/2014/main" id="{80D4067B-81C9-48BA-BEDD-E3C4F26B5817}"/>
                </a:ext>
              </a:extLst>
            </p:cNvPr>
            <p:cNvSpPr/>
            <p:nvPr/>
          </p:nvSpPr>
          <p:spPr>
            <a:xfrm>
              <a:off x="744354" y="2057779"/>
              <a:ext cx="2715491"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lIns="182880" tIns="457200" rIns="182880" bIns="91440" rtlCol="0" anchor="t"/>
            <a:lstStyle/>
            <a:p>
              <a:pPr marL="0" marR="0" lvl="0" indent="0" algn="ctr"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Los recursos asignados al proyecto tienen autorización para comprometerse bajo el esquema de vigencias futuras y para iniciar asignaciones se requiere la elaboración de una resolución, la cual ya fue elaborada. </a:t>
              </a:r>
              <a:endParaRPr kumimoji="0" lang="en-US" sz="1100" b="0" i="0" u="none" strike="noStrike" kern="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endParaRPr>
            </a:p>
          </p:txBody>
        </p:sp>
        <p:sp>
          <p:nvSpPr>
            <p:cNvPr id="35" name="Right Triangle 62">
              <a:extLst>
                <a:ext uri="{FF2B5EF4-FFF2-40B4-BE49-F238E27FC236}">
                  <a16:creationId xmlns:a16="http://schemas.microsoft.com/office/drawing/2014/main" id="{88B329C8-D985-46FA-8675-D06324466587}"/>
                </a:ext>
              </a:extLst>
            </p:cNvPr>
            <p:cNvSpPr/>
            <p:nvPr/>
          </p:nvSpPr>
          <p:spPr>
            <a:xfrm flipH="1" flipV="1">
              <a:off x="4290433" y="2279598"/>
              <a:ext cx="408871" cy="304798"/>
            </a:xfrm>
            <a:prstGeom prst="rtTriangle">
              <a:avLst/>
            </a:prstGeom>
            <a:solidFill>
              <a:srgbClr val="F7931F">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AC2DF63-C354-4DF4-885D-B449870176C2}"/>
                </a:ext>
              </a:extLst>
            </p:cNvPr>
            <p:cNvSpPr/>
            <p:nvPr/>
          </p:nvSpPr>
          <p:spPr>
            <a:xfrm>
              <a:off x="4699304" y="2057779"/>
              <a:ext cx="2715491"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algn="ctr">
                <a:spcBef>
                  <a:spcPts val="1800"/>
                </a:spcBef>
              </a:pPr>
              <a:r>
                <a:rPr lang="es-ES" sz="1100" kern="0" dirty="0">
                  <a:solidFill>
                    <a:srgbClr val="004A84"/>
                  </a:solidFill>
                  <a:latin typeface="Arial" panose="020B0604020202020204" pitchFamily="34" charset="0"/>
                  <a:ea typeface="+mn-ea"/>
                  <a:cs typeface="Arial" panose="020B0604020202020204" pitchFamily="34" charset="0"/>
                </a:rPr>
                <a:t>Teniendo en cuenta los esquemas de ejecución y los compromisos de vigencias futuras de los indicadores de gestión y de producto y  con respecto a metas generales se evidencia un avance físico mayor al de producto debido a la forma de ejecución del programa por medio de esquemas fiduciarios.</a:t>
              </a:r>
              <a:endParaRPr lang="en-US" sz="1100" kern="0" dirty="0">
                <a:solidFill>
                  <a:srgbClr val="004A84"/>
                </a:solidFill>
                <a:latin typeface="Arial" panose="020B0604020202020204" pitchFamily="34" charset="0"/>
                <a:ea typeface="+mn-ea"/>
                <a:cs typeface="Arial" panose="020B0604020202020204" pitchFamily="34" charset="0"/>
              </a:endParaRPr>
            </a:p>
          </p:txBody>
        </p:sp>
        <p:sp>
          <p:nvSpPr>
            <p:cNvPr id="40" name="Right Triangle 72">
              <a:extLst>
                <a:ext uri="{FF2B5EF4-FFF2-40B4-BE49-F238E27FC236}">
                  <a16:creationId xmlns:a16="http://schemas.microsoft.com/office/drawing/2014/main" id="{FEC0911B-7CDB-420A-A75E-35CF49A3AD53}"/>
                </a:ext>
              </a:extLst>
            </p:cNvPr>
            <p:cNvSpPr/>
            <p:nvPr/>
          </p:nvSpPr>
          <p:spPr>
            <a:xfrm flipH="1" flipV="1">
              <a:off x="5572807" y="2216098"/>
              <a:ext cx="1841988" cy="165332"/>
            </a:xfrm>
            <a:prstGeom prst="rtTriangle">
              <a:avLst/>
            </a:prstGeom>
            <a:solidFill>
              <a:srgbClr val="F7931F">
                <a:lumMod val="50000"/>
              </a:srgbClr>
            </a:solidFill>
            <a:ln w="57150" cap="flat" cmpd="sng" algn="ctr">
              <a:solidFill>
                <a:srgbClr val="F7931F">
                  <a:lumMod val="5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1" name="Right Triangle 74">
              <a:extLst>
                <a:ext uri="{FF2B5EF4-FFF2-40B4-BE49-F238E27FC236}">
                  <a16:creationId xmlns:a16="http://schemas.microsoft.com/office/drawing/2014/main" id="{69736715-B91A-4348-AE06-7EE77538E53D}"/>
                </a:ext>
              </a:extLst>
            </p:cNvPr>
            <p:cNvSpPr/>
            <p:nvPr/>
          </p:nvSpPr>
          <p:spPr>
            <a:xfrm flipH="1" flipV="1">
              <a:off x="1617857" y="2216098"/>
              <a:ext cx="1841988" cy="165332"/>
            </a:xfrm>
            <a:prstGeom prst="rtTriangle">
              <a:avLst/>
            </a:prstGeom>
            <a:solidFill>
              <a:srgbClr val="3A5C84">
                <a:lumMod val="50000"/>
              </a:srgbClr>
            </a:solidFill>
            <a:ln w="57150" cap="flat" cmpd="sng" algn="ctr">
              <a:solidFill>
                <a:srgbClr val="3A5C84">
                  <a:lumMod val="5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2" name="Arrow: Pentagon 76">
              <a:extLst>
                <a:ext uri="{FF2B5EF4-FFF2-40B4-BE49-F238E27FC236}">
                  <a16:creationId xmlns:a16="http://schemas.microsoft.com/office/drawing/2014/main" id="{5EDE274C-FF1C-43D5-8CCE-35B69B1EC4D7}"/>
                </a:ext>
              </a:extLst>
            </p:cNvPr>
            <p:cNvSpPr/>
            <p:nvPr/>
          </p:nvSpPr>
          <p:spPr>
            <a:xfrm>
              <a:off x="335484" y="1540543"/>
              <a:ext cx="3779982" cy="739055"/>
            </a:xfrm>
            <a:prstGeom prst="homePlate">
              <a:avLst/>
            </a:prstGeom>
            <a:solidFill>
              <a:srgbClr val="3A5C84"/>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cap="all" dirty="0">
                  <a:solidFill>
                    <a:prstClr val="white"/>
                  </a:solidFill>
                  <a:latin typeface="Helvetica-Normal" pitchFamily="2" charset="0"/>
                  <a:ea typeface="+mn-ea"/>
                  <a:cs typeface="+mn-cs"/>
                </a:rPr>
                <a:t>FRECH</a:t>
              </a:r>
              <a:endParaRPr kumimoji="0" lang="en-US" b="1" i="0" u="none" strike="noStrike" kern="0" cap="all" spc="0" normalizeH="0" baseline="0" noProof="0" dirty="0">
                <a:ln>
                  <a:noFill/>
                </a:ln>
                <a:solidFill>
                  <a:prstClr val="white"/>
                </a:solidFill>
                <a:effectLst/>
                <a:uLnTx/>
                <a:uFillTx/>
                <a:latin typeface="Helvetica-Normal" pitchFamily="2" charset="0"/>
                <a:ea typeface="+mn-ea"/>
                <a:cs typeface="+mn-cs"/>
              </a:endParaRPr>
            </a:p>
          </p:txBody>
        </p:sp>
        <p:sp>
          <p:nvSpPr>
            <p:cNvPr id="43" name="Rectangle 78">
              <a:extLst>
                <a:ext uri="{FF2B5EF4-FFF2-40B4-BE49-F238E27FC236}">
                  <a16:creationId xmlns:a16="http://schemas.microsoft.com/office/drawing/2014/main" id="{ECC25EA3-E429-4467-B7C7-13CCA43C7AA3}"/>
                </a:ext>
              </a:extLst>
            </p:cNvPr>
            <p:cNvSpPr/>
            <p:nvPr/>
          </p:nvSpPr>
          <p:spPr>
            <a:xfrm>
              <a:off x="476499" y="1642215"/>
              <a:ext cx="535709" cy="535709"/>
            </a:xfrm>
            <a:prstGeom prst="rect">
              <a:avLst/>
            </a:prstGeom>
            <a:solidFill>
              <a:srgbClr val="3A5C84">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01</a:t>
              </a:r>
            </a:p>
          </p:txBody>
        </p:sp>
        <p:sp>
          <p:nvSpPr>
            <p:cNvPr id="44" name="Arrow: Pentagon 80">
              <a:extLst>
                <a:ext uri="{FF2B5EF4-FFF2-40B4-BE49-F238E27FC236}">
                  <a16:creationId xmlns:a16="http://schemas.microsoft.com/office/drawing/2014/main" id="{73F70C4A-4B09-4A77-B0A9-0D372E6C1789}"/>
                </a:ext>
              </a:extLst>
            </p:cNvPr>
            <p:cNvSpPr/>
            <p:nvPr/>
          </p:nvSpPr>
          <p:spPr>
            <a:xfrm>
              <a:off x="4290434" y="1540543"/>
              <a:ext cx="3779982" cy="739055"/>
            </a:xfrm>
            <a:prstGeom prst="homePlate">
              <a:avLst/>
            </a:prstGeom>
            <a:solidFill>
              <a:srgbClr val="F7931F"/>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all" spc="0" normalizeH="0" baseline="0" noProof="0" dirty="0">
                  <a:ln>
                    <a:noFill/>
                  </a:ln>
                  <a:solidFill>
                    <a:srgbClr val="F7931F">
                      <a:lumMod val="50000"/>
                    </a:srgbClr>
                  </a:solidFill>
                  <a:effectLst/>
                  <a:uLnTx/>
                  <a:uFillTx/>
                  <a:latin typeface="Helvetica-Normal" pitchFamily="2" charset="0"/>
                  <a:ea typeface="+mn-ea"/>
                  <a:cs typeface="+mn-cs"/>
                </a:rPr>
                <a:t>SFV</a:t>
              </a:r>
            </a:p>
          </p:txBody>
        </p:sp>
        <p:sp>
          <p:nvSpPr>
            <p:cNvPr id="45" name="Rectangle 82">
              <a:extLst>
                <a:ext uri="{FF2B5EF4-FFF2-40B4-BE49-F238E27FC236}">
                  <a16:creationId xmlns:a16="http://schemas.microsoft.com/office/drawing/2014/main" id="{01CD9A86-C851-4819-ABAB-14DA11D3A3F6}"/>
                </a:ext>
              </a:extLst>
            </p:cNvPr>
            <p:cNvSpPr/>
            <p:nvPr/>
          </p:nvSpPr>
          <p:spPr>
            <a:xfrm>
              <a:off x="4431449" y="1642215"/>
              <a:ext cx="535709" cy="535709"/>
            </a:xfrm>
            <a:prstGeom prst="rect">
              <a:avLst/>
            </a:prstGeom>
            <a:solidFill>
              <a:srgbClr val="F7931F">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02</a:t>
              </a:r>
            </a:p>
          </p:txBody>
        </p:sp>
      </p:grpSp>
      <p:graphicFrame>
        <p:nvGraphicFramePr>
          <p:cNvPr id="2" name="Objeto 1">
            <a:extLst>
              <a:ext uri="{FF2B5EF4-FFF2-40B4-BE49-F238E27FC236}">
                <a16:creationId xmlns:a16="http://schemas.microsoft.com/office/drawing/2014/main" id="{5523747E-E329-4694-90CE-A0329648DD8E}"/>
              </a:ext>
            </a:extLst>
          </p:cNvPr>
          <p:cNvGraphicFramePr>
            <a:graphicFrameLocks noChangeAspect="1"/>
          </p:cNvGraphicFramePr>
          <p:nvPr>
            <p:extLst>
              <p:ext uri="{D42A27DB-BD31-4B8C-83A1-F6EECF244321}">
                <p14:modId xmlns:p14="http://schemas.microsoft.com/office/powerpoint/2010/main" val="68408821"/>
              </p:ext>
            </p:extLst>
          </p:nvPr>
        </p:nvGraphicFramePr>
        <p:xfrm>
          <a:off x="2305050" y="1258474"/>
          <a:ext cx="7581900" cy="2124075"/>
        </p:xfrm>
        <a:graphic>
          <a:graphicData uri="http://schemas.openxmlformats.org/presentationml/2006/ole">
            <mc:AlternateContent xmlns:mc="http://schemas.openxmlformats.org/markup-compatibility/2006">
              <mc:Choice xmlns:v="urn:schemas-microsoft-com:vml" Requires="v">
                <p:oleObj spid="_x0000_s4100" name="Worksheet" r:id="rId4" imgW="7581837" imgH="2123945" progId="Excel.Sheet.12">
                  <p:embed/>
                </p:oleObj>
              </mc:Choice>
              <mc:Fallback>
                <p:oleObj name="Worksheet" r:id="rId4" imgW="7581837" imgH="2123945" progId="Excel.Sheet.12">
                  <p:embed/>
                  <p:pic>
                    <p:nvPicPr>
                      <p:cNvPr id="0" name=""/>
                      <p:cNvPicPr/>
                      <p:nvPr/>
                    </p:nvPicPr>
                    <p:blipFill>
                      <a:blip r:embed="rId5"/>
                      <a:stretch>
                        <a:fillRect/>
                      </a:stretch>
                    </p:blipFill>
                    <p:spPr>
                      <a:xfrm>
                        <a:off x="2305050" y="1258474"/>
                        <a:ext cx="7581900" cy="2124075"/>
                      </a:xfrm>
                      <a:prstGeom prst="rect">
                        <a:avLst/>
                      </a:prstGeom>
                    </p:spPr>
                  </p:pic>
                </p:oleObj>
              </mc:Fallback>
            </mc:AlternateContent>
          </a:graphicData>
        </a:graphic>
      </p:graphicFrame>
    </p:spTree>
    <p:extLst>
      <p:ext uri="{BB962C8B-B14F-4D97-AF65-F5344CB8AC3E}">
        <p14:creationId xmlns:p14="http://schemas.microsoft.com/office/powerpoint/2010/main" val="311815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Rectángulo 1">
            <a:extLst>
              <a:ext uri="{FF2B5EF4-FFF2-40B4-BE49-F238E27FC236}">
                <a16:creationId xmlns:a16="http://schemas.microsoft.com/office/drawing/2014/main" id="{89EB6501-1046-49EE-94BD-EDDDEFC7E3D8}"/>
              </a:ext>
            </a:extLst>
          </p:cNvPr>
          <p:cNvSpPr/>
          <p:nvPr/>
        </p:nvSpPr>
        <p:spPr>
          <a:xfrm>
            <a:off x="885923" y="528948"/>
            <a:ext cx="8670326" cy="523220"/>
          </a:xfrm>
          <a:prstGeom prst="rect">
            <a:avLst/>
          </a:prstGeom>
        </p:spPr>
        <p:txBody>
          <a:bodyPr wrap="square">
            <a:spAutoFit/>
          </a:bodyPr>
          <a:lstStyle/>
          <a:p>
            <a:r>
              <a:rPr lang="es-CO" sz="2800" b="1" dirty="0">
                <a:solidFill>
                  <a:srgbClr val="004A84"/>
                </a:solidFill>
                <a:latin typeface="Arial" panose="020B0604020202020204" pitchFamily="34" charset="0"/>
                <a:cs typeface="Arial" panose="020B0604020202020204" pitchFamily="34" charset="0"/>
              </a:rPr>
              <a:t>Proyectos de Vivienda</a:t>
            </a:r>
            <a:endParaRPr lang="es-MX" sz="2800" b="1" dirty="0">
              <a:solidFill>
                <a:srgbClr val="004A8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E31E6554-4C75-41DA-827B-32392B6E5652}"/>
              </a:ext>
            </a:extLst>
          </p:cNvPr>
          <p:cNvSpPr/>
          <p:nvPr/>
        </p:nvSpPr>
        <p:spPr>
          <a:xfrm>
            <a:off x="10694504" y="6294783"/>
            <a:ext cx="1023567" cy="43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0" name="Grupo 29">
            <a:extLst>
              <a:ext uri="{FF2B5EF4-FFF2-40B4-BE49-F238E27FC236}">
                <a16:creationId xmlns:a16="http://schemas.microsoft.com/office/drawing/2014/main" id="{E69CF14E-A87E-4ADF-81A9-D6D652509DE0}"/>
              </a:ext>
            </a:extLst>
          </p:cNvPr>
          <p:cNvGrpSpPr/>
          <p:nvPr/>
        </p:nvGrpSpPr>
        <p:grpSpPr>
          <a:xfrm>
            <a:off x="3801977" y="3428999"/>
            <a:ext cx="4860759" cy="2681235"/>
            <a:chOff x="335483" y="1540543"/>
            <a:chExt cx="3954950" cy="4569692"/>
          </a:xfrm>
        </p:grpSpPr>
        <p:sp>
          <p:nvSpPr>
            <p:cNvPr id="32" name="Parallelogram 56">
              <a:extLst>
                <a:ext uri="{FF2B5EF4-FFF2-40B4-BE49-F238E27FC236}">
                  <a16:creationId xmlns:a16="http://schemas.microsoft.com/office/drawing/2014/main" id="{6C542BAB-7028-4C40-9B19-D5C00C5613E8}"/>
                </a:ext>
              </a:extLst>
            </p:cNvPr>
            <p:cNvSpPr/>
            <p:nvPr/>
          </p:nvSpPr>
          <p:spPr>
            <a:xfrm>
              <a:off x="744354" y="4108630"/>
              <a:ext cx="3546079" cy="2001605"/>
            </a:xfrm>
            <a:prstGeom prst="parallelogram">
              <a:avLst>
                <a:gd name="adj" fmla="val 40228"/>
              </a:avLst>
            </a:prstGeom>
            <a:gradFill>
              <a:gsLst>
                <a:gs pos="0">
                  <a:sysClr val="windowText" lastClr="000000">
                    <a:alpha val="0"/>
                  </a:sysClr>
                </a:gs>
                <a:gs pos="100000">
                  <a:sysClr val="windowText" lastClr="000000">
                    <a:alpha val="55000"/>
                  </a:sysClr>
                </a:gs>
              </a:gsLst>
              <a:lin ang="5400000" scaled="1"/>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ight Triangle 58">
              <a:extLst>
                <a:ext uri="{FF2B5EF4-FFF2-40B4-BE49-F238E27FC236}">
                  <a16:creationId xmlns:a16="http://schemas.microsoft.com/office/drawing/2014/main" id="{24E9588A-F222-4FED-9A65-2F9D3E555B78}"/>
                </a:ext>
              </a:extLst>
            </p:cNvPr>
            <p:cNvSpPr/>
            <p:nvPr/>
          </p:nvSpPr>
          <p:spPr>
            <a:xfrm flipH="1" flipV="1">
              <a:off x="335483" y="2279598"/>
              <a:ext cx="408871" cy="304798"/>
            </a:xfrm>
            <a:prstGeom prst="rtTriangle">
              <a:avLst/>
            </a:prstGeom>
            <a:solidFill>
              <a:srgbClr val="3A5C84">
                <a:lumMod val="50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60">
              <a:extLst>
                <a:ext uri="{FF2B5EF4-FFF2-40B4-BE49-F238E27FC236}">
                  <a16:creationId xmlns:a16="http://schemas.microsoft.com/office/drawing/2014/main" id="{80D4067B-81C9-48BA-BEDD-E3C4F26B5817}"/>
                </a:ext>
              </a:extLst>
            </p:cNvPr>
            <p:cNvSpPr/>
            <p:nvPr/>
          </p:nvSpPr>
          <p:spPr>
            <a:xfrm>
              <a:off x="744354" y="2057779"/>
              <a:ext cx="2715491" cy="4027056"/>
            </a:xfrm>
            <a:prstGeom prst="rect">
              <a:avLst/>
            </a:prstGeom>
            <a:solidFill>
              <a:sysClr val="window" lastClr="FFFFFF"/>
            </a:solidFill>
            <a:ln w="57150" cap="flat" cmpd="sng" algn="ctr">
              <a:solidFill>
                <a:sysClr val="window" lastClr="FFFFFF">
                  <a:lumMod val="65000"/>
                </a:sysClr>
              </a:solidFill>
              <a:prstDash val="solid"/>
              <a:miter lim="800000"/>
            </a:ln>
            <a:effectLst/>
          </p:spPr>
          <p:style>
            <a:lnRef idx="0">
              <a:scrgbClr r="0" g="0" b="0"/>
            </a:lnRef>
            <a:fillRef idx="0">
              <a:scrgbClr r="0" g="0" b="0"/>
            </a:fillRef>
            <a:effectRef idx="0">
              <a:scrgbClr r="0" g="0" b="0"/>
            </a:effectRef>
            <a:fontRef idx="major"/>
          </p:style>
          <p:txBody>
            <a:bodyPr lIns="182880" tIns="457200" rIns="182880" bIns="91440" rtlCol="0" anchor="t"/>
            <a:lstStyle/>
            <a:p>
              <a:pPr marL="0" marR="0" lvl="0" indent="0" algn="ctr" defTabSz="914400" eaLnBrk="1" fontAlgn="auto" latinLnBrk="0" hangingPunct="1">
                <a:lnSpc>
                  <a:spcPct val="100000"/>
                </a:lnSpc>
                <a:spcBef>
                  <a:spcPts val="1800"/>
                </a:spcBef>
                <a:spcAft>
                  <a:spcPts val="0"/>
                </a:spcAft>
                <a:buClrTx/>
                <a:buSzTx/>
                <a:buFontTx/>
                <a:buNone/>
                <a:tabLst/>
                <a:defRPr/>
              </a:pPr>
              <a:r>
                <a:rPr lang="es-ES" sz="1100" kern="0" dirty="0">
                  <a:solidFill>
                    <a:srgbClr val="004A84"/>
                  </a:solidFill>
                  <a:latin typeface="Arial" panose="020B0604020202020204" pitchFamily="34" charset="0"/>
                  <a:ea typeface="+mn-ea"/>
                  <a:cs typeface="Arial" panose="020B0604020202020204" pitchFamily="34" charset="0"/>
                </a:rPr>
                <a:t>El proyecto de Espacio Urbano aun no ha presentado avances en la parte física debido a que para su cumplimiento es indispensable iniciar con la ejecución de los recursos de crédito y de la donación con el del Banco Mundial, los cuales al finalizar el primer trimestre del 2022 no había iniciado su ejecución por asuntos ajenos a la DEUT. Lo anterior, en razón a que no habían ingresado los recursos de la Donación para iniciar con el tramite de solicitud de cupo fiscal ante la APC.</a:t>
              </a:r>
              <a:endParaRPr kumimoji="0" lang="en-US" sz="1100" b="0" i="0" u="none" strike="noStrike" kern="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endParaRPr>
            </a:p>
          </p:txBody>
        </p:sp>
        <p:sp>
          <p:nvSpPr>
            <p:cNvPr id="41" name="Right Triangle 74">
              <a:extLst>
                <a:ext uri="{FF2B5EF4-FFF2-40B4-BE49-F238E27FC236}">
                  <a16:creationId xmlns:a16="http://schemas.microsoft.com/office/drawing/2014/main" id="{69736715-B91A-4348-AE06-7EE77538E53D}"/>
                </a:ext>
              </a:extLst>
            </p:cNvPr>
            <p:cNvSpPr/>
            <p:nvPr/>
          </p:nvSpPr>
          <p:spPr>
            <a:xfrm flipH="1" flipV="1">
              <a:off x="1617857" y="2216098"/>
              <a:ext cx="1841988" cy="165332"/>
            </a:xfrm>
            <a:prstGeom prst="rtTriangle">
              <a:avLst/>
            </a:prstGeom>
            <a:solidFill>
              <a:srgbClr val="3A5C84">
                <a:lumMod val="50000"/>
              </a:srgbClr>
            </a:solidFill>
            <a:ln w="57150" cap="flat" cmpd="sng" algn="ctr">
              <a:solidFill>
                <a:srgbClr val="3A5C84">
                  <a:lumMod val="50000"/>
                </a:srgbClr>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1800"/>
                </a:spcBef>
                <a:spcAft>
                  <a:spcPts val="0"/>
                </a:spcAft>
                <a:buClrTx/>
                <a:buSzTx/>
                <a:buFontTx/>
                <a:buNone/>
                <a:tabLst/>
                <a:defRPr/>
              </a:pPr>
              <a:endParaRPr kumimoji="0" lang="en-US" sz="14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2" name="Arrow: Pentagon 76">
              <a:extLst>
                <a:ext uri="{FF2B5EF4-FFF2-40B4-BE49-F238E27FC236}">
                  <a16:creationId xmlns:a16="http://schemas.microsoft.com/office/drawing/2014/main" id="{5EDE274C-FF1C-43D5-8CCE-35B69B1EC4D7}"/>
                </a:ext>
              </a:extLst>
            </p:cNvPr>
            <p:cNvSpPr/>
            <p:nvPr/>
          </p:nvSpPr>
          <p:spPr>
            <a:xfrm>
              <a:off x="335484" y="1540543"/>
              <a:ext cx="3779982" cy="739055"/>
            </a:xfrm>
            <a:prstGeom prst="homePlate">
              <a:avLst/>
            </a:prstGeom>
            <a:solidFill>
              <a:srgbClr val="3A5C84"/>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lIns="8229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cap="all" dirty="0">
                  <a:solidFill>
                    <a:prstClr val="white"/>
                  </a:solidFill>
                  <a:latin typeface="Helvetica-Normal" pitchFamily="2" charset="0"/>
                  <a:ea typeface="+mn-ea"/>
                  <a:cs typeface="+mn-cs"/>
                </a:rPr>
                <a:t>DEUT</a:t>
              </a:r>
              <a:endParaRPr kumimoji="0" lang="en-US" b="1" i="0" u="none" strike="noStrike" kern="0" cap="all" spc="0" normalizeH="0" baseline="0" noProof="0" dirty="0">
                <a:ln>
                  <a:noFill/>
                </a:ln>
                <a:solidFill>
                  <a:prstClr val="white"/>
                </a:solidFill>
                <a:effectLst/>
                <a:uLnTx/>
                <a:uFillTx/>
                <a:latin typeface="Helvetica-Normal" pitchFamily="2" charset="0"/>
                <a:ea typeface="+mn-ea"/>
                <a:cs typeface="+mn-cs"/>
              </a:endParaRPr>
            </a:p>
          </p:txBody>
        </p:sp>
        <p:sp>
          <p:nvSpPr>
            <p:cNvPr id="43" name="Rectangle 78">
              <a:extLst>
                <a:ext uri="{FF2B5EF4-FFF2-40B4-BE49-F238E27FC236}">
                  <a16:creationId xmlns:a16="http://schemas.microsoft.com/office/drawing/2014/main" id="{ECC25EA3-E429-4467-B7C7-13CCA43C7AA3}"/>
                </a:ext>
              </a:extLst>
            </p:cNvPr>
            <p:cNvSpPr/>
            <p:nvPr/>
          </p:nvSpPr>
          <p:spPr>
            <a:xfrm>
              <a:off x="476499" y="1642215"/>
              <a:ext cx="535709" cy="535709"/>
            </a:xfrm>
            <a:prstGeom prst="rect">
              <a:avLst/>
            </a:prstGeom>
            <a:solidFill>
              <a:srgbClr val="3A5C84">
                <a:lumMod val="75000"/>
              </a:srgb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Helvetica-Normal" pitchFamily="2" charset="0"/>
                  <a:ea typeface="+mn-ea"/>
                  <a:cs typeface="+mn-cs"/>
                </a:rPr>
                <a:t>01</a:t>
              </a:r>
            </a:p>
          </p:txBody>
        </p:sp>
      </p:grpSp>
      <p:graphicFrame>
        <p:nvGraphicFramePr>
          <p:cNvPr id="2" name="Objeto 1">
            <a:extLst>
              <a:ext uri="{FF2B5EF4-FFF2-40B4-BE49-F238E27FC236}">
                <a16:creationId xmlns:a16="http://schemas.microsoft.com/office/drawing/2014/main" id="{75A5789F-B4DF-4433-BD6F-956F78E22C8D}"/>
              </a:ext>
            </a:extLst>
          </p:cNvPr>
          <p:cNvGraphicFramePr>
            <a:graphicFrameLocks noChangeAspect="1"/>
          </p:cNvGraphicFramePr>
          <p:nvPr>
            <p:extLst>
              <p:ext uri="{D42A27DB-BD31-4B8C-83A1-F6EECF244321}">
                <p14:modId xmlns:p14="http://schemas.microsoft.com/office/powerpoint/2010/main" val="1684684257"/>
              </p:ext>
            </p:extLst>
          </p:nvPr>
        </p:nvGraphicFramePr>
        <p:xfrm>
          <a:off x="2305050" y="1383045"/>
          <a:ext cx="7581900" cy="1714500"/>
        </p:xfrm>
        <a:graphic>
          <a:graphicData uri="http://schemas.openxmlformats.org/presentationml/2006/ole">
            <mc:AlternateContent xmlns:mc="http://schemas.openxmlformats.org/markup-compatibility/2006">
              <mc:Choice xmlns:v="urn:schemas-microsoft-com:vml" Requires="v">
                <p:oleObj spid="_x0000_s5124" name="Worksheet" r:id="rId4" imgW="7581837" imgH="1714632" progId="Excel.Sheet.12">
                  <p:embed/>
                </p:oleObj>
              </mc:Choice>
              <mc:Fallback>
                <p:oleObj name="Worksheet" r:id="rId4" imgW="7581837" imgH="1714632" progId="Excel.Sheet.12">
                  <p:embed/>
                  <p:pic>
                    <p:nvPicPr>
                      <p:cNvPr id="0" name=""/>
                      <p:cNvPicPr/>
                      <p:nvPr/>
                    </p:nvPicPr>
                    <p:blipFill>
                      <a:blip r:embed="rId5"/>
                      <a:stretch>
                        <a:fillRect/>
                      </a:stretch>
                    </p:blipFill>
                    <p:spPr>
                      <a:xfrm>
                        <a:off x="2305050" y="1383045"/>
                        <a:ext cx="7581900" cy="1714500"/>
                      </a:xfrm>
                      <a:prstGeom prst="rect">
                        <a:avLst/>
                      </a:prstGeom>
                    </p:spPr>
                  </p:pic>
                </p:oleObj>
              </mc:Fallback>
            </mc:AlternateContent>
          </a:graphicData>
        </a:graphic>
      </p:graphicFrame>
    </p:spTree>
    <p:extLst>
      <p:ext uri="{BB962C8B-B14F-4D97-AF65-F5344CB8AC3E}">
        <p14:creationId xmlns:p14="http://schemas.microsoft.com/office/powerpoint/2010/main" val="3038881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GMP 2022-2025 y Anteproyecto 2022 -presentación .pot  -  Modo de compatibilidad" id="{EC3C6813-64C3-429C-92E4-035717567C3F}" vid="{C2039993-5FC2-4CB3-9387-5F7DA08C53A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2FCF5B5B7DC7B438897469049E1A689" ma:contentTypeVersion="12" ma:contentTypeDescription="Crear nuevo documento." ma:contentTypeScope="" ma:versionID="a2363eb0f60308219aedad90f3e5245b">
  <xsd:schema xmlns:xsd="http://www.w3.org/2001/XMLSchema" xmlns:xs="http://www.w3.org/2001/XMLSchema" xmlns:p="http://schemas.microsoft.com/office/2006/metadata/properties" xmlns:ns3="9d08f4ed-9e86-4c6f-a425-d34d9c5734e0" xmlns:ns4="3d6a38ba-f57c-416b-a04f-240c904aeaa0" targetNamespace="http://schemas.microsoft.com/office/2006/metadata/properties" ma:root="true" ma:fieldsID="ee9ad187cda3560734df5b8039f0281a" ns3:_="" ns4:_="">
    <xsd:import namespace="9d08f4ed-9e86-4c6f-a425-d34d9c5734e0"/>
    <xsd:import namespace="3d6a38ba-f57c-416b-a04f-240c904aeaa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4ed-9e86-4c6f-a425-d34d9c5734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6a38ba-f57c-416b-a04f-240c904aeaa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276C96-E854-4D40-A2D1-01BAEA8001BF}">
  <ds:schemaRefs>
    <ds:schemaRef ds:uri="http://schemas.microsoft.com/sharepoint/v3/contenttype/forms"/>
  </ds:schemaRefs>
</ds:datastoreItem>
</file>

<file path=customXml/itemProps2.xml><?xml version="1.0" encoding="utf-8"?>
<ds:datastoreItem xmlns:ds="http://schemas.openxmlformats.org/officeDocument/2006/customXml" ds:itemID="{E71EA575-C54B-4B92-9FD8-EF59761D5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8f4ed-9e86-4c6f-a425-d34d9c5734e0"/>
    <ds:schemaRef ds:uri="3d6a38ba-f57c-416b-a04f-240c904aea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612F9C-DB4D-4888-AC53-BE3215DD3F7B}">
  <ds:schemaRefs>
    <ds:schemaRef ds:uri="http://purl.org/dc/elements/1.1/"/>
    <ds:schemaRef ds:uri="3d6a38ba-f57c-416b-a04f-240c904aeaa0"/>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9d08f4ed-9e86-4c6f-a425-d34d9c5734e0"/>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41851</TotalTime>
  <Words>1308</Words>
  <Application>Microsoft Office PowerPoint</Application>
  <PresentationFormat>Panorámica</PresentationFormat>
  <Paragraphs>109</Paragraphs>
  <Slides>19</Slides>
  <Notes>10</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19</vt:i4>
      </vt:variant>
    </vt:vector>
  </HeadingPairs>
  <TitlesOfParts>
    <vt:vector size="29" baseType="lpstr">
      <vt:lpstr>Arial</vt:lpstr>
      <vt:lpstr>Calibri</vt:lpstr>
      <vt:lpstr>Calibri Light</vt:lpstr>
      <vt:lpstr>Helvetica-Normal</vt:lpstr>
      <vt:lpstr>Trebuchet MS</vt:lpstr>
      <vt:lpstr>Work Sans</vt:lpstr>
      <vt:lpstr>Work Sans Light</vt:lpstr>
      <vt:lpstr>Office Theme</vt:lpstr>
      <vt:lpstr>1_Office Theme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Felipe Walter Correa</dc:creator>
  <cp:lastModifiedBy>Julio Cesar Pinillos Patino</cp:lastModifiedBy>
  <cp:revision>1560</cp:revision>
  <dcterms:created xsi:type="dcterms:W3CDTF">2019-01-18T14:17:58Z</dcterms:created>
  <dcterms:modified xsi:type="dcterms:W3CDTF">2022-04-22T13:05:23Z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0x010100F2FCF5B5B7DC7B438897469049E1A689</vt:lpwstr>
  </property>
</Properties>
</file>