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85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267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8CB"/>
    <a:srgbClr val="575756"/>
    <a:srgbClr val="D8723E"/>
    <a:srgbClr val="93BB54"/>
    <a:srgbClr val="C49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'2017011000091'!$U$35:$U$38</c:f>
              <c:strCache>
                <c:ptCount val="4"/>
                <c:pt idx="0">
                  <c:v> Productos catastrales adquiridos </c:v>
                </c:pt>
                <c:pt idx="1">
                  <c:v> Procesos de formalización, saneamiento y titulación a nivel nacional realizados </c:v>
                </c:pt>
                <c:pt idx="2">
                  <c:v> Asistencias técnicas realizadas </c:v>
                </c:pt>
                <c:pt idx="3">
                  <c:v> Entidades territoriales apoyadas financieramente </c:v>
                </c:pt>
              </c:strCache>
            </c:strRef>
          </c:cat>
          <c:val>
            <c:numRef>
              <c:f>'2017011000091'!$V$35:$V$38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0.67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59-4111-9255-F0D9A5AF1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55090768"/>
        <c:axId val="109508208"/>
      </c:barChart>
      <c:catAx>
        <c:axId val="1555090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9508208"/>
        <c:crosses val="autoZero"/>
        <c:auto val="1"/>
        <c:lblAlgn val="ctr"/>
        <c:lblOffset val="100"/>
        <c:noMultiLvlLbl val="0"/>
      </c:catAx>
      <c:valAx>
        <c:axId val="1095082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55509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70D-49B2-9801-110712704C66}"/>
                </c:ext>
              </c:extLst>
            </c:dLbl>
            <c:dLbl>
              <c:idx val="1"/>
              <c:layout>
                <c:manualLayout>
                  <c:x val="3.6111111111111108E-2"/>
                  <c:y val="-4.243778136006664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70D-49B2-9801-110712704C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Indicadores!$B$17:$B$18</c:f>
              <c:strCache>
                <c:ptCount val="2"/>
                <c:pt idx="0">
                  <c:v>Proyectos apoyados financieramente </c:v>
                </c:pt>
                <c:pt idx="1">
                  <c:v>Documentos técnicos en tratamiento de aguas residuales realizados</c:v>
                </c:pt>
              </c:strCache>
            </c:strRef>
          </c:cat>
          <c:val>
            <c:numRef>
              <c:f>Indicadores!$C$17:$C$18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0D-49B2-9801-110712704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9235680"/>
        <c:axId val="1300237168"/>
        <c:axId val="0"/>
      </c:bar3DChart>
      <c:catAx>
        <c:axId val="1289235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0237168"/>
        <c:crosses val="autoZero"/>
        <c:auto val="1"/>
        <c:lblAlgn val="ctr"/>
        <c:lblOffset val="100"/>
        <c:noMultiLvlLbl val="0"/>
      </c:catAx>
      <c:valAx>
        <c:axId val="13002371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8923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Indicadores!$Z$17:$Z$19</c:f>
              <c:strCache>
                <c:ptCount val="3"/>
                <c:pt idx="0">
                  <c:v>Entidades territoriales capacitadas </c:v>
                </c:pt>
                <c:pt idx="1">
                  <c:v>Proyectos evaluados</c:v>
                </c:pt>
                <c:pt idx="2">
                  <c:v>Instrumentos normativos proyectados </c:v>
                </c:pt>
              </c:strCache>
            </c:strRef>
          </c:cat>
          <c:val>
            <c:numRef>
              <c:f>Indicadores!$AA$17:$AA$19</c:f>
              <c:numCache>
                <c:formatCode>0.0%</c:formatCode>
                <c:ptCount val="3"/>
                <c:pt idx="0">
                  <c:v>1.2</c:v>
                </c:pt>
                <c:pt idx="1">
                  <c:v>0.45947368421052631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7-4FC3-96E8-3D5C135AC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6279200"/>
        <c:axId val="608968272"/>
      </c:barChart>
      <c:catAx>
        <c:axId val="61627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8968272"/>
        <c:crosses val="autoZero"/>
        <c:auto val="1"/>
        <c:lblAlgn val="ctr"/>
        <c:lblOffset val="100"/>
        <c:noMultiLvlLbl val="0"/>
      </c:catAx>
      <c:valAx>
        <c:axId val="6089682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1627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00-4646-B18E-1BBC2201DB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'2025'!$C$32:$C$36</c:f>
              <c:strCache>
                <c:ptCount val="2"/>
                <c:pt idx="0">
                  <c:v>Asistencias técnicas realizadas (implementación)</c:v>
                </c:pt>
                <c:pt idx="1">
                  <c:v> Asistencias técnicas realizadas (sostenibilidad)</c:v>
                </c:pt>
              </c:strCache>
            </c:strRef>
          </c:cat>
          <c:val>
            <c:numRef>
              <c:f>'2025'!$E$32:$E$36</c:f>
              <c:numCache>
                <c:formatCode>0.0%</c:formatCode>
                <c:ptCount val="2"/>
                <c:pt idx="0">
                  <c:v>0.5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00-4646-B18E-1BBC2201D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9809888"/>
        <c:axId val="6193521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'2025'!$C$32:$C$36</c15:sqref>
                        </c15:formulaRef>
                      </c:ext>
                    </c:extLst>
                    <c:strCache>
                      <c:ptCount val="2"/>
                      <c:pt idx="0">
                        <c:v>Asistencias técnicas realizadas (implementación)</c:v>
                      </c:pt>
                      <c:pt idx="1">
                        <c:v> Asistencias técnicas realizadas (sostenibilidad)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'2025'!$D$32:$D$36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9A00-4646-B18E-1BBC2201DB94}"/>
                  </c:ext>
                </c:extLst>
              </c15:ser>
            </c15:filteredBarSeries>
          </c:ext>
        </c:extLst>
      </c:barChart>
      <c:catAx>
        <c:axId val="199809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19352176"/>
        <c:crosses val="autoZero"/>
        <c:auto val="1"/>
        <c:lblAlgn val="ctr"/>
        <c:lblOffset val="100"/>
        <c:noMultiLvlLbl val="0"/>
      </c:catAx>
      <c:valAx>
        <c:axId val="6193521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9980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4BB-4A85-84D7-E93A2417A23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4BB-4A85-84D7-E93A2417A2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Indicadores!$B$16:$B$17</c:f>
              <c:strCache>
                <c:ptCount val="2"/>
                <c:pt idx="0">
                  <c:v>Proyectos de acueducto y alcantarillado en área urbana financiados</c:v>
                </c:pt>
                <c:pt idx="1">
                  <c:v>Proyectos evaluados</c:v>
                </c:pt>
              </c:strCache>
            </c:strRef>
          </c:cat>
          <c:val>
            <c:numRef>
              <c:f>Indicadores!$C$16:$C$17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BB-4A85-84D7-E93A2417A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9414943"/>
        <c:axId val="886343967"/>
        <c:axId val="0"/>
      </c:bar3DChart>
      <c:catAx>
        <c:axId val="889414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86343967"/>
        <c:crosses val="autoZero"/>
        <c:auto val="1"/>
        <c:lblAlgn val="ctr"/>
        <c:lblOffset val="100"/>
        <c:noMultiLvlLbl val="0"/>
      </c:catAx>
      <c:valAx>
        <c:axId val="88634396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8941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1D8-45BB-87DF-5361EBE0E0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Indicadores!$B$16:$B$25</c:f>
              <c:strCache>
                <c:ptCount val="1"/>
                <c:pt idx="0">
                  <c:v>Proyectos de acueducto y alcantarillado en área urbana financiados</c:v>
                </c:pt>
              </c:strCache>
            </c:strRef>
          </c:cat>
          <c:val>
            <c:numRef>
              <c:f>Indicadores!$C$16:$C$25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D8-45BB-87DF-5361EBE0E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9789024"/>
        <c:axId val="1659647312"/>
        <c:axId val="0"/>
      </c:bar3DChart>
      <c:catAx>
        <c:axId val="205978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59647312"/>
        <c:crosses val="autoZero"/>
        <c:auto val="1"/>
        <c:lblAlgn val="ctr"/>
        <c:lblOffset val="100"/>
        <c:noMultiLvlLbl val="0"/>
      </c:catAx>
      <c:valAx>
        <c:axId val="16596473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5978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6F8-41A6-939D-21B26420CDC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6F8-41A6-939D-21B26420CD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Indicadores!$B$17:$B$18</c:f>
              <c:strCache>
                <c:ptCount val="2"/>
                <c:pt idx="0">
                  <c:v>Municipios asistidos técnicamente </c:v>
                </c:pt>
                <c:pt idx="1">
                  <c:v>Proyectos de acueducto y alcantarillado en área urbana financiados</c:v>
                </c:pt>
              </c:strCache>
            </c:strRef>
          </c:cat>
          <c:val>
            <c:numRef>
              <c:f>Indicadores!$C$17:$C$18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F8-41A6-939D-21B26420C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8064720"/>
        <c:axId val="1874822240"/>
        <c:axId val="0"/>
      </c:bar3DChart>
      <c:catAx>
        <c:axId val="186806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4822240"/>
        <c:crosses val="autoZero"/>
        <c:auto val="1"/>
        <c:lblAlgn val="ctr"/>
        <c:lblOffset val="100"/>
        <c:noMultiLvlLbl val="0"/>
      </c:catAx>
      <c:valAx>
        <c:axId val="18748222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6806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BBD-4A9E-A09F-517421B87F5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BBD-4A9E-A09F-517421B87F5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BBD-4A9E-A09F-517421B87F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Indicadores!$B$17:$B$19</c:f>
              <c:strCache>
                <c:ptCount val="3"/>
                <c:pt idx="0">
                  <c:v>Proyectos de acueducto y alcantarillado en área urbana financiados
</c:v>
                </c:pt>
                <c:pt idx="1">
                  <c:v>Conexiones Intradomiciliarias apoyadas financieramente</c:v>
                </c:pt>
                <c:pt idx="2">
                  <c:v>Proyectos de acueducto y de manejo de aguas residuales en área rural financiados</c:v>
                </c:pt>
              </c:strCache>
            </c:strRef>
          </c:cat>
          <c:val>
            <c:numRef>
              <c:f>Indicadores!$C$17:$C$19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BD-4A9E-A09F-517421B87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1210000"/>
        <c:axId val="1100841648"/>
        <c:axId val="0"/>
      </c:bar3DChart>
      <c:catAx>
        <c:axId val="1631210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00841648"/>
        <c:crosses val="autoZero"/>
        <c:auto val="1"/>
        <c:lblAlgn val="ctr"/>
        <c:lblOffset val="100"/>
        <c:noMultiLvlLbl val="0"/>
      </c:catAx>
      <c:valAx>
        <c:axId val="11008416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3121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Indicadores!$B$13:$B$18</c:f>
              <c:strCache>
                <c:ptCount val="6"/>
                <c:pt idx="0">
                  <c:v>Sedes adecuadas</c:v>
                </c:pt>
                <c:pt idx="1">
                  <c:v>Peticiones atendidas</c:v>
                </c:pt>
                <c:pt idx="2">
                  <c:v>Ciudadanos efectivamente atendidos en los diferentes canales de servicio </c:v>
                </c:pt>
                <c:pt idx="3">
                  <c:v>Documentos tramitados</c:v>
                </c:pt>
                <c:pt idx="4">
                  <c:v>Productos comunicacionales elaborados</c:v>
                </c:pt>
                <c:pt idx="5">
                  <c:v>Capacitaciones realizadas</c:v>
                </c:pt>
              </c:strCache>
            </c:strRef>
          </c:cat>
          <c:val>
            <c:numRef>
              <c:f>Indicadores!$C$13:$C$18</c:f>
              <c:numCache>
                <c:formatCode>0.0%</c:formatCode>
                <c:ptCount val="6"/>
                <c:pt idx="0">
                  <c:v>0</c:v>
                </c:pt>
                <c:pt idx="1">
                  <c:v>0.4153</c:v>
                </c:pt>
                <c:pt idx="2">
                  <c:v>0.51407777777777774</c:v>
                </c:pt>
                <c:pt idx="3">
                  <c:v>0.25990666666666667</c:v>
                </c:pt>
                <c:pt idx="4">
                  <c:v>0.78257142857142858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1-42F2-848B-AC7622328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9807488"/>
        <c:axId val="619714560"/>
      </c:barChart>
      <c:catAx>
        <c:axId val="19980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19714560"/>
        <c:crosses val="autoZero"/>
        <c:auto val="1"/>
        <c:lblAlgn val="ctr"/>
        <c:lblOffset val="100"/>
        <c:noMultiLvlLbl val="0"/>
      </c:catAx>
      <c:valAx>
        <c:axId val="6197145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9980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'2025'!$Z$34:$Z$36</c:f>
              <c:strCache>
                <c:ptCount val="3"/>
                <c:pt idx="0">
                  <c:v>Tutelas atendidas</c:v>
                </c:pt>
                <c:pt idx="1">
                  <c:v>Fallos Favorables</c:v>
                </c:pt>
                <c:pt idx="2">
                  <c:v>Consultas reclamaciones Resueltas en término</c:v>
                </c:pt>
              </c:strCache>
            </c:strRef>
          </c:cat>
          <c:val>
            <c:numRef>
              <c:f>'2025'!$AA$34:$AA$36</c:f>
              <c:numCache>
                <c:formatCode>0.0%</c:formatCode>
                <c:ptCount val="3"/>
                <c:pt idx="0">
                  <c:v>0.17954448701575138</c:v>
                </c:pt>
                <c:pt idx="1">
                  <c:v>0.32851659516820952</c:v>
                </c:pt>
                <c:pt idx="2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98-4355-9F3C-D55E9AFE4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61709472"/>
        <c:axId val="608962864"/>
      </c:barChart>
      <c:catAx>
        <c:axId val="761709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8962864"/>
        <c:crosses val="autoZero"/>
        <c:auto val="1"/>
        <c:lblAlgn val="ctr"/>
        <c:lblOffset val="100"/>
        <c:noMultiLvlLbl val="0"/>
      </c:catAx>
      <c:valAx>
        <c:axId val="6089628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76170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05924010895339"/>
          <c:y val="4.2812023651114799E-2"/>
          <c:w val="0.66566262037190649"/>
          <c:h val="0.87164176908965763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BD1-4E68-903D-78C8106A7C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Indicadores!$C$18:$C$33</c:f>
              <c:strCache>
                <c:ptCount val="1"/>
                <c:pt idx="0">
                  <c:v>Usuarios del sistema </c:v>
                </c:pt>
              </c:strCache>
            </c:strRef>
          </c:cat>
          <c:val>
            <c:numRef>
              <c:f>Indicadores!$D$18:$D$33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D1-4E68-903D-78C8106A7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4435488"/>
        <c:axId val="710374528"/>
        <c:axId val="0"/>
      </c:bar3DChart>
      <c:catAx>
        <c:axId val="704435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10374528"/>
        <c:crosses val="autoZero"/>
        <c:auto val="1"/>
        <c:lblAlgn val="ctr"/>
        <c:lblOffset val="100"/>
        <c:noMultiLvlLbl val="0"/>
      </c:catAx>
      <c:valAx>
        <c:axId val="7103745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0443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9504611711212"/>
          <c:y val="4.2242703533026116E-2"/>
          <c:w val="0.57611519210988149"/>
          <c:h val="0.9155145929339477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B4B-49B3-B889-CB16C963DF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'2025'!$AB$36:$AB$37</c:f>
              <c:strCache>
                <c:ptCount val="2"/>
                <c:pt idx="0">
                  <c:v>Actividades de Saneamiento realizadas</c:v>
                </c:pt>
                <c:pt idx="1">
                  <c:v>Solicitudes atendidas</c:v>
                </c:pt>
              </c:strCache>
            </c:strRef>
          </c:cat>
          <c:val>
            <c:numRef>
              <c:f>'2025'!$AC$36:$AC$37</c:f>
              <c:numCache>
                <c:formatCode>0.0%</c:formatCode>
                <c:ptCount val="2"/>
                <c:pt idx="0">
                  <c:v>0.70657142857142852</c:v>
                </c:pt>
                <c:pt idx="1">
                  <c:v>0.60542857142857143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B-49B3-B889-CB16C963D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6030304"/>
        <c:axId val="306286432"/>
      </c:barChart>
      <c:catAx>
        <c:axId val="306030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6286432"/>
        <c:crosses val="autoZero"/>
        <c:auto val="1"/>
        <c:lblAlgn val="ctr"/>
        <c:lblOffset val="100"/>
        <c:noMultiLvlLbl val="0"/>
      </c:catAx>
      <c:valAx>
        <c:axId val="3062864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0603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'2025'!$C$39:$C$51</c:f>
              <c:strCache>
                <c:ptCount val="11"/>
                <c:pt idx="0">
                  <c:v>Hogares beneficiados con mejoramiento de vivienda </c:v>
                </c:pt>
                <c:pt idx="1">
                  <c:v>Subsidios mejoramiento vivienda asignados población desplazada </c:v>
                </c:pt>
                <c:pt idx="2">
                  <c:v>Hogares beneficiados mejoramiento vivienda rural </c:v>
                </c:pt>
                <c:pt idx="3">
                  <c:v>Hogares beneficiados construcción vivienda sitio propio</c:v>
                </c:pt>
                <c:pt idx="4">
                  <c:v>Subsidios construcción vivienda sitio propio asignados población desplazada</c:v>
                </c:pt>
                <c:pt idx="5">
                  <c:v>Hogares beneficiados construcción vivienda rural sitio propio</c:v>
                </c:pt>
                <c:pt idx="6">
                  <c:v>Subsidios asignados por sentencias judiciales</c:v>
                </c:pt>
                <c:pt idx="7">
                  <c:v>Hogares beneficiados arrendamiento vivienda</c:v>
                </c:pt>
                <c:pt idx="8">
                  <c:v>Resoluciones para asignación subsidios expedidas</c:v>
                </c:pt>
                <c:pt idx="9">
                  <c:v>Hogares beneficiados adquisición vivienda</c:v>
                </c:pt>
                <c:pt idx="10">
                  <c:v>Subsidios adquisición vivienda asignados población desplazada</c:v>
                </c:pt>
              </c:strCache>
            </c:strRef>
          </c:cat>
          <c:val>
            <c:numRef>
              <c:f>'2025'!$D$39:$D$51</c:f>
              <c:numCache>
                <c:formatCode>0.0%</c:formatCode>
                <c:ptCount val="11"/>
                <c:pt idx="0">
                  <c:v>0.25950404043209019</c:v>
                </c:pt>
                <c:pt idx="1">
                  <c:v>5.9619999999999997</c:v>
                </c:pt>
                <c:pt idx="2">
                  <c:v>0.11354454603444609</c:v>
                </c:pt>
                <c:pt idx="3">
                  <c:v>0.15888920698539938</c:v>
                </c:pt>
                <c:pt idx="4">
                  <c:v>1.1850000000000001</c:v>
                </c:pt>
                <c:pt idx="5">
                  <c:v>0.222</c:v>
                </c:pt>
                <c:pt idx="6">
                  <c:v>0</c:v>
                </c:pt>
                <c:pt idx="7">
                  <c:v>0</c:v>
                </c:pt>
                <c:pt idx="8">
                  <c:v>0.36166666666666669</c:v>
                </c:pt>
                <c:pt idx="9">
                  <c:v>0.27221480492508532</c:v>
                </c:pt>
                <c:pt idx="10">
                  <c:v>0.15733333333333333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B-4986-B7B9-250E1E0A3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5474224"/>
        <c:axId val="271970960"/>
      </c:barChart>
      <c:catAx>
        <c:axId val="22547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71970960"/>
        <c:crosses val="autoZero"/>
        <c:auto val="1"/>
        <c:lblAlgn val="ctr"/>
        <c:lblOffset val="100"/>
        <c:noMultiLvlLbl val="0"/>
      </c:catAx>
      <c:valAx>
        <c:axId val="2719709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2547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C83-4C10-9F93-F3E5C31DF92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C83-4C10-9F93-F3E5C31DF92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C83-4C10-9F93-F3E5C31DF9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'2025'!$V$30:$V$32</c:f>
              <c:strCache>
                <c:ptCount val="3"/>
                <c:pt idx="0">
                  <c:v>Hogares beneficiados con mejoramiento de una vivienda</c:v>
                </c:pt>
                <c:pt idx="1">
                  <c:v>Hogares beneficiados con adquisición de vivienda </c:v>
                </c:pt>
                <c:pt idx="2">
                  <c:v>Hogares beneficiados con construcción de vivienda en sitio propio</c:v>
                </c:pt>
              </c:strCache>
            </c:strRef>
          </c:cat>
          <c:val>
            <c:numRef>
              <c:f>'2025'!$W$30:$W$32</c:f>
              <c:numCache>
                <c:formatCode>0.0%</c:formatCode>
                <c:ptCount val="3"/>
                <c:pt idx="0">
                  <c:v>0</c:v>
                </c:pt>
                <c:pt idx="1">
                  <c:v>4.2341985084364169E-3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83-4C10-9F93-F3E5C31DF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5068672"/>
        <c:axId val="1689784752"/>
        <c:axId val="0"/>
      </c:bar3DChart>
      <c:catAx>
        <c:axId val="1565068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89784752"/>
        <c:crosses val="autoZero"/>
        <c:auto val="1"/>
        <c:lblAlgn val="ctr"/>
        <c:lblOffset val="100"/>
        <c:noMultiLvlLbl val="0"/>
      </c:catAx>
      <c:valAx>
        <c:axId val="16897847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56506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'2025'!$B$29:$B$33</c:f>
              <c:strCache>
                <c:ptCount val="5"/>
                <c:pt idx="0">
                  <c:v>Usuarios del sistema</c:v>
                </c:pt>
                <c:pt idx="1">
                  <c:v>Sistemas implementados</c:v>
                </c:pt>
                <c:pt idx="2">
                  <c:v>Estrategia de arquitectura TI implementada</c:v>
                </c:pt>
                <c:pt idx="3">
                  <c:v>Productos comunicacionales elaborados</c:v>
                </c:pt>
                <c:pt idx="4">
                  <c:v>Jornadas de participación ciudadana desarrollados</c:v>
                </c:pt>
              </c:strCache>
            </c:strRef>
          </c:cat>
          <c:val>
            <c:numRef>
              <c:f>'2025'!$C$29:$C$33</c:f>
              <c:numCache>
                <c:formatCode>0.0%</c:formatCode>
                <c:ptCount val="5"/>
                <c:pt idx="0">
                  <c:v>1.0333841076415333</c:v>
                </c:pt>
                <c:pt idx="1">
                  <c:v>1.5</c:v>
                </c:pt>
                <c:pt idx="2">
                  <c:v>0.5</c:v>
                </c:pt>
                <c:pt idx="3">
                  <c:v>0.66666666666666663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68-4DC5-B4BD-BE3108687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1472383"/>
        <c:axId val="424910799"/>
      </c:barChart>
      <c:catAx>
        <c:axId val="1114723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4910799"/>
        <c:crosses val="autoZero"/>
        <c:auto val="1"/>
        <c:lblAlgn val="ctr"/>
        <c:lblOffset val="100"/>
        <c:noMultiLvlLbl val="0"/>
      </c:catAx>
      <c:valAx>
        <c:axId val="4249107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1472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67128064738007"/>
          <c:y val="4.250386398763524E-2"/>
          <c:w val="0.47085119738847553"/>
          <c:h val="0.914992272024729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'2025'!$B$28:$B$30</c:f>
              <c:strCache>
                <c:ptCount val="3"/>
                <c:pt idx="0">
                  <c:v>Resoluciones expedidas </c:v>
                </c:pt>
                <c:pt idx="1">
                  <c:v>Estudios realizados</c:v>
                </c:pt>
                <c:pt idx="2">
                  <c:v>Entidades territoriales asistidas técnicamente </c:v>
                </c:pt>
              </c:strCache>
            </c:strRef>
          </c:cat>
          <c:val>
            <c:numRef>
              <c:f>'2025'!$C$28:$C$30</c:f>
              <c:numCache>
                <c:formatCode>0.0%</c:formatCode>
                <c:ptCount val="3"/>
                <c:pt idx="0">
                  <c:v>0.375</c:v>
                </c:pt>
                <c:pt idx="1">
                  <c:v>0</c:v>
                </c:pt>
                <c:pt idx="2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B9-4CE6-980A-717904D11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9438015"/>
        <c:axId val="105410047"/>
      </c:barChart>
      <c:catAx>
        <c:axId val="109438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410047"/>
        <c:crosses val="autoZero"/>
        <c:auto val="1"/>
        <c:lblAlgn val="ctr"/>
        <c:lblOffset val="100"/>
        <c:noMultiLvlLbl val="0"/>
      </c:catAx>
      <c:valAx>
        <c:axId val="10541004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09438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'2025'!$B$48:$B$53</c:f>
              <c:strCache>
                <c:ptCount val="6"/>
                <c:pt idx="0">
                  <c:v>Capacitaciones realizadas</c:v>
                </c:pt>
                <c:pt idx="1">
                  <c:v>Documentos tramitados</c:v>
                </c:pt>
                <c:pt idx="2">
                  <c:v>Sistema de gestión documental implementado</c:v>
                </c:pt>
                <c:pt idx="3">
                  <c:v>Prestadores con resolución de contribución notificada</c:v>
                </c:pt>
                <c:pt idx="4">
                  <c:v>Informes de seguimiento elaborados </c:v>
                </c:pt>
                <c:pt idx="5">
                  <c:v>Peticiones atendidas</c:v>
                </c:pt>
              </c:strCache>
            </c:strRef>
          </c:cat>
          <c:val>
            <c:numRef>
              <c:f>'2025'!$C$48:$C$53</c:f>
              <c:numCache>
                <c:formatCode>0.0%</c:formatCode>
                <c:ptCount val="6"/>
                <c:pt idx="0">
                  <c:v>0.13333333333333333</c:v>
                </c:pt>
                <c:pt idx="1">
                  <c:v>0.4733</c:v>
                </c:pt>
                <c:pt idx="2">
                  <c:v>0</c:v>
                </c:pt>
                <c:pt idx="3">
                  <c:v>0.16026490066225166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6A-4B25-8A70-CB234AC33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02156255"/>
        <c:axId val="105420863"/>
      </c:barChart>
      <c:catAx>
        <c:axId val="1602156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420863"/>
        <c:crosses val="autoZero"/>
        <c:auto val="1"/>
        <c:lblAlgn val="ctr"/>
        <c:lblOffset val="100"/>
        <c:noMultiLvlLbl val="0"/>
      </c:catAx>
      <c:valAx>
        <c:axId val="10542086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602156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990813802255097"/>
          <c:y val="4.4028178033941726E-2"/>
          <c:w val="0.50256575489514221"/>
          <c:h val="0.911943643932116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Indicadores!$B$14:$B$29</c:f>
              <c:strCache>
                <c:ptCount val="4"/>
                <c:pt idx="0">
                  <c:v>Proyectos normativos publicados</c:v>
                </c:pt>
                <c:pt idx="1">
                  <c:v>PQR atendidas</c:v>
                </c:pt>
                <c:pt idx="2">
                  <c:v>Reportes de seguimiento de los indicadores sectoriales generados</c:v>
                </c:pt>
                <c:pt idx="3">
                  <c:v>Asistencias técnicas realizadas</c:v>
                </c:pt>
              </c:strCache>
            </c:strRef>
          </c:cat>
          <c:val>
            <c:numRef>
              <c:f>Indicadores!$C$14:$C$29</c:f>
              <c:numCache>
                <c:formatCode>0.0%</c:formatCode>
                <c:ptCount val="4"/>
                <c:pt idx="0">
                  <c:v>0.5</c:v>
                </c:pt>
                <c:pt idx="1">
                  <c:v>0.74687999999999999</c:v>
                </c:pt>
                <c:pt idx="2">
                  <c:v>0.49193548387096775</c:v>
                </c:pt>
                <c:pt idx="3">
                  <c:v>8.1250000000000003E-2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73-4F34-9553-F8D47E24B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8323680"/>
        <c:axId val="625550832"/>
      </c:barChart>
      <c:catAx>
        <c:axId val="1538323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25550832"/>
        <c:crosses val="autoZero"/>
        <c:auto val="1"/>
        <c:lblAlgn val="ctr"/>
        <c:lblOffset val="100"/>
        <c:noMultiLvlLbl val="0"/>
      </c:catAx>
      <c:valAx>
        <c:axId val="6255508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53832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'2025'!$B$35:$B$40</c:f>
              <c:strCache>
                <c:ptCount val="6"/>
                <c:pt idx="0">
                  <c:v>Instrumentos normativos formulados</c:v>
                </c:pt>
                <c:pt idx="1">
                  <c:v>Estudios e investigaciones para el desarrollo de lineamientos normativos y de política pública desarrollados</c:v>
                </c:pt>
                <c:pt idx="2">
                  <c:v>Entidades Territoriales apoyadas financieramente para la ejecución de programas y proyectos de desarrollo urbano y territorial </c:v>
                </c:pt>
                <c:pt idx="3">
                  <c:v>Entidades territoriales asistidas técnicamente</c:v>
                </c:pt>
                <c:pt idx="4">
                  <c:v>Municipios asistidos en revisión de POT</c:v>
                </c:pt>
                <c:pt idx="5">
                  <c:v>Municipios capacitados en la elaboración del inventario de asentamientos en zonas de alto riesgo</c:v>
                </c:pt>
              </c:strCache>
            </c:strRef>
          </c:cat>
          <c:val>
            <c:numRef>
              <c:f>'2025'!$C$35:$C$40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CA-4092-9714-7E66AEEF5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99703343"/>
        <c:axId val="1802487023"/>
        <c:axId val="0"/>
      </c:bar3DChart>
      <c:catAx>
        <c:axId val="17997033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02487023"/>
        <c:crosses val="autoZero"/>
        <c:auto val="1"/>
        <c:lblAlgn val="ctr"/>
        <c:lblOffset val="100"/>
        <c:noMultiLvlLbl val="0"/>
      </c:catAx>
      <c:valAx>
        <c:axId val="180248702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9970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'2025'!$T$23:$T$24</c:f>
              <c:strCache>
                <c:ptCount val="2"/>
                <c:pt idx="0">
                  <c:v>Documentos normativos elaborados</c:v>
                </c:pt>
                <c:pt idx="1">
                  <c:v>Asistencias técnicas realizadas</c:v>
                </c:pt>
              </c:strCache>
            </c:strRef>
          </c:cat>
          <c:val>
            <c:numRef>
              <c:f>'2025'!$U$23:$U$24</c:f>
              <c:numCache>
                <c:formatCode>0.0%</c:formatCode>
                <c:ptCount val="2"/>
                <c:pt idx="0">
                  <c:v>1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A-4158-9E6F-B52EED3A4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8493760"/>
        <c:axId val="627199088"/>
      </c:barChart>
      <c:catAx>
        <c:axId val="738493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27199088"/>
        <c:crosses val="autoZero"/>
        <c:auto val="1"/>
        <c:lblAlgn val="ctr"/>
        <c:lblOffset val="100"/>
        <c:noMultiLvlLbl val="0"/>
      </c:catAx>
      <c:valAx>
        <c:axId val="6271990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73849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811373578302715"/>
          <c:y val="3.2407407407407406E-2"/>
          <c:w val="0.46991382327209097"/>
          <c:h val="0.89814814814814814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Indicadores!$B$13:$B$17</c:f>
              <c:strCache>
                <c:ptCount val="5"/>
                <c:pt idx="0">
                  <c:v>Esquema de medios alternos  de provisión de agua para consumo humano implementados</c:v>
                </c:pt>
                <c:pt idx="1">
                  <c:v>Sistemas comunitarios de agua habilitados</c:v>
                </c:pt>
                <c:pt idx="2">
                  <c:v>Documentos de planeación elaborados</c:v>
                </c:pt>
                <c:pt idx="3">
                  <c:v>Plantas desalinizadoras instaldas</c:v>
                </c:pt>
                <c:pt idx="4">
                  <c:v>Asistencias técnicas realizadas</c:v>
                </c:pt>
              </c:strCache>
            </c:strRef>
          </c:cat>
          <c:val>
            <c:numRef>
              <c:f>Indicadores!$C$13:$C$17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3-4B38-BA0F-BE2DE47C1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0088416"/>
        <c:axId val="861835744"/>
        <c:axId val="0"/>
      </c:bar3DChart>
      <c:catAx>
        <c:axId val="1300088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1835744"/>
        <c:crosses val="autoZero"/>
        <c:auto val="1"/>
        <c:lblAlgn val="ctr"/>
        <c:lblOffset val="100"/>
        <c:noMultiLvlLbl val="0"/>
      </c:catAx>
      <c:valAx>
        <c:axId val="861835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0008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Indicadores!$T$14:$T$18</c:f>
              <c:strCache>
                <c:ptCount val="5"/>
                <c:pt idx="0">
                  <c:v>Sistemas de aprovisionamiento financiados</c:v>
                </c:pt>
                <c:pt idx="1">
                  <c:v>Pequeños prestadores beneficiados</c:v>
                </c:pt>
                <c:pt idx="2">
                  <c:v>Organizaciones comunitarias fortalecidas</c:v>
                </c:pt>
                <c:pt idx="3">
                  <c:v>Asistencias técnicas realizadas</c:v>
                </c:pt>
                <c:pt idx="4">
                  <c:v>Proyectos de esquemas diferenciadas o medios alternos apoyados financieramente</c:v>
                </c:pt>
              </c:strCache>
            </c:strRef>
          </c:cat>
          <c:val>
            <c:numRef>
              <c:f>Indicadores!$U$14:$U$18</c:f>
              <c:numCache>
                <c:formatCode>0.0%</c:formatCode>
                <c:ptCount val="5"/>
                <c:pt idx="0">
                  <c:v>0</c:v>
                </c:pt>
                <c:pt idx="1">
                  <c:v>0.77303370786516856</c:v>
                </c:pt>
                <c:pt idx="2">
                  <c:v>0.64264705882352946</c:v>
                </c:pt>
                <c:pt idx="3">
                  <c:v>0.30833333333333335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A-471D-BC3D-032F67863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8494960"/>
        <c:axId val="1409949088"/>
      </c:barChart>
      <c:catAx>
        <c:axId val="738494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09949088"/>
        <c:crosses val="autoZero"/>
        <c:auto val="1"/>
        <c:lblAlgn val="ctr"/>
        <c:lblOffset val="100"/>
        <c:noMultiLvlLbl val="0"/>
      </c:catAx>
      <c:valAx>
        <c:axId val="14099490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73849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Indicadores!$S$14:$S$15</c:f>
              <c:strCache>
                <c:ptCount val="2"/>
                <c:pt idx="0">
                  <c:v>Instrumentos técnicos generados
</c:v>
                </c:pt>
                <c:pt idx="1">
                  <c:v>Proyectos apoyados financieramente</c:v>
                </c:pt>
              </c:strCache>
            </c:strRef>
          </c:cat>
          <c:val>
            <c:numRef>
              <c:f>Indicadores!$T$14:$T$15</c:f>
              <c:numCache>
                <c:formatCode>0.0%</c:formatCode>
                <c:ptCount val="2"/>
                <c:pt idx="0">
                  <c:v>1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48-40EE-8B6F-4E3B5D3EC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2953936"/>
        <c:axId val="608965360"/>
      </c:barChart>
      <c:catAx>
        <c:axId val="612953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8965360"/>
        <c:crosses val="autoZero"/>
        <c:auto val="1"/>
        <c:lblAlgn val="ctr"/>
        <c:lblOffset val="100"/>
        <c:noMultiLvlLbl val="0"/>
      </c:catAx>
      <c:valAx>
        <c:axId val="6089653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1295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576555025714065"/>
          <c:y val="4.0296329457251423E-2"/>
          <c:w val="0.45621160759528728"/>
          <c:h val="0.9194073410854971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Indicadores!$S$16:$S$18</c:f>
              <c:strCache>
                <c:ptCount val="2"/>
                <c:pt idx="0">
                  <c:v>Informes de monitoreo nacional publicado</c:v>
                </c:pt>
                <c:pt idx="1">
                  <c:v>Municipios asistidos técnicamente en Monitoreo a los recursos SGP-APSB</c:v>
                </c:pt>
              </c:strCache>
            </c:strRef>
          </c:cat>
          <c:val>
            <c:numRef>
              <c:f>Indicadores!$T$16:$T$18</c:f>
              <c:numCache>
                <c:formatCode>0.0%</c:formatCode>
                <c:ptCount val="2"/>
                <c:pt idx="0">
                  <c:v>1</c:v>
                </c:pt>
                <c:pt idx="1">
                  <c:v>0.94364851957975171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E-49D1-9A44-03B9DDDB8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2878160"/>
        <c:axId val="619352176"/>
      </c:barChart>
      <c:catAx>
        <c:axId val="612878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19352176"/>
        <c:crosses val="autoZero"/>
        <c:auto val="1"/>
        <c:lblAlgn val="ctr"/>
        <c:lblOffset val="100"/>
        <c:noMultiLvlLbl val="0"/>
      </c:catAx>
      <c:valAx>
        <c:axId val="6193521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1287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15/07/2025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1E79EF50-0682-9439-10F5-E686252E3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64" y="893064"/>
            <a:ext cx="8119872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15/07/2025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7A988F-BE0C-194C-759C-6D1475AB1ADE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3EA8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" name="Imagen 8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54E8C675-72C5-B934-A576-FA6B1F96D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15/07/2025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8588F28E-059E-378D-0667-911BF6FB1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15/07/2025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15/07/2025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15/07/2025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15/07/2025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15/07/2025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15/07/2025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15/07/2025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3EA8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48F6A6-246B-8A09-F30C-3D7EB2D33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07541D4-8F61-1EA4-E1FE-F31FA62AF729}"/>
              </a:ext>
            </a:extLst>
          </p:cNvPr>
          <p:cNvSpPr/>
          <p:nvPr userDrawn="1"/>
        </p:nvSpPr>
        <p:spPr>
          <a:xfrm>
            <a:off x="0" y="6525491"/>
            <a:ext cx="12192000" cy="33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1;p22">
            <a:extLst>
              <a:ext uri="{FF2B5EF4-FFF2-40B4-BE49-F238E27FC236}">
                <a16:creationId xmlns:a16="http://schemas.microsoft.com/office/drawing/2014/main" id="{2040EE40-94A2-7F62-8BDD-3955758E5C54}"/>
              </a:ext>
            </a:extLst>
          </p:cNvPr>
          <p:cNvSpPr txBox="1">
            <a:spLocks/>
          </p:cNvSpPr>
          <p:nvPr userDrawn="1"/>
        </p:nvSpPr>
        <p:spPr>
          <a:xfrm>
            <a:off x="1009892" y="1931276"/>
            <a:ext cx="3026080" cy="37994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8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</a:t>
            </a:r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. 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10" name="Google Shape;142;p22">
            <a:extLst>
              <a:ext uri="{FF2B5EF4-FFF2-40B4-BE49-F238E27FC236}">
                <a16:creationId xmlns:a16="http://schemas.microsoft.com/office/drawing/2014/main" id="{CF1CBFFF-6C20-B693-8A9C-5D655EBC18B4}"/>
              </a:ext>
            </a:extLst>
          </p:cNvPr>
          <p:cNvSpPr txBox="1">
            <a:spLocks/>
          </p:cNvSpPr>
          <p:nvPr userDrawn="1"/>
        </p:nvSpPr>
        <p:spPr>
          <a:xfrm>
            <a:off x="998688" y="1289650"/>
            <a:ext cx="4755726" cy="4059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l" defTabSz="695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1400"/>
            </a:pPr>
            <a:r>
              <a:rPr lang="es-CO" sz="2000" b="1" i="0" u="none" strike="noStrike" baseline="0" dirty="0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Fuente para títulos - 20 </a:t>
            </a:r>
            <a:r>
              <a:rPr lang="es-CO" sz="2000" b="1" i="0" u="none" strike="noStrike" baseline="0" dirty="0" err="1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2000" b="1" dirty="0">
              <a:solidFill>
                <a:srgbClr val="32B9E1"/>
              </a:solidFill>
              <a:latin typeface="Verdana" panose="020B0604030504040204" pitchFamily="34" charset="0"/>
              <a:ea typeface="Verdana" panose="020B0604030504040204" pitchFamily="34" charset="0"/>
              <a:cs typeface="Work Sans"/>
              <a:sym typeface="Work Sans"/>
            </a:endParaRPr>
          </a:p>
        </p:txBody>
      </p:sp>
      <p:sp>
        <p:nvSpPr>
          <p:cNvPr id="11" name="Google Shape;141;p22">
            <a:extLst>
              <a:ext uri="{FF2B5EF4-FFF2-40B4-BE49-F238E27FC236}">
                <a16:creationId xmlns:a16="http://schemas.microsoft.com/office/drawing/2014/main" id="{53E154FC-F92A-80DB-6336-9819A8331100}"/>
              </a:ext>
            </a:extLst>
          </p:cNvPr>
          <p:cNvSpPr txBox="1">
            <a:spLocks/>
          </p:cNvSpPr>
          <p:nvPr userDrawn="1"/>
        </p:nvSpPr>
        <p:spPr>
          <a:xfrm>
            <a:off x="4668012" y="1931276"/>
            <a:ext cx="3026080" cy="27116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8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12" name="Google Shape;141;p22">
            <a:extLst>
              <a:ext uri="{FF2B5EF4-FFF2-40B4-BE49-F238E27FC236}">
                <a16:creationId xmlns:a16="http://schemas.microsoft.com/office/drawing/2014/main" id="{F8FFB566-9AD9-BF21-77C4-400032853EFA}"/>
              </a:ext>
            </a:extLst>
          </p:cNvPr>
          <p:cNvSpPr txBox="1">
            <a:spLocks/>
          </p:cNvSpPr>
          <p:nvPr userDrawn="1"/>
        </p:nvSpPr>
        <p:spPr>
          <a:xfrm>
            <a:off x="8326133" y="1931276"/>
            <a:ext cx="3026080" cy="27185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8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F0808F5-12AA-314F-F107-A8190B9A42BC}"/>
              </a:ext>
            </a:extLst>
          </p:cNvPr>
          <p:cNvCxnSpPr>
            <a:cxnSpLocks/>
          </p:cNvCxnSpPr>
          <p:nvPr userDrawn="1"/>
        </p:nvCxnSpPr>
        <p:spPr>
          <a:xfrm>
            <a:off x="4351992" y="1931276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1026277-CD7F-AF40-8C6E-7929494C9F32}"/>
              </a:ext>
            </a:extLst>
          </p:cNvPr>
          <p:cNvCxnSpPr>
            <a:cxnSpLocks/>
          </p:cNvCxnSpPr>
          <p:nvPr userDrawn="1"/>
        </p:nvCxnSpPr>
        <p:spPr>
          <a:xfrm>
            <a:off x="8010112" y="1931276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A71228EF-22EB-B64B-E857-27C94CDC6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15/07/2025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101F88E8-D9A0-F1F2-7D62-0337F93A33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15/07/2025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B8524500-9C15-FA4E-3BC3-930FDCA20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2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15/07/2025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CF87E003-87D1-AD04-D17E-63B37352B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3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15/07/2025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31E8DCD3-B087-3A2F-4616-1D2647449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3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15/07/2025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2B604A33-67EB-1C01-4E88-851AA1B6F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2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15/07/2025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427A402E-5641-9FAB-A0BF-421EB3A8D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91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62004" y="72136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8. Ampliación y mejoramiento de gestión integral de residuos sólidos en el territorio nacional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8209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9059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70,0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4209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43544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951853"/>
              </p:ext>
            </p:extLst>
          </p:nvPr>
        </p:nvGraphicFramePr>
        <p:xfrm>
          <a:off x="329186" y="229726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40.000.000.000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603160"/>
              </p:ext>
            </p:extLst>
          </p:nvPr>
        </p:nvGraphicFramePr>
        <p:xfrm>
          <a:off x="220717" y="472157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40.000.000.000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7.277.600.863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18,2%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4ADC485D-C9DB-4F02-9FD2-AE8389C8EA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034435"/>
              </p:ext>
            </p:extLst>
          </p:nvPr>
        </p:nvGraphicFramePr>
        <p:xfrm>
          <a:off x="6156959" y="2280920"/>
          <a:ext cx="5192017" cy="3368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033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62004" y="72136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9. Fortalecimiento de la actividad de monitoreo a los recursos del SGP-APSB y la asistencia técnica de las entidades territoriales a nivel nacional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8209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9059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97,2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4209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43544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799985"/>
              </p:ext>
            </p:extLst>
          </p:nvPr>
        </p:nvGraphicFramePr>
        <p:xfrm>
          <a:off x="329186" y="229726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3.081.000.000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2.374.505.222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183.684.026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77,1%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652453"/>
              </p:ext>
            </p:extLst>
          </p:nvPr>
        </p:nvGraphicFramePr>
        <p:xfrm>
          <a:off x="220717" y="472157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3.081.000.000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2.807.124.702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895.518.653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91,1%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29,1%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E0F7A76-2155-4438-B4EF-8AB05C626C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050473"/>
              </p:ext>
            </p:extLst>
          </p:nvPr>
        </p:nvGraphicFramePr>
        <p:xfrm>
          <a:off x="6136639" y="2301239"/>
          <a:ext cx="5344156" cy="3466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361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62004" y="721360"/>
            <a:ext cx="1113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10. Saneamiento de vertimientos en cuencas priorizadas del territorio nacional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8209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9059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0,0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4209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43544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673288"/>
              </p:ext>
            </p:extLst>
          </p:nvPr>
        </p:nvGraphicFramePr>
        <p:xfrm>
          <a:off x="329186" y="229726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25.307.000.000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372453"/>
              </p:ext>
            </p:extLst>
          </p:nvPr>
        </p:nvGraphicFramePr>
        <p:xfrm>
          <a:off x="220717" y="472157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25.307.000.000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A7D44A00-286E-4F91-896A-873CDFC7AE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307238"/>
              </p:ext>
            </p:extLst>
          </p:nvPr>
        </p:nvGraphicFramePr>
        <p:xfrm>
          <a:off x="6157975" y="2300224"/>
          <a:ext cx="4961127" cy="309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7332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62004" y="72136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11. Desarrollo y mejoramiento del sector de agua potable y saneamiento básico a nivel nacional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8209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9059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88,6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4209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43544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636509"/>
              </p:ext>
            </p:extLst>
          </p:nvPr>
        </p:nvGraphicFramePr>
        <p:xfrm>
          <a:off x="329186" y="229726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30.000.000.000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21.985.559.461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1.749.899.389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73,3%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5,8%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987433"/>
              </p:ext>
            </p:extLst>
          </p:nvPr>
        </p:nvGraphicFramePr>
        <p:xfrm>
          <a:off x="220717" y="472157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30.000.000.000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25.446.539.099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8.743.345.940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84,8%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29,1%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26C4A79B-76F4-4414-B8E2-3EC43DEB3A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892969"/>
              </p:ext>
            </p:extLst>
          </p:nvPr>
        </p:nvGraphicFramePr>
        <p:xfrm>
          <a:off x="6233159" y="2286000"/>
          <a:ext cx="5115817" cy="3401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3341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62004" y="72136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12. Mejoramiento de los Sistemas de Acueducto y Alcantarillado en el Distrito Industrial, Portuario, Biodiverso y Ecoturístico de Buenaventura  Valle del Cauca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8209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9059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50,0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4209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43544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28503"/>
              </p:ext>
            </p:extLst>
          </p:nvPr>
        </p:nvGraphicFramePr>
        <p:xfrm>
          <a:off x="329186" y="229726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9.434.000.000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809.250.812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22.662.002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8,6%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272656"/>
              </p:ext>
            </p:extLst>
          </p:nvPr>
        </p:nvGraphicFramePr>
        <p:xfrm>
          <a:off x="220717" y="472157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9.434.000.000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4.681.166.104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235.706.639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49,6%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2,5%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1B87E121-E7F0-47E6-AFF8-93271FC73A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416742"/>
              </p:ext>
            </p:extLst>
          </p:nvPr>
        </p:nvGraphicFramePr>
        <p:xfrm>
          <a:off x="6059424" y="2286000"/>
          <a:ext cx="5370576" cy="3227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851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62004" y="72136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13. Implementación del Programa de agua potable y alcantarillado para el departamento de La Guajira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8209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9059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0,0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4209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43544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662259"/>
              </p:ext>
            </p:extLst>
          </p:nvPr>
        </p:nvGraphicFramePr>
        <p:xfrm>
          <a:off x="329186" y="229726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15.888.000.000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1.481.181.505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151.140.215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651699"/>
              </p:ext>
            </p:extLst>
          </p:nvPr>
        </p:nvGraphicFramePr>
        <p:xfrm>
          <a:off x="220717" y="472157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15.888.000.000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15.324.154.181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704.762.460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96,5%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4,4%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6BBBB08F-FDAD-4496-8C60-1A32CD69F5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281497"/>
              </p:ext>
            </p:extLst>
          </p:nvPr>
        </p:nvGraphicFramePr>
        <p:xfrm>
          <a:off x="6083807" y="2295144"/>
          <a:ext cx="4971285" cy="300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7299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329186" y="721360"/>
            <a:ext cx="1156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14. Apoyo financiero al plan de inversiones en infraestructura para fortalecer la prestación de los servicios de acueducto y alcantarillado en el municipio de Santiago de Cali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8209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9059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0,0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4209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43544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715111"/>
              </p:ext>
            </p:extLst>
          </p:nvPr>
        </p:nvGraphicFramePr>
        <p:xfrm>
          <a:off x="329186" y="229726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68.343.460.000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68.343.460.000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789345"/>
              </p:ext>
            </p:extLst>
          </p:nvPr>
        </p:nvGraphicFramePr>
        <p:xfrm>
          <a:off x="220717" y="472157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68.343.460.000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68.343.460.000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82D8408A-E65C-410F-8864-489E323E1A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731089"/>
              </p:ext>
            </p:extLst>
          </p:nvPr>
        </p:nvGraphicFramePr>
        <p:xfrm>
          <a:off x="6150894" y="2295144"/>
          <a:ext cx="4986489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6100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329186" y="721360"/>
            <a:ext cx="1156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15. Apoyo financiero para la implementación del plan maestro de alcantarillado del municipio de Mocoa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8209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9059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0,0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4209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43544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500195"/>
              </p:ext>
            </p:extLst>
          </p:nvPr>
        </p:nvGraphicFramePr>
        <p:xfrm>
          <a:off x="329186" y="229726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42.323.000.000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17.477.932.548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87.949.477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41,3%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33703"/>
              </p:ext>
            </p:extLst>
          </p:nvPr>
        </p:nvGraphicFramePr>
        <p:xfrm>
          <a:off x="220717" y="472157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42.323.000.000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41.560.329.274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40.751.410.074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98,2%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96,3%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E9E215D-50E3-496E-8606-98BDB2E518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331417"/>
              </p:ext>
            </p:extLst>
          </p:nvPr>
        </p:nvGraphicFramePr>
        <p:xfrm>
          <a:off x="6170167" y="2299208"/>
          <a:ext cx="5178817" cy="318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8297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329186" y="721360"/>
            <a:ext cx="1156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16. Apoyo financiero para facilitar el acceso a los servicios de agua potable y manejo de aguas residuales a nivel nacional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6050455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8209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9059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0,0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4209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43544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346581"/>
              </p:ext>
            </p:extLst>
          </p:nvPr>
        </p:nvGraphicFramePr>
        <p:xfrm>
          <a:off x="329186" y="2297268"/>
          <a:ext cx="536847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6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635.521.347.258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312.263.653.104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71.469.858.746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49,1%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11,2%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140415"/>
              </p:ext>
            </p:extLst>
          </p:nvPr>
        </p:nvGraphicFramePr>
        <p:xfrm>
          <a:off x="100583" y="4703289"/>
          <a:ext cx="58155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170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56156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59248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635.521.347.258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458.705.241.480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152.225.325.313</a:t>
                      </a:r>
                      <a:endParaRPr lang="es-CO" sz="18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72,2%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24,0%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A587EC9B-DA84-4AF1-9251-F86CE78999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21204"/>
              </p:ext>
            </p:extLst>
          </p:nvPr>
        </p:nvGraphicFramePr>
        <p:xfrm>
          <a:off x="6285991" y="2283968"/>
          <a:ext cx="4887967" cy="330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9685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329186" y="721360"/>
            <a:ext cx="1156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17. Fortalecimiento de las capacidades estratégicas y de apoyo del ministerio de vivienda, ciudad y territorio a nivel nacional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6050455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8209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9059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32,9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4209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43544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799086"/>
              </p:ext>
            </p:extLst>
          </p:nvPr>
        </p:nvGraphicFramePr>
        <p:xfrm>
          <a:off x="329186" y="2297268"/>
          <a:ext cx="536847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6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28.000.000.000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20.254.928.187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1.738.988.540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72,3%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6,2%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616119"/>
              </p:ext>
            </p:extLst>
          </p:nvPr>
        </p:nvGraphicFramePr>
        <p:xfrm>
          <a:off x="100583" y="4703289"/>
          <a:ext cx="58155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170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56156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59248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28.000.000.000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23.904.448.042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7.461.274.715</a:t>
                      </a:r>
                      <a:r>
                        <a:rPr lang="es-CO" sz="18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85,4%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26,6%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21AAC89F-8EC1-4D72-8056-F3AC1BBB7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800155"/>
              </p:ext>
            </p:extLst>
          </p:nvPr>
        </p:nvGraphicFramePr>
        <p:xfrm>
          <a:off x="6361175" y="2276856"/>
          <a:ext cx="5141973" cy="3328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319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924560" y="1717040"/>
            <a:ext cx="10048240" cy="3495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4400" b="1" dirty="0">
                <a:solidFill>
                  <a:schemeClr val="bg1"/>
                </a:solidFill>
              </a:rPr>
              <a:t>Segundo Informe de seguimiento </a:t>
            </a:r>
          </a:p>
          <a:p>
            <a:r>
              <a:rPr lang="es-CO" sz="4400" b="1" dirty="0">
                <a:solidFill>
                  <a:schemeClr val="bg1"/>
                </a:solidFill>
              </a:rPr>
              <a:t>trimestral con corte al 30 de junio de 2025</a:t>
            </a:r>
          </a:p>
          <a:p>
            <a:endParaRPr lang="es-MX" sz="3300" b="1" dirty="0">
              <a:solidFill>
                <a:schemeClr val="bg1"/>
              </a:solidFill>
            </a:endParaRPr>
          </a:p>
          <a:p>
            <a:endParaRPr lang="es-MX" sz="3300" b="1" dirty="0">
              <a:solidFill>
                <a:schemeClr val="bg1"/>
              </a:solidFill>
            </a:endParaRPr>
          </a:p>
          <a:p>
            <a:endParaRPr lang="es-CO" sz="3300" b="1" dirty="0">
              <a:solidFill>
                <a:schemeClr val="bg1"/>
              </a:solidFill>
            </a:endParaRPr>
          </a:p>
          <a:p>
            <a:r>
              <a:rPr lang="es-CO" sz="4400" b="1" dirty="0">
                <a:solidFill>
                  <a:schemeClr val="bg1"/>
                </a:solidFill>
              </a:rPr>
              <a:t>Proyectos de inversión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8F7C533-5DE6-D0AA-B5E3-34DFA805E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329186" y="785368"/>
            <a:ext cx="1156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18. Fortalecimiento de la gestión jurídica del ministerio de vivienda, ciudad y territorio a nivel nacional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6050455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8209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9059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42,9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4209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43544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94236"/>
              </p:ext>
            </p:extLst>
          </p:nvPr>
        </p:nvGraphicFramePr>
        <p:xfrm>
          <a:off x="329186" y="2297268"/>
          <a:ext cx="536847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6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4.610.000.000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4.421.422.950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411.612.005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95,9%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8,9%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603430"/>
              </p:ext>
            </p:extLst>
          </p:nvPr>
        </p:nvGraphicFramePr>
        <p:xfrm>
          <a:off x="329186" y="4703289"/>
          <a:ext cx="5513830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202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5466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67968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4.610.000.000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4.434.135.021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1.610.734.673</a:t>
                      </a:r>
                      <a:endParaRPr lang="es-CO" sz="18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96,2%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34,9%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DAD4FCE-9331-4DFA-AB4C-865DCB7653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840277"/>
              </p:ext>
            </p:extLst>
          </p:nvPr>
        </p:nvGraphicFramePr>
        <p:xfrm>
          <a:off x="6269735" y="2285999"/>
          <a:ext cx="5160261" cy="3463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1106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329186" y="785368"/>
            <a:ext cx="1156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19. Fortalecimiento de las tecnologías de la información y las comunicaciones en el Ministerio de Vivienda, Ciudad y Territorio a nivel nacional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6050455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8209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9059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100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4209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43544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574416"/>
              </p:ext>
            </p:extLst>
          </p:nvPr>
        </p:nvGraphicFramePr>
        <p:xfrm>
          <a:off x="329186" y="2297268"/>
          <a:ext cx="536847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6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26.000.000.000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14.555.892.476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1.620.700.842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56,0%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6,2%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447872"/>
              </p:ext>
            </p:extLst>
          </p:nvPr>
        </p:nvGraphicFramePr>
        <p:xfrm>
          <a:off x="329186" y="4703289"/>
          <a:ext cx="5513830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202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5466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67968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26.000.000.000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17.826.370.340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7.147.592.652</a:t>
                      </a:r>
                      <a:endParaRPr lang="es-CO" sz="18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68,6%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27,5%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C5054FEF-0D77-4CA2-B21F-31B76A5822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464537"/>
              </p:ext>
            </p:extLst>
          </p:nvPr>
        </p:nvGraphicFramePr>
        <p:xfrm>
          <a:off x="6339414" y="2287306"/>
          <a:ext cx="5081439" cy="3263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7665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02338" y="959104"/>
            <a:ext cx="1156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20. Subsidio Familiar de Vivienda Nacional -FONVIVIENDA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6050455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8209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9059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79,0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4209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43544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784858"/>
              </p:ext>
            </p:extLst>
          </p:nvPr>
        </p:nvGraphicFramePr>
        <p:xfrm>
          <a:off x="146306" y="2297268"/>
          <a:ext cx="555135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751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67283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79319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1.753.081.589.387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856.283.448.754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21.363.441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48,8%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388001"/>
              </p:ext>
            </p:extLst>
          </p:nvPr>
        </p:nvGraphicFramePr>
        <p:xfrm>
          <a:off x="146305" y="4703289"/>
          <a:ext cx="5696711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246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47825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1.803.731.262.387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1.721.104.121.139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50.670.602.284</a:t>
                      </a:r>
                      <a:endParaRPr lang="es-CO" sz="18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95,4%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2,8%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1311BB30-C24E-4C3D-84A2-2892EAC2A7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230600"/>
              </p:ext>
            </p:extLst>
          </p:nvPr>
        </p:nvGraphicFramePr>
        <p:xfrm>
          <a:off x="6251447" y="2267711"/>
          <a:ext cx="5242521" cy="3482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0265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02338" y="895096"/>
            <a:ext cx="1156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21. Implementación del programa de cobertura condicionada para créditos de vivienda segunda generación Nacional-FONVIVIENDA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6242479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8209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9059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0,1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4209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43544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787548"/>
              </p:ext>
            </p:extLst>
          </p:nvPr>
        </p:nvGraphicFramePr>
        <p:xfrm>
          <a:off x="146306" y="2297268"/>
          <a:ext cx="58795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286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776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78612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906.555.000.000 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848.463.436.915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110.842.120.059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93,6%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12,2%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97815"/>
              </p:ext>
            </p:extLst>
          </p:nvPr>
        </p:nvGraphicFramePr>
        <p:xfrm>
          <a:off x="146304" y="4703289"/>
          <a:ext cx="5949689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0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034324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66762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906.555.000.000 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848.463.436.915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304.552.420.265</a:t>
                      </a:r>
                      <a:r>
                        <a:rPr lang="es-CO" sz="18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93,6%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33,6%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4742177D-D855-45AF-AAB0-753BA40ED5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921125"/>
              </p:ext>
            </p:extLst>
          </p:nvPr>
        </p:nvGraphicFramePr>
        <p:xfrm>
          <a:off x="6474967" y="2294128"/>
          <a:ext cx="5168391" cy="325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5631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02338" y="812800"/>
            <a:ext cx="1156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22. Fortalecimiento de los servicios TIC y de comunicaciones en la comisión de regulación de agua potable y saneamiento básico a nivel nacional-CRA</a:t>
            </a:r>
            <a:endParaRPr lang="da-DK" sz="2400" b="1" dirty="0">
              <a:solidFill>
                <a:srgbClr val="32B9E1"/>
              </a:solidFill>
              <a:latin typeface="NunitoSans-Regular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6242479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8209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9059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82,0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4209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43544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477283"/>
              </p:ext>
            </p:extLst>
          </p:nvPr>
        </p:nvGraphicFramePr>
        <p:xfrm>
          <a:off x="146306" y="2297268"/>
          <a:ext cx="58795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286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776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78612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4.027.561.071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793.547.912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110.268.317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19,7%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843113"/>
              </p:ext>
            </p:extLst>
          </p:nvPr>
        </p:nvGraphicFramePr>
        <p:xfrm>
          <a:off x="228599" y="4703289"/>
          <a:ext cx="5797293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56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2217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2150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4.027.561.071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433.336.136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284.260.003</a:t>
                      </a:r>
                      <a:endParaRPr lang="es-CO" sz="18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10,8%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7,1%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78E8C89B-93F9-424E-B82A-1115280D58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247404"/>
              </p:ext>
            </p:extLst>
          </p:nvPr>
        </p:nvGraphicFramePr>
        <p:xfrm>
          <a:off x="6421119" y="2311400"/>
          <a:ext cx="5222237" cy="330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6977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02338" y="812800"/>
            <a:ext cx="1156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23. Desarrollo de propuestas regulatorias para el sector de agua potable y saneamiento básico a nivel nacional -CRA</a:t>
            </a:r>
            <a:endParaRPr lang="da-DK" sz="2400" b="1" dirty="0">
              <a:solidFill>
                <a:srgbClr val="32B9E1"/>
              </a:solidFill>
              <a:latin typeface="NunitoSans-Regular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6242479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8209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9059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23,6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4209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43544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076686"/>
              </p:ext>
            </p:extLst>
          </p:nvPr>
        </p:nvGraphicFramePr>
        <p:xfrm>
          <a:off x="146306" y="2297268"/>
          <a:ext cx="58795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286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776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78612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8.460.315.087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5.835.792.785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868.716.693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10,3%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879867"/>
              </p:ext>
            </p:extLst>
          </p:nvPr>
        </p:nvGraphicFramePr>
        <p:xfrm>
          <a:off x="228599" y="4703289"/>
          <a:ext cx="5797293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56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2217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2150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8.460.315.087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6.297.910.032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2.541.349.245</a:t>
                      </a:r>
                      <a:endParaRPr lang="es-CO" sz="18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74,4%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30,0%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2DD3EA03-2628-43E5-A294-16E18AC86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446946"/>
              </p:ext>
            </p:extLst>
          </p:nvPr>
        </p:nvGraphicFramePr>
        <p:xfrm>
          <a:off x="6532879" y="2291080"/>
          <a:ext cx="5191757" cy="328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2898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02338" y="812800"/>
            <a:ext cx="1156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24. Fortalecimiento de las capacidades administrativas y de apoyo de la Comisión de Regulación de Agua potable y saneamiento básico en el territorio nacional– CRA </a:t>
            </a:r>
            <a:endParaRPr lang="da-DK" sz="2400" b="1" dirty="0">
              <a:solidFill>
                <a:srgbClr val="32B9E1"/>
              </a:solidFill>
              <a:latin typeface="NunitoSans-Regular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6242479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8209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9059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29,4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4209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43544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071425"/>
              </p:ext>
            </p:extLst>
          </p:nvPr>
        </p:nvGraphicFramePr>
        <p:xfrm>
          <a:off x="146306" y="2297268"/>
          <a:ext cx="58795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286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776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78612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1.464.123.842 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1.173.660.326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153.814.786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80,2%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10,5%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587358"/>
              </p:ext>
            </p:extLst>
          </p:nvPr>
        </p:nvGraphicFramePr>
        <p:xfrm>
          <a:off x="228599" y="4703289"/>
          <a:ext cx="5797293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56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2217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2150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1.464.123.842 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1.288.720.326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458.605.798</a:t>
                      </a:r>
                      <a:endParaRPr lang="es-CO" sz="18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88,0%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31,3%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EFA43ED6-1B71-4409-AD63-C5088C548E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979813"/>
              </p:ext>
            </p:extLst>
          </p:nvPr>
        </p:nvGraphicFramePr>
        <p:xfrm>
          <a:off x="6390639" y="2280919"/>
          <a:ext cx="5039351" cy="346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6422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28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62004" y="72136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1. Fortalecimiento de los procesos de titulación, saneamiento y formalización de predios a nivel nacional</a:t>
            </a:r>
            <a:endParaRPr lang="da-DK" sz="2400" b="1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8209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9059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16,8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706209"/>
              </p:ext>
            </p:extLst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4209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43544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832273"/>
              </p:ext>
            </p:extLst>
          </p:nvPr>
        </p:nvGraphicFramePr>
        <p:xfrm>
          <a:off x="550041" y="2327748"/>
          <a:ext cx="467728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100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573276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41490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20.000.000.000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5.469.500.916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364.025.297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27,3%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899275"/>
              </p:ext>
            </p:extLst>
          </p:nvPr>
        </p:nvGraphicFramePr>
        <p:xfrm>
          <a:off x="220717" y="4739865"/>
          <a:ext cx="5368474" cy="105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20.000.000.000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6.131.945.710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1.960.482.290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30,7%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9,8%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DA367B7-5C5C-4A88-85AE-4ABFED2D7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818427"/>
              </p:ext>
            </p:extLst>
          </p:nvPr>
        </p:nvGraphicFramePr>
        <p:xfrm>
          <a:off x="6096000" y="2374248"/>
          <a:ext cx="5376047" cy="321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087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62004" y="72136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2. Saneamiento y legalización de los bienes inmuebles de los extintos ICT-INURBE a nivel nacional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8209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9059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65,6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4209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43544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481740"/>
              </p:ext>
            </p:extLst>
          </p:nvPr>
        </p:nvGraphicFramePr>
        <p:xfrm>
          <a:off x="550041" y="2297268"/>
          <a:ext cx="49400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990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66166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49439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5.000.000.000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3.620.149.588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278.562.364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72,4%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5,6%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193133"/>
              </p:ext>
            </p:extLst>
          </p:nvPr>
        </p:nvGraphicFramePr>
        <p:xfrm>
          <a:off x="220717" y="4739865"/>
          <a:ext cx="5368474" cy="105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3.547.144.890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1.255.219.895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70,9%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25,1%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20422510-6722-48FC-9DAC-76E8430FC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461372"/>
              </p:ext>
            </p:extLst>
          </p:nvPr>
        </p:nvGraphicFramePr>
        <p:xfrm>
          <a:off x="5963918" y="2311400"/>
          <a:ext cx="5567673" cy="330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649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62004" y="721360"/>
            <a:ext cx="1113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3. Fortalecimiento de las políticas públicas de vivienda urbana a nivel nacional</a:t>
            </a:r>
            <a:endParaRPr lang="da-DK" sz="2400" b="1" dirty="0">
              <a:solidFill>
                <a:srgbClr val="32B9E1"/>
              </a:solidFill>
              <a:latin typeface="NunitoSans-Regular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8209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9059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45,5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4209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43544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043034"/>
              </p:ext>
            </p:extLst>
          </p:nvPr>
        </p:nvGraphicFramePr>
        <p:xfrm>
          <a:off x="329186" y="229726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17.600.000.000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14.631.226.143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1.019.881.945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83,1%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5,8%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075048"/>
              </p:ext>
            </p:extLst>
          </p:nvPr>
        </p:nvGraphicFramePr>
        <p:xfrm>
          <a:off x="220717" y="4721577"/>
          <a:ext cx="5368474" cy="105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18.170.000.000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15.232.299.244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5.167.298.264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83,8%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28,4%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9DC06A55-B24F-4464-8F57-6E62C31151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040756"/>
              </p:ext>
            </p:extLst>
          </p:nvPr>
        </p:nvGraphicFramePr>
        <p:xfrm>
          <a:off x="6004559" y="2304288"/>
          <a:ext cx="5344431" cy="3172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706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62004" y="72136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4. Fortalecimiento en la implementación de lineamientos normativos y de política pública en materia de desarrollo urbano y territorial a nivel nacional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8209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9059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0,0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4209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43544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823268"/>
              </p:ext>
            </p:extLst>
          </p:nvPr>
        </p:nvGraphicFramePr>
        <p:xfrm>
          <a:off x="329186" y="229726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57.297.000.000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13.907.281.337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1.355.653.276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24,3%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775516"/>
              </p:ext>
            </p:extLst>
          </p:nvPr>
        </p:nvGraphicFramePr>
        <p:xfrm>
          <a:off x="220717" y="4721577"/>
          <a:ext cx="5368474" cy="105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59.777.000.000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15.735.174.429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5.163.427.746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26,3%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8,6%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BFD4F1B5-057B-43B5-BD46-1866824955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776348"/>
              </p:ext>
            </p:extLst>
          </p:nvPr>
        </p:nvGraphicFramePr>
        <p:xfrm>
          <a:off x="6161791" y="2296616"/>
          <a:ext cx="5268197" cy="329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132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62004" y="72136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5. Fortalecimiento a la formulación e implementación de la política de vivienda rural Nacional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8209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9059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82,5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4209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43544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807193"/>
              </p:ext>
            </p:extLst>
          </p:nvPr>
        </p:nvGraphicFramePr>
        <p:xfrm>
          <a:off x="329186" y="229726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7.100.000.000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4.486.145.120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265.147.691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63,2%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3,7%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98504"/>
              </p:ext>
            </p:extLst>
          </p:nvPr>
        </p:nvGraphicFramePr>
        <p:xfrm>
          <a:off x="220717" y="4721577"/>
          <a:ext cx="5368474" cy="105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7.900.000.000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5.401.361.887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1.546.325.162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68,4%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19,6%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FFBF0CE5-DDC1-48D4-9D78-964972BCA6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527986"/>
              </p:ext>
            </p:extLst>
          </p:nvPr>
        </p:nvGraphicFramePr>
        <p:xfrm>
          <a:off x="6288023" y="2295144"/>
          <a:ext cx="4977377" cy="320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776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62004" y="721360"/>
            <a:ext cx="1113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6. Implementación de las medidas de acceso al Agua en el departamento de La Guajira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8209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9059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0,0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4209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43544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654632"/>
              </p:ext>
            </p:extLst>
          </p:nvPr>
        </p:nvGraphicFramePr>
        <p:xfrm>
          <a:off x="329186" y="229726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91.700.000.000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380084"/>
              </p:ext>
            </p:extLst>
          </p:nvPr>
        </p:nvGraphicFramePr>
        <p:xfrm>
          <a:off x="220717" y="472157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91.700.000.000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83C0DA04-6959-43D8-9FB3-8E3A0A8306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191765"/>
              </p:ext>
            </p:extLst>
          </p:nvPr>
        </p:nvGraphicFramePr>
        <p:xfrm>
          <a:off x="6031991" y="2299208"/>
          <a:ext cx="5344415" cy="315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172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62004" y="72136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7. Fortalecimiento a la gestión comunitaria e implementación esquemas diferenciales y medios alternos en acceso a agua y saneamiento básico a nivel nacional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8209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9059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40,5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4209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43544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98435"/>
              </p:ext>
            </p:extLst>
          </p:nvPr>
        </p:nvGraphicFramePr>
        <p:xfrm>
          <a:off x="329186" y="229726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160.000.000.000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5.370.961.934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1.619.444.934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3,4%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303431"/>
              </p:ext>
            </p:extLst>
          </p:nvPr>
        </p:nvGraphicFramePr>
        <p:xfrm>
          <a:off x="220717" y="472157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160.000.000.000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29.952.931.657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6.425.081.845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18,7%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AF8C32C0-FE9F-4DFE-B8F2-2FA1C3440F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793238"/>
              </p:ext>
            </p:extLst>
          </p:nvPr>
        </p:nvGraphicFramePr>
        <p:xfrm>
          <a:off x="6041135" y="2276856"/>
          <a:ext cx="5307853" cy="334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4141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3974</TotalTime>
  <Words>1465</Words>
  <Application>Microsoft Office PowerPoint</Application>
  <PresentationFormat>Panorámica</PresentationFormat>
  <Paragraphs>573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Arial</vt:lpstr>
      <vt:lpstr>Calibri</vt:lpstr>
      <vt:lpstr>Helvetica</vt:lpstr>
      <vt:lpstr>NunitoSans-ExtraBold</vt:lpstr>
      <vt:lpstr>NunitoSans-Regular</vt:lpstr>
      <vt:lpstr>Verdana</vt:lpstr>
      <vt:lpstr>Work Sans</vt:lpstr>
      <vt:lpstr>Work Sans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Acer</cp:lastModifiedBy>
  <cp:revision>231</cp:revision>
  <dcterms:created xsi:type="dcterms:W3CDTF">2023-05-08T00:34:42Z</dcterms:created>
  <dcterms:modified xsi:type="dcterms:W3CDTF">2025-07-15T16:17:33Z</dcterms:modified>
</cp:coreProperties>
</file>