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21"/>
  </p:notesMasterIdLst>
  <p:sldIdLst>
    <p:sldId id="276" r:id="rId4"/>
    <p:sldId id="277" r:id="rId5"/>
    <p:sldId id="270" r:id="rId6"/>
    <p:sldId id="267" r:id="rId7"/>
    <p:sldId id="258" r:id="rId8"/>
    <p:sldId id="272" r:id="rId9"/>
    <p:sldId id="259" r:id="rId10"/>
    <p:sldId id="264" r:id="rId11"/>
    <p:sldId id="263" r:id="rId12"/>
    <p:sldId id="273" r:id="rId13"/>
    <p:sldId id="265" r:id="rId14"/>
    <p:sldId id="275" r:id="rId15"/>
    <p:sldId id="268" r:id="rId16"/>
    <p:sldId id="266" r:id="rId17"/>
    <p:sldId id="269" r:id="rId18"/>
    <p:sldId id="271" r:id="rId19"/>
    <p:sldId id="274" r:id="rId20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599FF"/>
    <a:srgbClr val="4373C7"/>
    <a:srgbClr val="4473C5"/>
    <a:srgbClr val="D8E6F5"/>
    <a:srgbClr val="E5EEFA"/>
    <a:srgbClr val="3772FF"/>
    <a:srgbClr val="3366CC"/>
    <a:srgbClr val="03AAE6"/>
    <a:srgbClr val="F7A915"/>
    <a:srgbClr val="BF12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97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55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7E34F-D0F1-9644-BC30-BFAD8D18563D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C987BE-A029-3246-BDB3-7E10CA52236E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412910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C987BE-A029-3246-BDB3-7E10CA52236E}" type="slidenum">
              <a:rPr lang="es-CO" smtClean="0">
                <a:solidFill>
                  <a:prstClr val="black"/>
                </a:solidFill>
              </a:rPr>
              <a:pPr/>
              <a:t>3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594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C987BE-A029-3246-BDB3-7E10CA52236E}" type="slidenum">
              <a:rPr lang="es-CO" smtClean="0"/>
              <a:t>10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4248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64374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280015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87153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61450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5789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33086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2321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051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9051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738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32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33056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690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126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0795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18DF24-1E07-6B4C-B77D-62EA325D67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1810C1-B2D5-5C46-8A3B-286ACB0A828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MX"/>
              <a:t>Haz clic para editar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5C60DA-65CF-A440-BB38-C8FBFC4982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C471FB-C911-F74D-A856-FA4E03F9C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9639993-085F-6D4B-9451-29AC58BD3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1805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191A9-7181-A44C-948F-08B9C0D9B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62271B-1064-1F47-B1A4-8F92082F0A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1FEA101-DCA0-F14F-AD15-B9B7D5C0AD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A183E0-D8B2-174D-898A-24BE5D23D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6FD1D79-ECCB-9C43-A2EE-E9C7A4E3C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69588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6120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26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5263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9914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076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BA94A-D4CE-314F-9CD6-16F11A4C1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832F5A6-9A6C-4B4F-8B5C-06374D0160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18F7AD-60AB-BA49-8479-883B3DAC7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10B5690-3302-6645-A345-31AA148A2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0450C62-6B57-044B-88ED-1B71031ED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825388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202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93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9833156-9AFF-814A-BE47-B03774F10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7B2A662-2D61-BB4E-95A1-7915A41937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BB1079-DBFD-7049-9BEA-C1E069EBE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9EFC96-8CEF-A747-B011-73C4D7D6C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364E1-39CA-D543-B3FF-FC4CEE044F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651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4A4D1B4-7E7C-3849-BAE4-D3CFB8BD15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D94B527-9268-C149-B10C-DE269DBBBD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425C1E-55B4-D641-8D7F-CEB834627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5BFA048-EA53-7E4E-A24D-7E08313D2C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84597-CE14-F145-950F-476628DAC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152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DF6B00-3AC7-784B-AF7C-BDEE28AF42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FAD329C-9EC5-844F-AF7A-EB7F1A2F50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7B8562-E4C3-8F4E-AD04-508E9C84B6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7EDF222-BD00-4B40-81C0-2F1F18C0C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46C2F72-DA95-6D4E-8825-943F639E65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539C955-B50D-CE45-982A-8B27DF6757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4972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014B9F-9878-424A-8880-46ADDB21A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20FDC8-A4C4-814A-807F-9DA8103817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75E51EA-DD4F-F64B-BE83-DCD4BB47D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0BF12B0-AB95-964B-9F16-EEE221815F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00E1ECEA-E48C-0745-85B1-FB7A62ED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00E09DC7-106C-7743-91A9-64DB44024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C97728B-B70E-7842-BF3D-3E97341C2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3943CEB-559D-5445-B831-8D15E7ACA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10032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198051-EFE9-3841-BF5F-4348C80B7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FCE890-840B-ED4C-8D77-FB935B065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61E847-30CA-074B-AC15-907889E4A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DE468EC-9580-7245-B948-E098371E04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64607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C8818B-54EB-494A-B335-B4166FF1B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3625AD2-423C-A147-B3C1-A9DE7C64D3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9BA1972-D73A-AD44-A1BA-B6A6D99CA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97683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3633E8-DDD5-B944-8E0C-A8549C5A5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7561FC4-8CF9-0444-B966-8B4A89A37A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5BF349D-EDFC-AC4F-873C-A98E7BE86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A86BDF7-9BE9-2E40-86CE-2C9F03F102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922FE44-71C8-5247-9FF0-45050B941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89DC72A-4E03-2547-9F00-92DF77277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6323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140560-8B57-EF4D-95D7-A74472C41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99725A2-B56E-254E-AF2A-6408B14F8B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8196A29-F242-B347-8AC8-739A3F3CC7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9EDDC7D-B8C0-BB4C-A7B5-0646B987C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FAC9B4F-44C0-464A-A41D-B54D59582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E43D54E-DCB0-E144-9222-38A54304E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2517258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/>
              <a:t>20/10/21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62900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34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C1908B6C-081F-1844-B511-8523C3834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7EB5399-00F3-E740-B152-9DB0E4F9E1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9E146D-EBD5-4547-A080-94DC02258C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E26B25-6B78-304B-8A1E-3505804F028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20/10/21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206627F-6D1A-194B-A759-F2DD92D358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F3E65C-2A80-2B41-BF9F-47670AE767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FBAF72-868E-C84D-8C3F-293858949553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999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7360024" y="-512"/>
            <a:ext cx="4832887" cy="6859025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sp>
        <p:nvSpPr>
          <p:cNvPr id="6" name="Rectángulo 5"/>
          <p:cNvSpPr/>
          <p:nvPr/>
        </p:nvSpPr>
        <p:spPr>
          <a:xfrm>
            <a:off x="-911" y="-512"/>
            <a:ext cx="7558158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80"/>
          <a:stretch/>
        </p:blipFill>
        <p:spPr>
          <a:xfrm>
            <a:off x="3625766" y="2275135"/>
            <a:ext cx="8073175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28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57611D4-C9F9-D942-9E2E-E6C60C3D22AF}"/>
              </a:ext>
            </a:extLst>
          </p:cNvPr>
          <p:cNvSpPr txBox="1"/>
          <p:nvPr/>
        </p:nvSpPr>
        <p:spPr>
          <a:xfrm>
            <a:off x="698644" y="3178788"/>
            <a:ext cx="7315200" cy="1384995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Para las comunidades que utilizan soluciones alternativas de carácter colectivo: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mediante la promoción e impulso de actividades tales como conformación de las comunidades organizadas, obtención de permisos ambientales, o conceptos sanitarios, en cumplimiento de las disposiciones ambientales y sanitarias vigentes.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5D88575-EC33-BA42-83F0-EEF51DEDB322}"/>
              </a:ext>
            </a:extLst>
          </p:cNvPr>
          <p:cNvSpPr txBox="1"/>
          <p:nvPr/>
        </p:nvSpPr>
        <p:spPr>
          <a:xfrm>
            <a:off x="8713307" y="233884"/>
            <a:ext cx="319656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4DD7FDD3-8CBE-3046-A325-FB7D52C199E5}"/>
              </a:ext>
            </a:extLst>
          </p:cNvPr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3FDBE29-CE8E-4241-B913-DA49C075D8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96" y="764504"/>
            <a:ext cx="2422187" cy="1825415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6EA05708-9C00-8A40-851D-9269532619B5}"/>
              </a:ext>
            </a:extLst>
          </p:cNvPr>
          <p:cNvSpPr/>
          <p:nvPr/>
        </p:nvSpPr>
        <p:spPr>
          <a:xfrm>
            <a:off x="3307805" y="843463"/>
            <a:ext cx="785450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Acompañamiento a los prestadores rurales en la solicitud y otorgamiento de subsidios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Orientación para el cumplimiento de requisitos técnicos definidos por el Ministerio de Vivienda, Ciudad y Territorio para el desarrollo de proyectos de agua potable y saneamiento básico.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para el registro, reporte o actualización de la información requerida por diferentes autoridades.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4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técnico en la planeación asociada a la prestación de cada servicio.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D0014384-1A08-B247-A515-09157F93012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0166" b="30935"/>
          <a:stretch/>
        </p:blipFill>
        <p:spPr>
          <a:xfrm>
            <a:off x="9003323" y="2295804"/>
            <a:ext cx="2642776" cy="295869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4DD7FDD3-8CBE-3046-A325-FB7D52C199E5}"/>
              </a:ext>
            </a:extLst>
          </p:cNvPr>
          <p:cNvSpPr/>
          <p:nvPr/>
        </p:nvSpPr>
        <p:spPr>
          <a:xfrm>
            <a:off x="9003323" y="5249004"/>
            <a:ext cx="3196561" cy="123094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sz="1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98643" y="4871955"/>
            <a:ext cx="6308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c. Para las familias que empleen soluciones individuales:</a:t>
            </a:r>
          </a:p>
          <a:p>
            <a:pPr algn="just">
              <a:buClr>
                <a:srgbClr val="BF124E"/>
              </a:buClr>
            </a:pPr>
            <a:endParaRPr lang="es-CO" sz="14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mediante capacitación y acompañamiento para la instalación, operación, mantenimiento y manejo adecuado de las mismas, de acuerdo con los requisitos definidos en el reglamento técnico del sector de agua potable y saneamiento básico y en cumplimiento de las disposiciones ambientales vigentes.</a:t>
            </a:r>
          </a:p>
          <a:p>
            <a:endParaRPr lang="es-CO" sz="1400" dirty="0"/>
          </a:p>
        </p:txBody>
      </p:sp>
    </p:spTree>
    <p:extLst>
      <p:ext uri="{BB962C8B-B14F-4D97-AF65-F5344CB8AC3E}">
        <p14:creationId xmlns:p14="http://schemas.microsoft.com/office/powerpoint/2010/main" val="2317278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ángulo 20">
            <a:extLst>
              <a:ext uri="{FF2B5EF4-FFF2-40B4-BE49-F238E27FC236}">
                <a16:creationId xmlns:a16="http://schemas.microsoft.com/office/drawing/2014/main" id="{B7D24367-0EB1-6848-8CFC-CE1C8196FC14}"/>
              </a:ext>
            </a:extLst>
          </p:cNvPr>
          <p:cNvSpPr/>
          <p:nvPr/>
        </p:nvSpPr>
        <p:spPr>
          <a:xfrm>
            <a:off x="2470826" y="1492624"/>
            <a:ext cx="9721173" cy="764930"/>
          </a:xfrm>
          <a:prstGeom prst="rect">
            <a:avLst/>
          </a:prstGeom>
          <a:solidFill>
            <a:srgbClr val="00AA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Aseguramiento de los servicios públicos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D59F84-54C9-8F47-8067-530B1C871817}"/>
              </a:ext>
            </a:extLst>
          </p:cNvPr>
          <p:cNvSpPr txBox="1"/>
          <p:nvPr/>
        </p:nvSpPr>
        <p:spPr>
          <a:xfrm>
            <a:off x="656228" y="2634746"/>
            <a:ext cx="10879544" cy="1200329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qué consiste el aseguramiento de los servicios públicos?</a:t>
            </a:r>
          </a:p>
          <a:p>
            <a:pPr algn="just"/>
            <a:endParaRPr lang="es-CO" sz="14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municipios y distritos tienen como función el aseguramiento de la prestación de los servicios públicos domiciliarios (Art. 5 Ley 142 de 1994) y de asegurar el aprovisionamiento con soluciones alternativas allí donde los servicios de acueducto, alcantarillado y aseo no estén disponibles (Art. 279 Ley 1955 de 2015). Tiene dos finalidades:</a:t>
            </a: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1B1A3A7-D134-FC40-96ED-78FE5944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826" y="699254"/>
            <a:ext cx="2782110" cy="1963009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888279" y="233884"/>
            <a:ext cx="2021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66EF28-D08C-2E40-BDAE-8E10B9A03EDB}"/>
              </a:ext>
            </a:extLst>
          </p:cNvPr>
          <p:cNvSpPr txBox="1"/>
          <p:nvPr/>
        </p:nvSpPr>
        <p:spPr>
          <a:xfrm>
            <a:off x="1295055" y="4139852"/>
            <a:ext cx="4509370" cy="1600438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de capacidades del municipio o distrito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que identifique el estado de acceso a agua y saneamiento básico en las comunidades de su jurisdicción, y pueda llevar a cabo las acciones de asistencia técnica y fortalecimiento comunitario de manera planeada y organizada a través del programa municipal de fortalecimiento comunitario.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A530CC4-D006-AB4E-8491-89274271726D}"/>
              </a:ext>
            </a:extLst>
          </p:cNvPr>
          <p:cNvSpPr txBox="1"/>
          <p:nvPr/>
        </p:nvSpPr>
        <p:spPr>
          <a:xfrm>
            <a:off x="7135870" y="4077116"/>
            <a:ext cx="4153453" cy="954107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del municipio o distrito a quienes proveen los servicios </a:t>
            </a: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(prestadores de servicios públicos domiciliarios y aprovisionamiento con soluciones alternativas).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5B7C4CD-06F2-2D4C-A1F9-75BFA0BE4E30}"/>
              </a:ext>
            </a:extLst>
          </p:cNvPr>
          <p:cNvSpPr txBox="1"/>
          <p:nvPr/>
        </p:nvSpPr>
        <p:spPr>
          <a:xfrm>
            <a:off x="754569" y="4103425"/>
            <a:ext cx="63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AF0BBA-3F91-114F-8577-6C7F6B57B35E}"/>
              </a:ext>
            </a:extLst>
          </p:cNvPr>
          <p:cNvSpPr txBox="1"/>
          <p:nvPr/>
        </p:nvSpPr>
        <p:spPr>
          <a:xfrm>
            <a:off x="6604351" y="4074000"/>
            <a:ext cx="63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AE19495A-AAA2-FB43-9BB6-33779E5BD184}"/>
              </a:ext>
            </a:extLst>
          </p:cNvPr>
          <p:cNvSpPr/>
          <p:nvPr/>
        </p:nvSpPr>
        <p:spPr>
          <a:xfrm>
            <a:off x="580235" y="3963759"/>
            <a:ext cx="5612497" cy="1890939"/>
          </a:xfrm>
          <a:prstGeom prst="roundRect">
            <a:avLst/>
          </a:prstGeom>
          <a:noFill/>
          <a:ln w="44450" cap="rnd">
            <a:solidFill>
              <a:srgbClr val="03AAE6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AE8CA32A-1B16-794F-9A81-4153AD137291}"/>
              </a:ext>
            </a:extLst>
          </p:cNvPr>
          <p:cNvSpPr/>
          <p:nvPr/>
        </p:nvSpPr>
        <p:spPr>
          <a:xfrm>
            <a:off x="6404837" y="3963759"/>
            <a:ext cx="5309489" cy="1469887"/>
          </a:xfrm>
          <a:prstGeom prst="roundRect">
            <a:avLst/>
          </a:prstGeom>
          <a:noFill/>
          <a:ln w="44450" cap="rnd">
            <a:solidFill>
              <a:srgbClr val="03AAE6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922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>
            <a:extLst>
              <a:ext uri="{FF2B5EF4-FFF2-40B4-BE49-F238E27FC236}">
                <a16:creationId xmlns:a16="http://schemas.microsoft.com/office/drawing/2014/main" id="{DE06482E-2E3A-5A4B-8CAB-9492056732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575"/>
            <a:ext cx="12191998" cy="6858000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91E2B63D-CDF5-4444-B928-EC7AA671706D}"/>
              </a:ext>
            </a:extLst>
          </p:cNvPr>
          <p:cNvSpPr/>
          <p:nvPr/>
        </p:nvSpPr>
        <p:spPr>
          <a:xfrm>
            <a:off x="5574819" y="857579"/>
            <a:ext cx="4124960" cy="412496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51C8EA7E-24B4-3445-8578-0B5506CEDF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087" y="1172539"/>
            <a:ext cx="1047668" cy="910590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F684C8E4-1644-ED42-8615-841F30A228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0800000">
            <a:off x="8752843" y="3814139"/>
            <a:ext cx="1047668" cy="910590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7BFD26-CB3E-D046-933E-5F791A16E216}"/>
              </a:ext>
            </a:extLst>
          </p:cNvPr>
          <p:cNvSpPr txBox="1"/>
          <p:nvPr/>
        </p:nvSpPr>
        <p:spPr>
          <a:xfrm>
            <a:off x="5677019" y="2064456"/>
            <a:ext cx="392056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Los PDA deben prestar asistencia técnica operativa a los municipios y distritos en el marco del plan de aseguramiento de la prestación, con el objeto de lograr la sostenibilidad de las inversiones y de la prestación de los servicios.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773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D1B1A3A7-D134-FC40-96ED-78FE5944BE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408" y="644415"/>
            <a:ext cx="3080999" cy="2173900"/>
          </a:xfrm>
          <a:prstGeom prst="rect">
            <a:avLst/>
          </a:prstGeom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8969340" y="233884"/>
            <a:ext cx="2961794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78D86FE-D2FB-FF4F-85B9-691229BE7285}"/>
              </a:ext>
            </a:extLst>
          </p:cNvPr>
          <p:cNvSpPr txBox="1"/>
          <p:nvPr/>
        </p:nvSpPr>
        <p:spPr>
          <a:xfrm>
            <a:off x="8247621" y="4552587"/>
            <a:ext cx="3339400" cy="646331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marL="0" lvl="1"/>
            <a:r>
              <a:rPr lang="es-CO" b="1" dirty="0">
                <a:solidFill>
                  <a:srgbClr val="153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al aprovisionamiento con soluciones alternativas</a:t>
            </a:r>
          </a:p>
        </p:txBody>
      </p:sp>
      <p:sp>
        <p:nvSpPr>
          <p:cNvPr id="26" name="CuadroTexto 25"/>
          <p:cNvSpPr txBox="1"/>
          <p:nvPr/>
        </p:nvSpPr>
        <p:spPr>
          <a:xfrm>
            <a:off x="4078958" y="1143995"/>
            <a:ext cx="6949561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CO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se lleva a cabo el aseguramiento de los servicios públicos domiciliarios?</a:t>
            </a:r>
          </a:p>
        </p:txBody>
      </p:sp>
      <p:grpSp>
        <p:nvGrpSpPr>
          <p:cNvPr id="3" name="Grupo 2"/>
          <p:cNvGrpSpPr/>
          <p:nvPr/>
        </p:nvGrpSpPr>
        <p:grpSpPr>
          <a:xfrm>
            <a:off x="984535" y="2876952"/>
            <a:ext cx="5024664" cy="1867520"/>
            <a:chOff x="1710828" y="2635867"/>
            <a:chExt cx="5024664" cy="1867520"/>
          </a:xfrm>
        </p:grpSpPr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10F10FDC-48B5-A14F-B635-FDA07657619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710828" y="2635867"/>
              <a:ext cx="2087230" cy="1867520"/>
            </a:xfrm>
            <a:prstGeom prst="rect">
              <a:avLst/>
            </a:prstGeom>
          </p:spPr>
        </p:pic>
        <p:sp>
          <p:nvSpPr>
            <p:cNvPr id="21" name="CuadroTexto 20">
              <a:extLst>
                <a:ext uri="{FF2B5EF4-FFF2-40B4-BE49-F238E27FC236}">
                  <a16:creationId xmlns:a16="http://schemas.microsoft.com/office/drawing/2014/main" id="{478D86FE-D2FB-FF4F-85B9-691229BE7285}"/>
                </a:ext>
              </a:extLst>
            </p:cNvPr>
            <p:cNvSpPr txBox="1"/>
            <p:nvPr/>
          </p:nvSpPr>
          <p:spPr>
            <a:xfrm>
              <a:off x="3848991" y="3163996"/>
              <a:ext cx="2886501" cy="923330"/>
            </a:xfrm>
            <a:prstGeom prst="rect">
              <a:avLst/>
            </a:prstGeom>
            <a:noFill/>
          </p:spPr>
          <p:txBody>
            <a:bodyPr wrap="square" numCol="1" spcCol="180000" rtlCol="0">
              <a:spAutoFit/>
            </a:bodyPr>
            <a:lstStyle/>
            <a:p>
              <a:pPr marL="0" lvl="1"/>
              <a:r>
                <a:rPr lang="es-CO" b="1" dirty="0">
                  <a:solidFill>
                    <a:srgbClr val="153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Identificación del esquema diferencial aplicable</a:t>
              </a: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478D86FE-D2FB-FF4F-85B9-691229BE7285}"/>
                </a:ext>
              </a:extLst>
            </p:cNvPr>
            <p:cNvSpPr txBox="1"/>
            <p:nvPr/>
          </p:nvSpPr>
          <p:spPr>
            <a:xfrm>
              <a:off x="1761761" y="3730722"/>
              <a:ext cx="409724" cy="369332"/>
            </a:xfrm>
            <a:prstGeom prst="rect">
              <a:avLst/>
            </a:prstGeom>
            <a:noFill/>
          </p:spPr>
          <p:txBody>
            <a:bodyPr wrap="square" numCol="1" spcCol="180000" rtlCol="0">
              <a:spAutoFit/>
            </a:bodyPr>
            <a:lstStyle/>
            <a:p>
              <a:pPr marL="0" lvl="1"/>
              <a:r>
                <a:rPr lang="es-CO" b="1" dirty="0">
                  <a:solidFill>
                    <a:srgbClr val="153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a.</a:t>
              </a: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6085803" y="2105843"/>
            <a:ext cx="5048319" cy="2026711"/>
            <a:chOff x="6285334" y="2457932"/>
            <a:chExt cx="5048319" cy="2026711"/>
          </a:xfrm>
        </p:grpSpPr>
        <p:pic>
          <p:nvPicPr>
            <p:cNvPr id="17" name="Imagen 16">
              <a:extLst>
                <a:ext uri="{FF2B5EF4-FFF2-40B4-BE49-F238E27FC236}">
                  <a16:creationId xmlns:a16="http://schemas.microsoft.com/office/drawing/2014/main" id="{6D3CDDB7-6412-7A4E-9445-947A936109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85334" y="2457932"/>
              <a:ext cx="2161818" cy="2026711"/>
            </a:xfrm>
            <a:prstGeom prst="rect">
              <a:avLst/>
            </a:prstGeom>
          </p:spPr>
        </p:pic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478D86FE-D2FB-FF4F-85B9-691229BE7285}"/>
                </a:ext>
              </a:extLst>
            </p:cNvPr>
            <p:cNvSpPr txBox="1"/>
            <p:nvPr/>
          </p:nvSpPr>
          <p:spPr>
            <a:xfrm>
              <a:off x="8447152" y="3009622"/>
              <a:ext cx="2886501" cy="923330"/>
            </a:xfrm>
            <a:prstGeom prst="rect">
              <a:avLst/>
            </a:prstGeom>
            <a:noFill/>
          </p:spPr>
          <p:txBody>
            <a:bodyPr wrap="square" numCol="1" spcCol="180000" rtlCol="0">
              <a:spAutoFit/>
            </a:bodyPr>
            <a:lstStyle/>
            <a:p>
              <a:pPr marL="0" lvl="1"/>
              <a:r>
                <a:rPr lang="es-CO" b="1" dirty="0">
                  <a:solidFill>
                    <a:srgbClr val="153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Reporte y uso de información sectorial (SINAS Y SIASAR)</a:t>
              </a:r>
              <a:endParaRPr lang="es-CO" dirty="0">
                <a:solidFill>
                  <a:srgbClr val="153F7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CuadroTexto 19">
              <a:extLst>
                <a:ext uri="{FF2B5EF4-FFF2-40B4-BE49-F238E27FC236}">
                  <a16:creationId xmlns:a16="http://schemas.microsoft.com/office/drawing/2014/main" id="{478D86FE-D2FB-FF4F-85B9-691229BE7285}"/>
                </a:ext>
              </a:extLst>
            </p:cNvPr>
            <p:cNvSpPr txBox="1"/>
            <p:nvPr/>
          </p:nvSpPr>
          <p:spPr>
            <a:xfrm>
              <a:off x="6429404" y="3614168"/>
              <a:ext cx="409724" cy="369332"/>
            </a:xfrm>
            <a:prstGeom prst="rect">
              <a:avLst/>
            </a:prstGeom>
            <a:noFill/>
          </p:spPr>
          <p:txBody>
            <a:bodyPr wrap="square" numCol="1" spcCol="180000" rtlCol="0">
              <a:spAutoFit/>
            </a:bodyPr>
            <a:lstStyle/>
            <a:p>
              <a:pPr marL="0" lvl="1"/>
              <a:r>
                <a:rPr lang="es-CO" b="1" dirty="0">
                  <a:solidFill>
                    <a:srgbClr val="153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b.</a:t>
              </a: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019258" y="4711797"/>
            <a:ext cx="4330764" cy="1909099"/>
            <a:chOff x="1710828" y="4496151"/>
            <a:chExt cx="4330764" cy="1909099"/>
          </a:xfrm>
        </p:grpSpPr>
        <p:pic>
          <p:nvPicPr>
            <p:cNvPr id="13" name="Imagen 12">
              <a:extLst>
                <a:ext uri="{FF2B5EF4-FFF2-40B4-BE49-F238E27FC236}">
                  <a16:creationId xmlns:a16="http://schemas.microsoft.com/office/drawing/2014/main" id="{A0D1EE67-1847-C04E-B07A-3C42EAC108D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710828" y="4496151"/>
              <a:ext cx="1963640" cy="1909099"/>
            </a:xfrm>
            <a:prstGeom prst="rect">
              <a:avLst/>
            </a:prstGeom>
          </p:spPr>
        </p:pic>
        <p:sp>
          <p:nvSpPr>
            <p:cNvPr id="22" name="CuadroTexto 21">
              <a:extLst>
                <a:ext uri="{FF2B5EF4-FFF2-40B4-BE49-F238E27FC236}">
                  <a16:creationId xmlns:a16="http://schemas.microsoft.com/office/drawing/2014/main" id="{478D86FE-D2FB-FF4F-85B9-691229BE7285}"/>
                </a:ext>
              </a:extLst>
            </p:cNvPr>
            <p:cNvSpPr txBox="1"/>
            <p:nvPr/>
          </p:nvSpPr>
          <p:spPr>
            <a:xfrm>
              <a:off x="3782109" y="5200849"/>
              <a:ext cx="2259483" cy="923330"/>
            </a:xfrm>
            <a:prstGeom prst="rect">
              <a:avLst/>
            </a:prstGeom>
            <a:noFill/>
          </p:spPr>
          <p:txBody>
            <a:bodyPr wrap="square" numCol="1" spcCol="180000" rtlCol="0">
              <a:spAutoFit/>
            </a:bodyPr>
            <a:lstStyle/>
            <a:p>
              <a:pPr marL="0" lvl="1"/>
              <a:r>
                <a:rPr lang="es-CO" b="1" dirty="0">
                  <a:solidFill>
                    <a:srgbClr val="153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Apoyo a prestadores de servicios</a:t>
              </a:r>
            </a:p>
          </p:txBody>
        </p:sp>
        <p:sp>
          <p:nvSpPr>
            <p:cNvPr id="24" name="CuadroTexto 23">
              <a:extLst>
                <a:ext uri="{FF2B5EF4-FFF2-40B4-BE49-F238E27FC236}">
                  <a16:creationId xmlns:a16="http://schemas.microsoft.com/office/drawing/2014/main" id="{478D86FE-D2FB-FF4F-85B9-691229BE7285}"/>
                </a:ext>
              </a:extLst>
            </p:cNvPr>
            <p:cNvSpPr txBox="1"/>
            <p:nvPr/>
          </p:nvSpPr>
          <p:spPr>
            <a:xfrm>
              <a:off x="1771589" y="5636138"/>
              <a:ext cx="409724" cy="369332"/>
            </a:xfrm>
            <a:prstGeom prst="rect">
              <a:avLst/>
            </a:prstGeom>
            <a:noFill/>
          </p:spPr>
          <p:txBody>
            <a:bodyPr wrap="square" numCol="1" spcCol="180000" rtlCol="0">
              <a:spAutoFit/>
            </a:bodyPr>
            <a:lstStyle/>
            <a:p>
              <a:pPr marL="0" lvl="1"/>
              <a:r>
                <a:rPr lang="es-CO" b="1" dirty="0">
                  <a:solidFill>
                    <a:srgbClr val="153F7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c.</a:t>
              </a:r>
            </a:p>
          </p:txBody>
        </p:sp>
      </p:grpSp>
      <p:pic>
        <p:nvPicPr>
          <p:cNvPr id="15" name="Imagen 14">
            <a:extLst>
              <a:ext uri="{FF2B5EF4-FFF2-40B4-BE49-F238E27FC236}">
                <a16:creationId xmlns:a16="http://schemas.microsoft.com/office/drawing/2014/main" id="{2A5734F3-CDAA-EA41-971E-A02799D5E42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60517" y="3929661"/>
            <a:ext cx="1963640" cy="2100005"/>
          </a:xfrm>
          <a:prstGeom prst="rect">
            <a:avLst/>
          </a:prstGeom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478D86FE-D2FB-FF4F-85B9-691229BE7285}"/>
              </a:ext>
            </a:extLst>
          </p:cNvPr>
          <p:cNvSpPr txBox="1"/>
          <p:nvPr/>
        </p:nvSpPr>
        <p:spPr>
          <a:xfrm>
            <a:off x="6222473" y="5138725"/>
            <a:ext cx="409724" cy="36933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marL="0" lvl="1"/>
            <a:r>
              <a:rPr lang="es-CO" b="1" dirty="0">
                <a:solidFill>
                  <a:srgbClr val="153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d.</a:t>
            </a:r>
          </a:p>
        </p:txBody>
      </p:sp>
      <p:pic>
        <p:nvPicPr>
          <p:cNvPr id="27" name="Imagen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225" y="5512721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6334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uadroTexto 17">
            <a:extLst>
              <a:ext uri="{FF2B5EF4-FFF2-40B4-BE49-F238E27FC236}">
                <a16:creationId xmlns:a16="http://schemas.microsoft.com/office/drawing/2014/main" id="{32D59F84-54C9-8F47-8067-530B1C871817}"/>
              </a:ext>
            </a:extLst>
          </p:cNvPr>
          <p:cNvSpPr txBox="1"/>
          <p:nvPr/>
        </p:nvSpPr>
        <p:spPr>
          <a:xfrm>
            <a:off x="3450601" y="2512398"/>
            <a:ext cx="8402883" cy="1384995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lang="es-CO" sz="14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gestión social?</a:t>
            </a:r>
          </a:p>
          <a:p>
            <a:pPr algn="just"/>
            <a:endParaRPr lang="es-CO" sz="14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desarrollar las capacidades de las comunidades y familias para el disfrute y uso adecuado del agua potable y el saneamiento básico, según el esquema diferencial aplicable en cada comunidad rural. La gestión social genera sentido de apropiación y desarrollo de capacidades para la gestión de los servicios, en el nivel familiar y comunitario, y puede orientarse de la siguiente manera: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D24367-0EB1-6848-8CFC-CE1C8196FC14}"/>
              </a:ext>
            </a:extLst>
          </p:cNvPr>
          <p:cNvSpPr/>
          <p:nvPr/>
        </p:nvSpPr>
        <p:spPr>
          <a:xfrm>
            <a:off x="3171217" y="1492624"/>
            <a:ext cx="9020782" cy="764930"/>
          </a:xfrm>
          <a:prstGeom prst="rect">
            <a:avLst/>
          </a:prstGeom>
          <a:solidFill>
            <a:srgbClr val="F7A91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F7A959AF-3B59-6243-A484-48B2A4D59E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13" y="821415"/>
            <a:ext cx="3212888" cy="2067700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F8DD4E63-0D65-AD4B-B05F-EA34F6AF7832}"/>
              </a:ext>
            </a:extLst>
          </p:cNvPr>
          <p:cNvSpPr/>
          <p:nvPr/>
        </p:nvSpPr>
        <p:spPr>
          <a:xfrm>
            <a:off x="1402114" y="4335917"/>
            <a:ext cx="362451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 para la promoción de los servicios públicos de acueducto, alcantarillado o aseo, para que la población rural conozca sobre esta prestación, cumpla con sus deberes como usuario o suscriptor, realice el pago de los servicios a su cargo, y contribuya al buen uso y cuidad del sistema.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365A3376-410F-3E4E-A76B-F52C9759F988}"/>
              </a:ext>
            </a:extLst>
          </p:cNvPr>
          <p:cNvSpPr/>
          <p:nvPr/>
        </p:nvSpPr>
        <p:spPr>
          <a:xfrm>
            <a:off x="6488723" y="4335917"/>
            <a:ext cx="518746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 para el consumo de agua apta para consumo humano y el empleo de métodos adecuados de saneamiento básico, y a las buenas prácticas de higiene, por parte de la población que habita en zonas rurales y que se aprovisiona o abastece con soluciones alternativas.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D72C329-0E6E-7C4D-AE1B-DD0F5F97C326}"/>
              </a:ext>
            </a:extLst>
          </p:cNvPr>
          <p:cNvSpPr txBox="1"/>
          <p:nvPr/>
        </p:nvSpPr>
        <p:spPr>
          <a:xfrm>
            <a:off x="763287" y="4335917"/>
            <a:ext cx="63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A152F74-58BD-254D-A712-BE9F5F4E962B}"/>
              </a:ext>
            </a:extLst>
          </p:cNvPr>
          <p:cNvSpPr txBox="1"/>
          <p:nvPr/>
        </p:nvSpPr>
        <p:spPr>
          <a:xfrm>
            <a:off x="5951835" y="4335917"/>
            <a:ext cx="6388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</a:t>
            </a:r>
          </a:p>
        </p:txBody>
      </p:sp>
      <p:sp>
        <p:nvSpPr>
          <p:cNvPr id="4" name="Rectángulo redondeado 3">
            <a:extLst>
              <a:ext uri="{FF2B5EF4-FFF2-40B4-BE49-F238E27FC236}">
                <a16:creationId xmlns:a16="http://schemas.microsoft.com/office/drawing/2014/main" id="{3B728292-006B-9A40-A8C6-864B08299A53}"/>
              </a:ext>
            </a:extLst>
          </p:cNvPr>
          <p:cNvSpPr/>
          <p:nvPr/>
        </p:nvSpPr>
        <p:spPr>
          <a:xfrm>
            <a:off x="437290" y="4196197"/>
            <a:ext cx="4935255" cy="2154477"/>
          </a:xfrm>
          <a:prstGeom prst="roundRect">
            <a:avLst/>
          </a:prstGeom>
          <a:noFill/>
          <a:ln w="44450" cap="rnd">
            <a:solidFill>
              <a:srgbClr val="F7A91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630E6EE8-F8EF-5641-9CE8-878B1BE3E3DF}"/>
              </a:ext>
            </a:extLst>
          </p:cNvPr>
          <p:cNvSpPr/>
          <p:nvPr/>
        </p:nvSpPr>
        <p:spPr>
          <a:xfrm>
            <a:off x="5802924" y="4196198"/>
            <a:ext cx="6050560" cy="1439672"/>
          </a:xfrm>
          <a:prstGeom prst="roundRect">
            <a:avLst/>
          </a:prstGeom>
          <a:noFill/>
          <a:ln w="44450" cap="rnd">
            <a:solidFill>
              <a:srgbClr val="F7A915"/>
            </a:solidFill>
            <a:prstDash val="sysDot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ECE1CCF1-3352-934A-9FA6-ABD04370B999}"/>
              </a:ext>
            </a:extLst>
          </p:cNvPr>
          <p:cNvSpPr txBox="1"/>
          <p:nvPr/>
        </p:nvSpPr>
        <p:spPr>
          <a:xfrm>
            <a:off x="9888279" y="233884"/>
            <a:ext cx="2021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1888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uadroTexto 18">
            <a:extLst>
              <a:ext uri="{FF2B5EF4-FFF2-40B4-BE49-F238E27FC236}">
                <a16:creationId xmlns:a16="http://schemas.microsoft.com/office/drawing/2014/main" id="{478D86FE-D2FB-FF4F-85B9-691229BE7285}"/>
              </a:ext>
            </a:extLst>
          </p:cNvPr>
          <p:cNvSpPr txBox="1"/>
          <p:nvPr/>
        </p:nvSpPr>
        <p:spPr>
          <a:xfrm>
            <a:off x="1209856" y="3271162"/>
            <a:ext cx="5928377" cy="2554545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el fortalecimiento comunitario?</a:t>
            </a:r>
          </a:p>
          <a:p>
            <a:pPr lvl="1" algn="just"/>
            <a:endParaRPr lang="es-CO" sz="1600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6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apoyar las acciones de gestión social en las zonas rurales, buscando desarrollar las capacidades de las comunidades y familias para el disfrute y uso adecuado de agua potable y el saneamiento básico, según el esquema diferencial aplicable en cada comunidad rural. La gestión social genera sentido de apropiación y desarrollo de capacidades para la gestión de los servicios, en el nivel familiar y comunitario.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B7D24367-0EB1-6848-8CFC-CE1C8196FC14}"/>
              </a:ext>
            </a:extLst>
          </p:cNvPr>
          <p:cNvSpPr/>
          <p:nvPr/>
        </p:nvSpPr>
        <p:spPr>
          <a:xfrm>
            <a:off x="3171217" y="1492624"/>
            <a:ext cx="9020782" cy="764930"/>
          </a:xfrm>
          <a:prstGeom prst="rect">
            <a:avLst/>
          </a:prstGeom>
          <a:solidFill>
            <a:srgbClr val="109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200" b="1" dirty="0">
                <a:latin typeface="Arial" panose="020B0604020202020204" pitchFamily="34" charset="0"/>
                <a:cs typeface="Arial" panose="020B0604020202020204" pitchFamily="34" charset="0"/>
              </a:rPr>
              <a:t>Fortalecimiento comunitario</a:t>
            </a:r>
          </a:p>
        </p:txBody>
      </p:sp>
      <p:pic>
        <p:nvPicPr>
          <p:cNvPr id="21" name="Imagen 20">
            <a:extLst>
              <a:ext uri="{FF2B5EF4-FFF2-40B4-BE49-F238E27FC236}">
                <a16:creationId xmlns:a16="http://schemas.microsoft.com/office/drawing/2014/main" id="{E1213458-60F5-0749-B562-932FB3AF70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995" y="945027"/>
            <a:ext cx="2974466" cy="19538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3A8469F0-C2D5-534D-A05F-A3E60C5DE1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0127" y="945028"/>
            <a:ext cx="3859741" cy="4994958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AC615F6B-EB46-9C42-B42D-1AB3ED48CEF0}"/>
              </a:ext>
            </a:extLst>
          </p:cNvPr>
          <p:cNvSpPr txBox="1"/>
          <p:nvPr/>
        </p:nvSpPr>
        <p:spPr>
          <a:xfrm>
            <a:off x="9888279" y="233884"/>
            <a:ext cx="2021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829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CB45475-593F-1240-838F-08A27272DC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414" r="20460" b="50853"/>
          <a:stretch/>
        </p:blipFill>
        <p:spPr>
          <a:xfrm>
            <a:off x="7561536" y="114300"/>
            <a:ext cx="4014224" cy="4631480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FA20422F-C304-F340-B352-42EF88235835}"/>
              </a:ext>
            </a:extLst>
          </p:cNvPr>
          <p:cNvSpPr txBox="1"/>
          <p:nvPr/>
        </p:nvSpPr>
        <p:spPr>
          <a:xfrm>
            <a:off x="755867" y="676843"/>
            <a:ext cx="17198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20474DCC-3094-1147-83AA-42D329CD2752}"/>
              </a:ext>
            </a:extLst>
          </p:cNvPr>
          <p:cNvSpPr/>
          <p:nvPr/>
        </p:nvSpPr>
        <p:spPr>
          <a:xfrm>
            <a:off x="2077165" y="1293848"/>
            <a:ext cx="4316553" cy="611559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Normatividad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C07CE0A4-BF0D-D743-986E-7596CCF24E9C}"/>
              </a:ext>
            </a:extLst>
          </p:cNvPr>
          <p:cNvSpPr txBox="1"/>
          <p:nvPr/>
        </p:nvSpPr>
        <p:spPr>
          <a:xfrm>
            <a:off x="1460204" y="3047883"/>
            <a:ext cx="511414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Clr>
                <a:srgbClr val="BF124E"/>
              </a:buClr>
              <a:buFont typeface="+mj-lt"/>
              <a:buAutoNum type="arabicPeriod"/>
            </a:pPr>
            <a:r>
              <a:rPr lang="es-CO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142 de 1994 (aseguramiento prestación).</a:t>
            </a:r>
          </a:p>
          <a:p>
            <a:pPr marL="228600" indent="-228600">
              <a:buClr>
                <a:srgbClr val="BF124E"/>
              </a:buClr>
              <a:buFont typeface="+mj-lt"/>
              <a:buAutoNum type="arabicPeriod"/>
            </a:pPr>
            <a:endParaRPr lang="es-CO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F124E"/>
              </a:buClr>
              <a:buFont typeface="+mj-lt"/>
              <a:buAutoNum type="arabicPeriod"/>
            </a:pPr>
            <a:r>
              <a:rPr lang="es-CO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Ley 1955 de 2019, art 279 (aseguramiento de prestación y aprovisionamiento).</a:t>
            </a:r>
          </a:p>
          <a:p>
            <a:pPr marL="228600" indent="-228600">
              <a:buClr>
                <a:srgbClr val="BF124E"/>
              </a:buClr>
              <a:buFont typeface="+mj-lt"/>
              <a:buAutoNum type="arabicPeriod"/>
            </a:pPr>
            <a:endParaRPr lang="es-CO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F124E"/>
              </a:buClr>
              <a:buFont typeface="+mj-lt"/>
              <a:buAutoNum type="arabicPeriod"/>
            </a:pPr>
            <a:r>
              <a:rPr lang="es-CO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Decreto 1077 de 2015.</a:t>
            </a:r>
          </a:p>
          <a:p>
            <a:pPr marL="228600" indent="-228600">
              <a:buClr>
                <a:srgbClr val="BF124E"/>
              </a:buClr>
              <a:buFont typeface="+mj-lt"/>
              <a:buAutoNum type="arabicPeriod"/>
            </a:pPr>
            <a:endParaRPr lang="es-CO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Clr>
                <a:srgbClr val="BF124E"/>
              </a:buClr>
              <a:buFont typeface="+mj-lt"/>
              <a:buAutoNum type="arabicPeriod"/>
            </a:pPr>
            <a:r>
              <a:rPr lang="es-CO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Resolución MVCT 002 de 2021 (asistencia técnica y fortalecimiento comunitario).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822D598B-8C7F-AF4B-AA1A-349CD2FBF212}"/>
              </a:ext>
            </a:extLst>
          </p:cNvPr>
          <p:cNvSpPr txBox="1"/>
          <p:nvPr/>
        </p:nvSpPr>
        <p:spPr>
          <a:xfrm>
            <a:off x="9888279" y="233884"/>
            <a:ext cx="2021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20474DCC-3094-1147-83AA-42D329CD2752}"/>
              </a:ext>
            </a:extLst>
          </p:cNvPr>
          <p:cNvSpPr/>
          <p:nvPr/>
        </p:nvSpPr>
        <p:spPr>
          <a:xfrm>
            <a:off x="7506305" y="4719404"/>
            <a:ext cx="4693611" cy="185046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endParaRPr lang="es-CO" sz="36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5849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42CF7AB3-0678-D64F-BD2C-FCBE7804D749}"/>
              </a:ext>
            </a:extLst>
          </p:cNvPr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82DE5F41-7207-3246-890C-7F38BB302377}"/>
              </a:ext>
            </a:extLst>
          </p:cNvPr>
          <p:cNvSpPr txBox="1"/>
          <p:nvPr/>
        </p:nvSpPr>
        <p:spPr>
          <a:xfrm>
            <a:off x="9888279" y="233884"/>
            <a:ext cx="202158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</a:t>
            </a:r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|    </a:t>
            </a:r>
            <a:r>
              <a:rPr lang="es-CO" sz="1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2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0DAB857A-B90E-E44B-A981-23612C4CB6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76" y="1239244"/>
            <a:ext cx="4989390" cy="5562246"/>
          </a:xfrm>
          <a:prstGeom prst="rect">
            <a:avLst/>
          </a:prstGeom>
        </p:spPr>
      </p:pic>
      <p:sp>
        <p:nvSpPr>
          <p:cNvPr id="22" name="Rectángulo 21">
            <a:extLst>
              <a:ext uri="{FF2B5EF4-FFF2-40B4-BE49-F238E27FC236}">
                <a16:creationId xmlns:a16="http://schemas.microsoft.com/office/drawing/2014/main" id="{192D1F63-FDDE-8342-8F52-11CAC4DD7A18}"/>
              </a:ext>
            </a:extLst>
          </p:cNvPr>
          <p:cNvSpPr/>
          <p:nvPr/>
        </p:nvSpPr>
        <p:spPr>
          <a:xfrm>
            <a:off x="5955987" y="1517736"/>
            <a:ext cx="4373112" cy="7443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6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¿Dónde puedo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447014AF-D0FA-B748-8851-67ED1E55F33C}"/>
              </a:ext>
            </a:extLst>
          </p:cNvPr>
          <p:cNvSpPr txBox="1"/>
          <p:nvPr/>
        </p:nvSpPr>
        <p:spPr>
          <a:xfrm>
            <a:off x="4236144" y="987572"/>
            <a:ext cx="17198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</a:t>
            </a: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9C2C59F-A66D-9345-9338-DA23ABFEFA46}"/>
              </a:ext>
            </a:extLst>
          </p:cNvPr>
          <p:cNvSpPr/>
          <p:nvPr/>
        </p:nvSpPr>
        <p:spPr>
          <a:xfrm>
            <a:off x="6231878" y="2221830"/>
            <a:ext cx="44361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obtener más información?</a:t>
            </a:r>
          </a:p>
        </p:txBody>
      </p:sp>
      <p:sp>
        <p:nvSpPr>
          <p:cNvPr id="25" name="Rectángulo 24">
            <a:extLst>
              <a:ext uri="{FF2B5EF4-FFF2-40B4-BE49-F238E27FC236}">
                <a16:creationId xmlns:a16="http://schemas.microsoft.com/office/drawing/2014/main" id="{038FF063-4F11-034E-800F-A904B2C3E09A}"/>
              </a:ext>
            </a:extLst>
          </p:cNvPr>
          <p:cNvSpPr/>
          <p:nvPr/>
        </p:nvSpPr>
        <p:spPr>
          <a:xfrm>
            <a:off x="5593092" y="4158866"/>
            <a:ext cx="45548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Página de la Gobernación o municipio: Planes Departamentales de Agua, PDA. </a:t>
            </a:r>
          </a:p>
        </p:txBody>
      </p:sp>
      <p:pic>
        <p:nvPicPr>
          <p:cNvPr id="26" name="Imagen 25">
            <a:extLst>
              <a:ext uri="{FF2B5EF4-FFF2-40B4-BE49-F238E27FC236}">
                <a16:creationId xmlns:a16="http://schemas.microsoft.com/office/drawing/2014/main" id="{620C61F8-3A56-AD46-B7A6-DFDA5133F4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1929" y="2836653"/>
            <a:ext cx="4917170" cy="1333782"/>
          </a:xfrm>
          <a:prstGeom prst="rect">
            <a:avLst/>
          </a:prstGeom>
        </p:spPr>
      </p:pic>
      <p:sp>
        <p:nvSpPr>
          <p:cNvPr id="27" name="Rectángulo 26">
            <a:extLst>
              <a:ext uri="{FF2B5EF4-FFF2-40B4-BE49-F238E27FC236}">
                <a16:creationId xmlns:a16="http://schemas.microsoft.com/office/drawing/2014/main" id="{038FF063-4F11-034E-800F-A904B2C3E09A}"/>
              </a:ext>
            </a:extLst>
          </p:cNvPr>
          <p:cNvSpPr/>
          <p:nvPr/>
        </p:nvSpPr>
        <p:spPr>
          <a:xfrm>
            <a:off x="4748186" y="4959183"/>
            <a:ext cx="696316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MVCT seguiremos trabajando para divulgar adecuadamente la política pública y su implementación.</a:t>
            </a:r>
          </a:p>
        </p:txBody>
      </p:sp>
    </p:spTree>
    <p:extLst>
      <p:ext uri="{BB962C8B-B14F-4D97-AF65-F5344CB8AC3E}">
        <p14:creationId xmlns:p14="http://schemas.microsoft.com/office/powerpoint/2010/main" val="283313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912" y="-1025"/>
            <a:ext cx="12192911" cy="6859025"/>
          </a:xfrm>
          <a:prstGeom prst="rect">
            <a:avLst/>
          </a:prstGeom>
          <a:solidFill>
            <a:srgbClr val="0349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s-ES_tradnl" sz="260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8274" y="72973"/>
            <a:ext cx="6548251" cy="1722458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940207" y="1951984"/>
            <a:ext cx="69591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  <a:p>
            <a:r>
              <a:rPr lang="es-CO" sz="20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sector de agua potable y saneamiento básico.</a:t>
            </a:r>
          </a:p>
        </p:txBody>
      </p:sp>
      <p:cxnSp>
        <p:nvCxnSpPr>
          <p:cNvPr id="9" name="Conector recto 8"/>
          <p:cNvCxnSpPr/>
          <p:nvPr/>
        </p:nvCxnSpPr>
        <p:spPr>
          <a:xfrm>
            <a:off x="940207" y="4712677"/>
            <a:ext cx="7034416" cy="0"/>
          </a:xfrm>
          <a:prstGeom prst="line">
            <a:avLst/>
          </a:prstGeom>
          <a:ln w="38100">
            <a:solidFill>
              <a:srgbClr val="6599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940207" y="4862146"/>
            <a:ext cx="470744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Jose</a:t>
            </a:r>
            <a:r>
              <a:rPr lang="es-CO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Luis Acero Vergel</a:t>
            </a:r>
          </a:p>
          <a:p>
            <a:r>
              <a:rPr lang="es-CO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Viceministro de Agua y Saneamiento Básico</a:t>
            </a: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CO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CO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Mayo 31, 2021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1" t="27846" r="4831" b="28585"/>
          <a:stretch/>
        </p:blipFill>
        <p:spPr>
          <a:xfrm>
            <a:off x="10058400" y="5630897"/>
            <a:ext cx="1811215" cy="901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271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72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C2A6F8BC-1527-E14B-AE93-0BD26FB07A3D}"/>
              </a:ext>
            </a:extLst>
          </p:cNvPr>
          <p:cNvSpPr/>
          <p:nvPr/>
        </p:nvSpPr>
        <p:spPr>
          <a:xfrm>
            <a:off x="388312" y="4793772"/>
            <a:ext cx="11324227" cy="1003394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6623E09C-1F02-D549-8916-AD471270EE68}"/>
              </a:ext>
            </a:extLst>
          </p:cNvPr>
          <p:cNvSpPr txBox="1"/>
          <p:nvPr/>
        </p:nvSpPr>
        <p:spPr>
          <a:xfrm>
            <a:off x="452215" y="3488842"/>
            <a:ext cx="1110263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Desde el Ministerio de Vivienda, Ciudad y Territorio se trabaja para cerrar las brechas existentes en el acceso al agua potable y al saneamiento básico entre las zonas urbanas y rurales. Con la política pública se busca una asistencia técnica más activa, permanente e incluyente en el área rural para lograr la gestión sostenible de la prestación de los servicios a través de soluciones alternativas. </a:t>
            </a:r>
            <a:endParaRPr lang="es-CO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Viceministerio de Agua y Saneameinto Básico, los departamentos, los Planes Departamentales de Agua (PDA), los municipios y distritos, deben prestar esta asistencia técnica y el fortalecimiento comunitario.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5A1FCB76-B32F-5C4E-AE97-B1ABEE675DED}"/>
              </a:ext>
            </a:extLst>
          </p:cNvPr>
          <p:cNvSpPr txBox="1"/>
          <p:nvPr/>
        </p:nvSpPr>
        <p:spPr>
          <a:xfrm>
            <a:off x="3797250" y="1617359"/>
            <a:ext cx="8112618" cy="1513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080"/>
              </a:lnSpc>
            </a:pPr>
            <a:r>
              <a:rPr lang="es-CO" sz="44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  <a:p>
            <a:r>
              <a:rPr lang="es-CO" sz="2400" b="1" dirty="0">
                <a:solidFill>
                  <a:srgbClr val="E2ECF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el sector de agua potable y saneamiento básico.</a:t>
            </a:r>
          </a:p>
        </p:txBody>
      </p:sp>
      <p:sp>
        <p:nvSpPr>
          <p:cNvPr id="9" name="Rectángulo 8"/>
          <p:cNvSpPr/>
          <p:nvPr/>
        </p:nvSpPr>
        <p:spPr>
          <a:xfrm>
            <a:off x="0" y="233884"/>
            <a:ext cx="7594501" cy="598608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516BF4F-B552-E948-B32F-35F53F596ED7}"/>
              </a:ext>
            </a:extLst>
          </p:cNvPr>
          <p:cNvSpPr txBox="1"/>
          <p:nvPr/>
        </p:nvSpPr>
        <p:spPr>
          <a:xfrm>
            <a:off x="9051533" y="233884"/>
            <a:ext cx="2858335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1</a:t>
            </a:r>
            <a:endParaRPr lang="es-CO" sz="15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2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E7666979-7700-E54E-87DD-D85E35904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3722" y="1129574"/>
            <a:ext cx="2308175" cy="227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51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CFDD73DC-FD64-C24B-B65F-72879F4FA619}"/>
              </a:ext>
            </a:extLst>
          </p:cNvPr>
          <p:cNvSpPr/>
          <p:nvPr/>
        </p:nvSpPr>
        <p:spPr>
          <a:xfrm>
            <a:off x="0" y="5163779"/>
            <a:ext cx="12192000" cy="1694221"/>
          </a:xfrm>
          <a:prstGeom prst="rect">
            <a:avLst/>
          </a:prstGeom>
          <a:solidFill>
            <a:srgbClr val="E2EC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08D5C5AA-BED9-7F42-860B-8E6797601725}"/>
              </a:ext>
            </a:extLst>
          </p:cNvPr>
          <p:cNvSpPr txBox="1"/>
          <p:nvPr/>
        </p:nvSpPr>
        <p:spPr>
          <a:xfrm>
            <a:off x="3118262" y="998122"/>
            <a:ext cx="5955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32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id="{B0EDADF5-842B-7343-AA3D-F2BF0406384B}"/>
              </a:ext>
            </a:extLst>
          </p:cNvPr>
          <p:cNvSpPr txBox="1"/>
          <p:nvPr/>
        </p:nvSpPr>
        <p:spPr>
          <a:xfrm>
            <a:off x="9503596" y="233884"/>
            <a:ext cx="240627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27" name="Imagen 26">
            <a:extLst>
              <a:ext uri="{FF2B5EF4-FFF2-40B4-BE49-F238E27FC236}">
                <a16:creationId xmlns:a16="http://schemas.microsoft.com/office/drawing/2014/main" id="{9153E4B1-0484-5E4F-AC9E-B0810B0A7B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181" y="1717202"/>
            <a:ext cx="9988895" cy="2208181"/>
          </a:xfrm>
          <a:prstGeom prst="rect">
            <a:avLst/>
          </a:prstGeom>
        </p:spPr>
      </p:pic>
      <p:pic>
        <p:nvPicPr>
          <p:cNvPr id="28" name="Imagen 27">
            <a:extLst>
              <a:ext uri="{FF2B5EF4-FFF2-40B4-BE49-F238E27FC236}">
                <a16:creationId xmlns:a16="http://schemas.microsoft.com/office/drawing/2014/main" id="{9F85B1C1-34EB-3146-8278-2C5C060D7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9731" y="1694221"/>
            <a:ext cx="1428750" cy="1858450"/>
          </a:xfrm>
          <a:prstGeom prst="rect">
            <a:avLst/>
          </a:prstGeom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337D90F7-1F81-314B-977C-631465F982F7}"/>
              </a:ext>
            </a:extLst>
          </p:cNvPr>
          <p:cNvSpPr txBox="1"/>
          <p:nvPr/>
        </p:nvSpPr>
        <p:spPr>
          <a:xfrm>
            <a:off x="1634591" y="2636157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SINAS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1EE7E5F5-333D-3442-82FB-8FE9EFCC0DBF}"/>
              </a:ext>
            </a:extLst>
          </p:cNvPr>
          <p:cNvSpPr txBox="1"/>
          <p:nvPr/>
        </p:nvSpPr>
        <p:spPr>
          <a:xfrm>
            <a:off x="3129405" y="264569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SIASAR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id="{8EB4375B-D039-F943-A0E2-B66DEC8B00AD}"/>
              </a:ext>
            </a:extLst>
          </p:cNvPr>
          <p:cNvSpPr txBox="1"/>
          <p:nvPr/>
        </p:nvSpPr>
        <p:spPr>
          <a:xfrm>
            <a:off x="6233644" y="2598597"/>
            <a:ext cx="1207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Formalización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prestadores</a:t>
            </a: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D2331AE7-D1F3-8641-9838-F48D24DA9FF6}"/>
              </a:ext>
            </a:extLst>
          </p:cNvPr>
          <p:cNvSpPr txBox="1"/>
          <p:nvPr/>
        </p:nvSpPr>
        <p:spPr>
          <a:xfrm>
            <a:off x="4627111" y="2444517"/>
            <a:ext cx="12922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DCC13FD2-6F22-884C-B340-639B89E5288F}"/>
              </a:ext>
            </a:extLst>
          </p:cNvPr>
          <p:cNvSpPr txBox="1"/>
          <p:nvPr/>
        </p:nvSpPr>
        <p:spPr>
          <a:xfrm>
            <a:off x="7966560" y="2608454"/>
            <a:ext cx="928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Gestión social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A9F1D979-E1A3-3F40-BC46-1A6B9B6AA631}"/>
              </a:ext>
            </a:extLst>
          </p:cNvPr>
          <p:cNvSpPr txBox="1"/>
          <p:nvPr/>
        </p:nvSpPr>
        <p:spPr>
          <a:xfrm>
            <a:off x="9420914" y="2608454"/>
            <a:ext cx="12280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Estructuración de proyectos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D47BF91-3B64-CE4D-BF0E-23FA52C82261}"/>
              </a:ext>
            </a:extLst>
          </p:cNvPr>
          <p:cNvSpPr txBox="1"/>
          <p:nvPr/>
        </p:nvSpPr>
        <p:spPr>
          <a:xfrm>
            <a:off x="1877352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AE101860-845B-B042-A9A7-1FF99E339934}"/>
              </a:ext>
            </a:extLst>
          </p:cNvPr>
          <p:cNvSpPr txBox="1"/>
          <p:nvPr/>
        </p:nvSpPr>
        <p:spPr>
          <a:xfrm>
            <a:off x="3487667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id="{E4B48950-9094-4B4E-8E66-03D4119473BE}"/>
              </a:ext>
            </a:extLst>
          </p:cNvPr>
          <p:cNvSpPr txBox="1"/>
          <p:nvPr/>
        </p:nvSpPr>
        <p:spPr>
          <a:xfrm>
            <a:off x="6692114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id="{23D23B35-8DB6-1348-8D2F-F03275315CDD}"/>
              </a:ext>
            </a:extLst>
          </p:cNvPr>
          <p:cNvSpPr txBox="1"/>
          <p:nvPr/>
        </p:nvSpPr>
        <p:spPr>
          <a:xfrm>
            <a:off x="5091403" y="1828806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AFD5FFD4-27AE-064F-895F-8BFB9625718B}"/>
              </a:ext>
            </a:extLst>
          </p:cNvPr>
          <p:cNvSpPr txBox="1"/>
          <p:nvPr/>
        </p:nvSpPr>
        <p:spPr>
          <a:xfrm>
            <a:off x="8286245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E8365765-C239-B648-90FD-CA33770DBCD0}"/>
              </a:ext>
            </a:extLst>
          </p:cNvPr>
          <p:cNvSpPr txBox="1"/>
          <p:nvPr/>
        </p:nvSpPr>
        <p:spPr>
          <a:xfrm>
            <a:off x="9880376" y="19249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sz="1600" b="1" dirty="0">
                <a:solidFill>
                  <a:srgbClr val="3D5D9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2" name="Redondear rectángulo de esquina del mismo lado 21">
            <a:extLst>
              <a:ext uri="{FF2B5EF4-FFF2-40B4-BE49-F238E27FC236}">
                <a16:creationId xmlns:a16="http://schemas.microsoft.com/office/drawing/2014/main" id="{D761A4CD-4AB0-684C-97BD-A38AC8E4226E}"/>
              </a:ext>
            </a:extLst>
          </p:cNvPr>
          <p:cNvSpPr/>
          <p:nvPr/>
        </p:nvSpPr>
        <p:spPr>
          <a:xfrm rot="5400000">
            <a:off x="4921316" y="-761255"/>
            <a:ext cx="1405474" cy="11248106"/>
          </a:xfrm>
          <a:prstGeom prst="round2Same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89914554-885A-964A-A3EC-F80673B5960C}"/>
              </a:ext>
            </a:extLst>
          </p:cNvPr>
          <p:cNvSpPr txBox="1"/>
          <p:nvPr/>
        </p:nvSpPr>
        <p:spPr>
          <a:xfrm>
            <a:off x="1776667" y="4346587"/>
            <a:ext cx="91273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política pública de agua y saneamiento básico 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las zonas rurales parte de la estrategia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diferenciales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 a través de </a:t>
            </a:r>
            <a:r>
              <a:rPr lang="es-CO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seis temáticas principales</a:t>
            </a:r>
            <a:r>
              <a:rPr lang="es-CO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podremos comprenderlo integralmente.</a:t>
            </a: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0697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6333787" y="1248449"/>
            <a:ext cx="1721151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7840092" y="1477108"/>
            <a:ext cx="3491685" cy="1424522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4000" b="1" dirty="0">
                <a:latin typeface="Arial" panose="020B0604020202020204" pitchFamily="34" charset="0"/>
                <a:cs typeface="Arial" panose="020B0604020202020204" pitchFamily="34" charset="0"/>
              </a:rPr>
              <a:t>¿Qué es la gestión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C0DAEFD5-2766-2048-96C1-454322F525E0}"/>
              </a:ext>
            </a:extLst>
          </p:cNvPr>
          <p:cNvSpPr txBox="1"/>
          <p:nvPr/>
        </p:nvSpPr>
        <p:spPr>
          <a:xfrm>
            <a:off x="6743700" y="3969019"/>
            <a:ext cx="471267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15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la atención de las necesidades básicas de agua para consumo humano y saneamiento básico en zonas rurales, con autonomía en la operación y mantenimiento de los sistemas por parte de las comunidades que los operan y mantienen. </a:t>
            </a:r>
            <a:endParaRPr lang="es-CO" sz="15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5086E846-72F5-444C-A0C9-D2A23BDCDD96}"/>
              </a:ext>
            </a:extLst>
          </p:cNvPr>
          <p:cNvSpPr/>
          <p:nvPr/>
        </p:nvSpPr>
        <p:spPr>
          <a:xfrm>
            <a:off x="7963910" y="2952207"/>
            <a:ext cx="24028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sostenible de los servicios?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359757" y="233884"/>
            <a:ext cx="2550111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63B5CF9F-6706-FD4F-8B0C-E72636340E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182"/>
          <a:stretch/>
        </p:blipFill>
        <p:spPr>
          <a:xfrm>
            <a:off x="183007" y="863055"/>
            <a:ext cx="5834029" cy="5537745"/>
          </a:xfrm>
          <a:prstGeom prst="rect">
            <a:avLst/>
          </a:prstGeom>
        </p:spPr>
      </p:pic>
      <p:sp>
        <p:nvSpPr>
          <p:cNvPr id="10" name="Rectángulo 9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191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3" t="8178" r="5642" b="2096"/>
          <a:stretch/>
        </p:blipFill>
        <p:spPr>
          <a:xfrm>
            <a:off x="1542776" y="3612729"/>
            <a:ext cx="9056077" cy="2373923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67"/>
          <a:stretch/>
        </p:blipFill>
        <p:spPr>
          <a:xfrm>
            <a:off x="6633961" y="50695"/>
            <a:ext cx="5559007" cy="354693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651948" y="495494"/>
            <a:ext cx="17198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2231544" y="1012151"/>
            <a:ext cx="3307339" cy="124212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¿Con qué líneas de 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2297346" y="2261667"/>
            <a:ext cx="3260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trabaja la gestión sostenible?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287838" y="233884"/>
            <a:ext cx="262203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634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720489" y="395466"/>
            <a:ext cx="5593249" cy="4090584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DF4B16B-4459-0E44-B385-BA7B9D787902}"/>
              </a:ext>
            </a:extLst>
          </p:cNvPr>
          <p:cNvSpPr txBox="1"/>
          <p:nvPr/>
        </p:nvSpPr>
        <p:spPr>
          <a:xfrm>
            <a:off x="651948" y="495494"/>
            <a:ext cx="1719843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30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F1801EA-E9FD-1F46-A88B-11A68CEB6688}"/>
              </a:ext>
            </a:extLst>
          </p:cNvPr>
          <p:cNvSpPr/>
          <p:nvPr/>
        </p:nvSpPr>
        <p:spPr>
          <a:xfrm>
            <a:off x="2231544" y="1012151"/>
            <a:ext cx="3307339" cy="1242121"/>
          </a:xfrm>
          <a:prstGeom prst="rect">
            <a:avLst/>
          </a:prstGeom>
          <a:solidFill>
            <a:srgbClr val="3366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600" b="1" dirty="0">
                <a:latin typeface="Arial" panose="020B0604020202020204" pitchFamily="34" charset="0"/>
                <a:cs typeface="Arial" panose="020B0604020202020204" pitchFamily="34" charset="0"/>
              </a:rPr>
              <a:t>¿Con qué líneas de 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A2767AAA-2889-7643-AF80-014FCE8ECBDF}"/>
              </a:ext>
            </a:extLst>
          </p:cNvPr>
          <p:cNvSpPr/>
          <p:nvPr/>
        </p:nvSpPr>
        <p:spPr>
          <a:xfrm>
            <a:off x="2297346" y="2261667"/>
            <a:ext cx="32606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CO" sz="24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acción trabaja la gestión sostenible?</a:t>
            </a:r>
          </a:p>
        </p:txBody>
      </p:sp>
      <p:pic>
        <p:nvPicPr>
          <p:cNvPr id="40" name="Imagen 39">
            <a:extLst>
              <a:ext uri="{FF2B5EF4-FFF2-40B4-BE49-F238E27FC236}">
                <a16:creationId xmlns:a16="http://schemas.microsoft.com/office/drawing/2014/main" id="{53E8B5BA-A1C9-DD44-9724-46A3282DF2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8" y="3631923"/>
            <a:ext cx="3463668" cy="2827827"/>
          </a:xfrm>
          <a:prstGeom prst="rect">
            <a:avLst/>
          </a:prstGeom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750175" y="233884"/>
            <a:ext cx="215969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pic>
        <p:nvPicPr>
          <p:cNvPr id="10" name="Imagen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C0DAEFD5-2766-2048-96C1-454322F525E0}"/>
              </a:ext>
            </a:extLst>
          </p:cNvPr>
          <p:cNvSpPr txBox="1"/>
          <p:nvPr/>
        </p:nvSpPr>
        <p:spPr>
          <a:xfrm>
            <a:off x="4522808" y="3741386"/>
            <a:ext cx="6639498" cy="2246769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/>
            <a:r>
              <a:rPr lang="es-CO" sz="14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Fortalecimiento en las capacidades de los municipios: </a:t>
            </a: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 desarrollada a través de la oferta de capacitaciones del Viceministerio de Agua y Saneamiento Básico en coordinación con el PDA, para que los municipios y distritos lleven a cabo acciones de apoyo y promoción del acceso al agua potable y saneamiento básico en las zonas rurales de su jurisdicción, e iniciativas tales como: </a:t>
            </a:r>
          </a:p>
          <a:p>
            <a:pPr algn="just"/>
            <a:endParaRPr lang="es-ES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Mesas territoriales. </a:t>
            </a:r>
          </a:p>
          <a:p>
            <a:pPr marL="285750" indent="-2857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Esquemas asociativos.</a:t>
            </a:r>
          </a:p>
          <a:p>
            <a:pPr marL="285750" indent="-2857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Unidades de asistencia</a:t>
            </a:r>
          </a:p>
          <a:p>
            <a:pPr marL="285750" indent="-2857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ES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técnica.</a:t>
            </a:r>
            <a:endParaRPr lang="es-CO" sz="1400" dirty="0">
              <a:solidFill>
                <a:srgbClr val="004A8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1672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ángulo redondeado 29"/>
          <p:cNvSpPr/>
          <p:nvPr/>
        </p:nvSpPr>
        <p:spPr>
          <a:xfrm>
            <a:off x="9672003" y="3858638"/>
            <a:ext cx="2157211" cy="1832912"/>
          </a:xfrm>
          <a:prstGeom prst="roundRect">
            <a:avLst/>
          </a:prstGeom>
          <a:solidFill>
            <a:srgbClr val="D8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9" name="Rectángulo redondeado 28"/>
          <p:cNvSpPr/>
          <p:nvPr/>
        </p:nvSpPr>
        <p:spPr>
          <a:xfrm>
            <a:off x="7321173" y="3855712"/>
            <a:ext cx="2157211" cy="1832912"/>
          </a:xfrm>
          <a:prstGeom prst="roundRect">
            <a:avLst/>
          </a:prstGeom>
          <a:solidFill>
            <a:srgbClr val="D8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3" name="Rectángulo redondeado 22"/>
          <p:cNvSpPr/>
          <p:nvPr/>
        </p:nvSpPr>
        <p:spPr>
          <a:xfrm>
            <a:off x="5102226" y="3855711"/>
            <a:ext cx="2025328" cy="2335391"/>
          </a:xfrm>
          <a:prstGeom prst="roundRect">
            <a:avLst/>
          </a:prstGeom>
          <a:solidFill>
            <a:srgbClr val="D8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2" name="Rectángulo redondeado 21"/>
          <p:cNvSpPr/>
          <p:nvPr/>
        </p:nvSpPr>
        <p:spPr>
          <a:xfrm>
            <a:off x="2574621" y="3812968"/>
            <a:ext cx="2329809" cy="2623001"/>
          </a:xfrm>
          <a:prstGeom prst="roundRect">
            <a:avLst/>
          </a:prstGeom>
          <a:solidFill>
            <a:srgbClr val="D8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2" name="Rectángulo redondeado 1"/>
          <p:cNvSpPr/>
          <p:nvPr/>
        </p:nvSpPr>
        <p:spPr>
          <a:xfrm>
            <a:off x="350197" y="3797142"/>
            <a:ext cx="2025328" cy="2335391"/>
          </a:xfrm>
          <a:prstGeom prst="roundRect">
            <a:avLst/>
          </a:prstGeom>
          <a:solidFill>
            <a:srgbClr val="D8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B7D24367-0EB1-6848-8CFC-CE1C8196FC14}"/>
              </a:ext>
            </a:extLst>
          </p:cNvPr>
          <p:cNvSpPr/>
          <p:nvPr/>
        </p:nvSpPr>
        <p:spPr>
          <a:xfrm>
            <a:off x="2470826" y="1339811"/>
            <a:ext cx="9721173" cy="764930"/>
          </a:xfrm>
          <a:prstGeom prst="rect">
            <a:avLst/>
          </a:prstGeom>
          <a:solidFill>
            <a:srgbClr val="153F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0" rIns="576000" rtlCol="0" anchor="ctr"/>
          <a:lstStyle/>
          <a:p>
            <a:r>
              <a:rPr lang="es-CO" sz="3000" b="1" dirty="0">
                <a:latin typeface="Arial" panose="020B0604020202020204" pitchFamily="34" charset="0"/>
                <a:cs typeface="Arial" panose="020B0604020202020204" pitchFamily="34" charset="0"/>
              </a:rPr>
              <a:t>Asistencia técnica</a:t>
            </a:r>
          </a:p>
        </p:txBody>
      </p:sp>
      <p:pic>
        <p:nvPicPr>
          <p:cNvPr id="17" name="Imagen 16">
            <a:extLst>
              <a:ext uri="{FF2B5EF4-FFF2-40B4-BE49-F238E27FC236}">
                <a16:creationId xmlns:a16="http://schemas.microsoft.com/office/drawing/2014/main" id="{01C0548E-7B35-CA40-B85E-A820AB012A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764504"/>
            <a:ext cx="2422187" cy="1825415"/>
          </a:xfrm>
          <a:prstGeom prst="rect">
            <a:avLst/>
          </a:prstGeom>
        </p:spPr>
      </p:pic>
      <p:sp>
        <p:nvSpPr>
          <p:cNvPr id="10" name="CuadroTexto 9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246742" y="233884"/>
            <a:ext cx="266312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626467" y="2195005"/>
            <a:ext cx="898515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es la asistencia técnica?</a:t>
            </a:r>
          </a:p>
          <a:p>
            <a:pPr algn="just"/>
            <a:endParaRPr lang="es-CO" sz="1400" b="1" dirty="0">
              <a:solidFill>
                <a:srgbClr val="3366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4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 en el apoyo externo para la mejora continua de la gestión de los servicios, que se implementa progresivamente a través de la gestión social y el aseguramiento de los servicios</a:t>
            </a:r>
            <a:r>
              <a:rPr lang="es-CO" sz="14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es-CO" sz="14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C0DAEFD5-2766-2048-96C1-454322F525E0}"/>
              </a:ext>
            </a:extLst>
          </p:cNvPr>
          <p:cNvSpPr txBox="1"/>
          <p:nvPr/>
        </p:nvSpPr>
        <p:spPr>
          <a:xfrm>
            <a:off x="437692" y="3998439"/>
            <a:ext cx="1871930" cy="193899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ctr"/>
            <a:r>
              <a:rPr lang="es-CO" sz="12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Viceministerio de Agua y Saneamiento Básico (VASB): 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promueven, divulgan y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ofrecen capacitación 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permanente para la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el fortalecimiento comunitario 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zonas rurales. 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D7871EF-624D-CF49-8BBC-AD11141530D8}"/>
              </a:ext>
            </a:extLst>
          </p:cNvPr>
          <p:cNvSpPr txBox="1"/>
          <p:nvPr/>
        </p:nvSpPr>
        <p:spPr>
          <a:xfrm>
            <a:off x="9798861" y="4024701"/>
            <a:ext cx="1930077" cy="1569660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ctr"/>
            <a:r>
              <a:rPr lang="es-CO" sz="12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Otras entidades públicas, mixtas, privadas: </a:t>
            </a:r>
          </a:p>
          <a:p>
            <a:pPr algn="ctr"/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coordinan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sus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esfuerzos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asistencia técnica y fortalecimiento comunitario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las autoridades del territorio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C0DAEFD5-2766-2048-96C1-454322F525E0}"/>
              </a:ext>
            </a:extLst>
          </p:cNvPr>
          <p:cNvSpPr txBox="1"/>
          <p:nvPr/>
        </p:nvSpPr>
        <p:spPr>
          <a:xfrm>
            <a:off x="7308876" y="4024701"/>
            <a:ext cx="2234632" cy="1754326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ctr"/>
            <a:r>
              <a:rPr lang="es-CO" sz="12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Departamentos: 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orientan la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dotación de infraestructura 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servicios en su territorio, y promueven el apoyo y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de la prestación de los servicios 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acueducto, alcantarillado y aseo. </a:t>
            </a:r>
          </a:p>
          <a:p>
            <a:pPr marL="342900" indent="-342900" algn="just">
              <a:buFont typeface="+mj-lt"/>
              <a:buAutoNum type="alphaLcParenR"/>
            </a:pPr>
            <a:endParaRPr lang="es-CO" sz="1200" dirty="0">
              <a:solidFill>
                <a:srgbClr val="BF124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5102226" y="4024701"/>
            <a:ext cx="196359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12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Planes Departamentales de Agua, PDA: </a:t>
            </a:r>
          </a:p>
          <a:p>
            <a:pPr algn="ctr"/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generan estrategias de planeación y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coordinación interinstitucional 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garantizar el acceso al agua potable y saneamiento en los municipios que están vinculados al PDA.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D7871EF-624D-CF49-8BBC-AD11141530D8}"/>
              </a:ext>
            </a:extLst>
          </p:cNvPr>
          <p:cNvSpPr txBox="1"/>
          <p:nvPr/>
        </p:nvSpPr>
        <p:spPr>
          <a:xfrm>
            <a:off x="2584874" y="4024701"/>
            <a:ext cx="2308002" cy="2308324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ctr"/>
            <a:r>
              <a:rPr lang="es-CO" sz="1200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Municipios y distritos: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aseguran la prestación de los servicios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públicos domiciliarios de acueducto, alcantarillado o aseo,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la atención básica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las necesidades de agua potable y saneamiento básico </a:t>
            </a:r>
            <a:r>
              <a:rPr lang="es-CO" sz="1200" b="1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mediante el aprovisionamiento con soluciones alternativas, </a:t>
            </a:r>
            <a:r>
              <a:rPr lang="es-CO" sz="1200" dirty="0">
                <a:solidFill>
                  <a:srgbClr val="004A8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cuando estos servicios no estén disponibles.</a:t>
            </a:r>
          </a:p>
        </p:txBody>
      </p:sp>
      <p:sp>
        <p:nvSpPr>
          <p:cNvPr id="24" name="CuadroTexto 23"/>
          <p:cNvSpPr txBox="1"/>
          <p:nvPr/>
        </p:nvSpPr>
        <p:spPr>
          <a:xfrm>
            <a:off x="311677" y="3294249"/>
            <a:ext cx="115686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¿Cuáles son los roles de cada actor en la asistencia técnica?</a:t>
            </a: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687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C0872B7F-8172-BD4B-8B54-C4E59A7541E7}"/>
              </a:ext>
            </a:extLst>
          </p:cNvPr>
          <p:cNvSpPr/>
          <p:nvPr/>
        </p:nvSpPr>
        <p:spPr>
          <a:xfrm>
            <a:off x="3024554" y="1022348"/>
            <a:ext cx="5865430" cy="1668098"/>
          </a:xfrm>
          <a:prstGeom prst="roundRect">
            <a:avLst/>
          </a:prstGeom>
          <a:solidFill>
            <a:srgbClr val="D8E6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32D59F84-54C9-8F47-8067-530B1C871817}"/>
              </a:ext>
            </a:extLst>
          </p:cNvPr>
          <p:cNvSpPr txBox="1"/>
          <p:nvPr/>
        </p:nvSpPr>
        <p:spPr>
          <a:xfrm>
            <a:off x="580293" y="3055217"/>
            <a:ext cx="6541041" cy="2862322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CO" sz="15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a. Para los prestadores de servicios públicos:</a:t>
            </a:r>
          </a:p>
          <a:p>
            <a:pPr algn="just">
              <a:buClr>
                <a:srgbClr val="BF124E"/>
              </a:buClr>
            </a:pPr>
            <a:endParaRPr lang="es-CO" sz="15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Asesoría para trámites de constitución legal y cumplimiento de los requisitos de formalización.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Fomento de la participación de la comunidad en el control social de los servicios y atención de peticiones, quejas y recursos.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para la formulación e implementación de marco tarifario.</a:t>
            </a: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endParaRPr lang="es-CO" sz="15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BF124E"/>
              </a:buClr>
              <a:buFont typeface="Arial" panose="020B0604020202020204" pitchFamily="34" charset="0"/>
              <a:buChar char="•"/>
            </a:pPr>
            <a:r>
              <a:rPr lang="es-CO" sz="15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Apoyo para la formulación e implementación del plan de gestión y plan de cumplimiento de calidad del agua.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20777113-3BA5-B248-B808-3772D9902875}"/>
              </a:ext>
            </a:extLst>
          </p:cNvPr>
          <p:cNvSpPr txBox="1"/>
          <p:nvPr/>
        </p:nvSpPr>
        <p:spPr>
          <a:xfrm>
            <a:off x="9072081" y="233884"/>
            <a:ext cx="283778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CO" sz="1500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Nivel Técnico    |    </a:t>
            </a:r>
            <a:r>
              <a:rPr lang="es-CO" sz="1500" b="1" dirty="0">
                <a:solidFill>
                  <a:srgbClr val="3366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" y="233884"/>
            <a:ext cx="5495636" cy="323165"/>
          </a:xfrm>
          <a:prstGeom prst="rect">
            <a:avLst/>
          </a:prstGeom>
          <a:solidFill>
            <a:srgbClr val="DE29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CO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Asistencia técnica y fortalecimiento comunitario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E103F3A-DB3F-B940-B153-BFC0D4A7AF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196" y="764504"/>
            <a:ext cx="2422187" cy="1825415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A4C883DB-BA93-CF47-9198-E91C3FED08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72218" y="764504"/>
            <a:ext cx="3637650" cy="470754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F764C2A-696D-494E-B75B-2F5A63041539}"/>
              </a:ext>
            </a:extLst>
          </p:cNvPr>
          <p:cNvSpPr txBox="1"/>
          <p:nvPr/>
        </p:nvSpPr>
        <p:spPr>
          <a:xfrm>
            <a:off x="3283332" y="1144412"/>
            <a:ext cx="5332527" cy="1323439"/>
          </a:xfrm>
          <a:prstGeom prst="rect">
            <a:avLst/>
          </a:prstGeom>
          <a:noFill/>
        </p:spPr>
        <p:txBody>
          <a:bodyPr wrap="square" numCol="1" spcCol="180000" rtlCol="0">
            <a:spAutoFit/>
          </a:bodyPr>
          <a:lstStyle/>
          <a:p>
            <a:pPr algn="just">
              <a:buClr>
                <a:srgbClr val="BF124E"/>
              </a:buClr>
            </a:pPr>
            <a:r>
              <a:rPr lang="es-ES" sz="1600" b="1" dirty="0">
                <a:solidFill>
                  <a:srgbClr val="BF124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beneficios se obtienen con la asistencia técnica?</a:t>
            </a:r>
          </a:p>
          <a:p>
            <a:pPr algn="just">
              <a:buClr>
                <a:srgbClr val="BF124E"/>
              </a:buClr>
            </a:pPr>
            <a:endParaRPr lang="es-ES" sz="1600" dirty="0">
              <a:solidFill>
                <a:srgbClr val="3E5D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Clr>
                <a:srgbClr val="BF124E"/>
              </a:buClr>
            </a:pPr>
            <a:r>
              <a:rPr lang="es-CO" sz="1600" dirty="0">
                <a:solidFill>
                  <a:srgbClr val="3E5D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presta de acuerdo con el tipo de esquema diferencial aplicado y prestan los siguientes beneficios:</a:t>
            </a: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1334" y="5524206"/>
            <a:ext cx="5070664" cy="133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14368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1103</TotalTime>
  <Words>1566</Words>
  <Application>Microsoft Macintosh PowerPoint</Application>
  <PresentationFormat>Panorámica</PresentationFormat>
  <Paragraphs>157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Tema de Office</vt:lpstr>
      <vt:lpstr>1_Tema de Office</vt:lpstr>
      <vt:lpstr>2_Tema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carreño</dc:creator>
  <cp:lastModifiedBy>sergio carreño</cp:lastModifiedBy>
  <cp:revision>73</cp:revision>
  <dcterms:created xsi:type="dcterms:W3CDTF">2021-03-29T03:32:09Z</dcterms:created>
  <dcterms:modified xsi:type="dcterms:W3CDTF">2021-10-20T15:43:24Z</dcterms:modified>
</cp:coreProperties>
</file>