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76" r:id="rId3"/>
    <p:sldId id="277" r:id="rId4"/>
    <p:sldId id="269" r:id="rId5"/>
    <p:sldId id="268" r:id="rId6"/>
    <p:sldId id="275" r:id="rId7"/>
    <p:sldId id="259" r:id="rId8"/>
    <p:sldId id="271" r:id="rId9"/>
    <p:sldId id="264" r:id="rId10"/>
    <p:sldId id="272" r:id="rId11"/>
    <p:sldId id="263" r:id="rId12"/>
    <p:sldId id="274" r:id="rId13"/>
    <p:sldId id="273" r:id="rId14"/>
    <p:sldId id="267" r:id="rId15"/>
    <p:sldId id="270"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4AD"/>
    <a:srgbClr val="E6EEF9"/>
    <a:srgbClr val="3366CC"/>
    <a:srgbClr val="004A84"/>
    <a:srgbClr val="E6EFFB"/>
    <a:srgbClr val="BF124E"/>
    <a:srgbClr val="3E5D99"/>
    <a:srgbClr val="3772FF"/>
    <a:srgbClr val="03AAE6"/>
    <a:srgbClr val="D8E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94674"/>
  </p:normalViewPr>
  <p:slideViewPr>
    <p:cSldViewPr snapToGrid="0" snapToObjects="1">
      <p:cViewPr varScale="1">
        <p:scale>
          <a:sx n="124" d="100"/>
          <a:sy n="124"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7E34F-D0F1-9644-BC30-BFAD8D18563D}" type="datetimeFigureOut">
              <a:rPr lang="es-CO" smtClean="0"/>
              <a:t>20/10/21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987BE-A029-3246-BDB3-7E10CA52236E}" type="slidenum">
              <a:rPr lang="es-CO" smtClean="0"/>
              <a:t>‹Nº›</a:t>
            </a:fld>
            <a:endParaRPr lang="es-CO"/>
          </a:p>
        </p:txBody>
      </p:sp>
    </p:spTree>
    <p:extLst>
      <p:ext uri="{BB962C8B-B14F-4D97-AF65-F5344CB8AC3E}">
        <p14:creationId xmlns:p14="http://schemas.microsoft.com/office/powerpoint/2010/main" val="234129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CC987BE-A029-3246-BDB3-7E10CA52236E}"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348042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C5C60DA-65CF-A440-BB38-C8FBFC4982BB}"/>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52C471FB-C911-F74D-A856-FA4E03F9C56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639993-085F-6D4B-9451-29AC58BD336E}"/>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6643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4BB1079-DBFD-7049-9BEA-C1E069EBEAFE}"/>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BC9EFC96-8CEF-A747-B011-73C4D7D6CF4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6364E1-39CA-D543-B3FF-FC4CEE044FDF}"/>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280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D425C1E-55B4-D641-8D7F-CEB834627F63}"/>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C5BFA048-EA53-7E4E-A24D-7E08313D2C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9C84597-CE14-F145-950F-476628DAC986}"/>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38715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C5C60DA-65CF-A440-BB38-C8FBFC4982BB}"/>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52C471FB-C911-F74D-A856-FA4E03F9C56E}"/>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19639993-085F-6D4B-9451-29AC58BD336E}"/>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0714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1FEA101-DCA0-F14F-AD15-B9B7D5C0AD0C}"/>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0CA183E0-D8B2-174D-898A-24BE5D23D1C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16FD1D79-ECCB-9C43-A2EE-E9C7A4E3C14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642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18F7AD-60AB-BA49-8479-883B3DAC7289}"/>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F10B5690-3302-6645-A345-31AA148A24D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20450C62-6B57-044B-88ED-1B71031EDCF9}"/>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5932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07EDF222-BD00-4B40-81C0-2F1F18C0C73A}"/>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846C2F72-DA95-6D4E-8825-943F639E65BD}"/>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C539C955-B50D-CE45-982A-8B27DF67577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1566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0E09DC7-106C-7743-91A9-64DB440240A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id="{7C97728B-B70E-7842-BF3D-3E97341C2846}"/>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id="{C3943CEB-559D-5445-B831-8D15E7ACA4F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6810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DFCE890-840B-ED4C-8D77-FB935B0652F1}"/>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id="{8061E847-30CA-074B-AC15-907889E4AB9C}"/>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id="{1DE468EC-9580-7245-B948-E098371E043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716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C8818B-54EB-494A-B335-B4166FF1B8B0}"/>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id="{E3625AD2-423C-A147-B3C1-A9DE7C64D345}"/>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id="{E9BA1972-D73A-AD44-A1BA-B6A6D99CA52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43738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86BDF7-9BE9-2E40-86CE-2C9F03F10254}"/>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3922FE44-71C8-5247-9FF0-45050B94179A}"/>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389DC72A-4E03-2547-9F00-92DF77277673}"/>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4115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1FEA101-DCA0-F14F-AD15-B9B7D5C0AD0C}"/>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CA183E0-D8B2-174D-898A-24BE5D23D1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6FD1D79-ECCB-9C43-A2EE-E9C7A4E3C14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003305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EDDC7D-B8C0-BB4C-A7B5-0646B987CD7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6FAC9B4F-44C0-464A-A41D-B54D59582342}"/>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6E43D54E-DCB0-E144-9222-38A54304E0C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429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4BB1079-DBFD-7049-9BEA-C1E069EBEAFE}"/>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BC9EFC96-8CEF-A747-B011-73C4D7D6CF4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2D6364E1-39CA-D543-B3FF-FC4CEE044FDF}"/>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27462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D425C1E-55B4-D641-8D7F-CEB834627F63}"/>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C5BFA048-EA53-7E4E-A24D-7E08313D2CBB}"/>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39C84597-CE14-F145-950F-476628DAC986}"/>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5206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18F7AD-60AB-BA49-8479-883B3DAC7289}"/>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F10B5690-3302-6645-A345-31AA148A2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0450C62-6B57-044B-88ED-1B71031EDCF9}"/>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2825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07EDF222-BD00-4B40-81C0-2F1F18C0C73A}"/>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846C2F72-DA95-6D4E-8825-943F639E65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39C955-B50D-CE45-982A-8B27DF67577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14972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0E09DC7-106C-7743-91A9-64DB440240A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8" name="Marcador de pie de página 7">
            <a:extLst>
              <a:ext uri="{FF2B5EF4-FFF2-40B4-BE49-F238E27FC236}">
                <a16:creationId xmlns:a16="http://schemas.microsoft.com/office/drawing/2014/main" id="{7C97728B-B70E-7842-BF3D-3E97341C284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3943CEB-559D-5445-B831-8D15E7ACA4F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1003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DFCE890-840B-ED4C-8D77-FB935B0652F1}"/>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4" name="Marcador de pie de página 3">
            <a:extLst>
              <a:ext uri="{FF2B5EF4-FFF2-40B4-BE49-F238E27FC236}">
                <a16:creationId xmlns:a16="http://schemas.microsoft.com/office/drawing/2014/main" id="{8061E847-30CA-074B-AC15-907889E4AB9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DE468EC-9580-7245-B948-E098371E043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86460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C8818B-54EB-494A-B335-B4166FF1B8B0}"/>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3" name="Marcador de pie de página 2">
            <a:extLst>
              <a:ext uri="{FF2B5EF4-FFF2-40B4-BE49-F238E27FC236}">
                <a16:creationId xmlns:a16="http://schemas.microsoft.com/office/drawing/2014/main" id="{E3625AD2-423C-A147-B3C1-A9DE7C64D34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9BA1972-D73A-AD44-A1BA-B6A6D99CA52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9768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86BDF7-9BE9-2E40-86CE-2C9F03F10254}"/>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3922FE44-71C8-5247-9FF0-45050B9417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9DC72A-4E03-2547-9F00-92DF77277673}"/>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26323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EDDC7D-B8C0-BB4C-A7B5-0646B987CD7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6FAC9B4F-44C0-464A-A41D-B54D595823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E43D54E-DCB0-E144-9222-38A54304E0C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425172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t>‹Nº›</a:t>
            </a:fld>
            <a:endParaRPr lang="es-CO"/>
          </a:p>
        </p:txBody>
      </p:sp>
    </p:spTree>
    <p:extLst>
      <p:ext uri="{BB962C8B-B14F-4D97-AF65-F5344CB8AC3E}">
        <p14:creationId xmlns:p14="http://schemas.microsoft.com/office/powerpoint/2010/main" val="346290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73021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minvivienda.gov.co/"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60024" y="-512"/>
            <a:ext cx="4832887"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sp>
        <p:nvSpPr>
          <p:cNvPr id="6" name="Rectángulo 5"/>
          <p:cNvSpPr/>
          <p:nvPr/>
        </p:nvSpPr>
        <p:spPr>
          <a:xfrm>
            <a:off x="-911" y="-512"/>
            <a:ext cx="7558158"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7980"/>
          <a:stretch/>
        </p:blipFill>
        <p:spPr>
          <a:xfrm>
            <a:off x="3625766" y="2275135"/>
            <a:ext cx="8073175" cy="2307730"/>
          </a:xfrm>
          <a:prstGeom prst="rect">
            <a:avLst/>
          </a:prstGeom>
        </p:spPr>
      </p:pic>
    </p:spTree>
    <p:extLst>
      <p:ext uri="{BB962C8B-B14F-4D97-AF65-F5344CB8AC3E}">
        <p14:creationId xmlns:p14="http://schemas.microsoft.com/office/powerpoint/2010/main" val="345956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203477B8-27F9-7642-8499-ED98A8831C6C}"/>
              </a:ext>
            </a:extLst>
          </p:cNvPr>
          <p:cNvSpPr txBox="1"/>
          <p:nvPr/>
        </p:nvSpPr>
        <p:spPr>
          <a:xfrm>
            <a:off x="747110"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26" name="Rectángulo 25">
            <a:extLst>
              <a:ext uri="{FF2B5EF4-FFF2-40B4-BE49-F238E27FC236}">
                <a16:creationId xmlns:a16="http://schemas.microsoft.com/office/drawing/2014/main" id="{8040E50B-F5DF-534B-926C-CF1EEF43C261}"/>
              </a:ext>
            </a:extLst>
          </p:cNvPr>
          <p:cNvSpPr/>
          <p:nvPr/>
        </p:nvSpPr>
        <p:spPr>
          <a:xfrm>
            <a:off x="2231544" y="1012152"/>
            <a:ext cx="7410397"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000" b="1" dirty="0">
                <a:latin typeface="Arial" panose="020B0604020202020204" pitchFamily="34" charset="0"/>
                <a:cs typeface="Arial" panose="020B0604020202020204" pitchFamily="34" charset="0"/>
              </a:rPr>
              <a:t>¿Cómo elegir ser un administrador</a:t>
            </a:r>
          </a:p>
        </p:txBody>
      </p:sp>
      <p:sp>
        <p:nvSpPr>
          <p:cNvPr id="27" name="Rectángulo 26">
            <a:extLst>
              <a:ext uri="{FF2B5EF4-FFF2-40B4-BE49-F238E27FC236}">
                <a16:creationId xmlns:a16="http://schemas.microsoft.com/office/drawing/2014/main" id="{83593F63-481E-2347-8BA4-E0B8060D8711}"/>
              </a:ext>
            </a:extLst>
          </p:cNvPr>
          <p:cNvSpPr/>
          <p:nvPr/>
        </p:nvSpPr>
        <p:spPr>
          <a:xfrm>
            <a:off x="2513345" y="1570287"/>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una solución alternativa o un prestador?</a:t>
            </a:r>
          </a:p>
        </p:txBody>
      </p:sp>
      <p:sp>
        <p:nvSpPr>
          <p:cNvPr id="4" name="CuadroTexto 3">
            <a:extLst>
              <a:ext uri="{FF2B5EF4-FFF2-40B4-BE49-F238E27FC236}">
                <a16:creationId xmlns:a16="http://schemas.microsoft.com/office/drawing/2014/main" id="{96F51541-F9E2-284B-8776-CD915C6338D2}"/>
              </a:ext>
            </a:extLst>
          </p:cNvPr>
          <p:cNvSpPr txBox="1"/>
          <p:nvPr/>
        </p:nvSpPr>
        <p:spPr>
          <a:xfrm>
            <a:off x="593032" y="2402054"/>
            <a:ext cx="11094969" cy="1292662"/>
          </a:xfrm>
          <a:prstGeom prst="rect">
            <a:avLst/>
          </a:prstGeom>
          <a:noFill/>
        </p:spPr>
        <p:txBody>
          <a:bodyPr wrap="square" rtlCol="0">
            <a:spAutoFit/>
          </a:bodyPr>
          <a:lstStyle/>
          <a:p>
            <a:pPr algn="just"/>
            <a:r>
              <a:rPr lang="es-CO" sz="1300" b="1" dirty="0">
                <a:solidFill>
                  <a:srgbClr val="004A84"/>
                </a:solidFill>
                <a:latin typeface="Arial" panose="020B0604020202020204" pitchFamily="34" charset="0"/>
                <a:cs typeface="Arial" panose="020B0604020202020204" pitchFamily="34" charset="0"/>
              </a:rPr>
              <a:t>Las características del territorio son las que determinan si la mejor solución para acceder al agua y al saneamiento básico de una comunidad es a través de una prestación de servicios o de un aprovisionamiento con solución alternativa. </a:t>
            </a:r>
          </a:p>
          <a:p>
            <a:pPr algn="just"/>
            <a:endParaRPr lang="es-CO" sz="1300" dirty="0">
              <a:solidFill>
                <a:srgbClr val="004A84"/>
              </a:solidFill>
              <a:latin typeface="Arial" panose="020B0604020202020204" pitchFamily="34" charset="0"/>
              <a:cs typeface="Arial" panose="020B0604020202020204" pitchFamily="34" charset="0"/>
            </a:endParaRPr>
          </a:p>
          <a:p>
            <a:pPr algn="just"/>
            <a:r>
              <a:rPr lang="es-CO" sz="1300" dirty="0">
                <a:solidFill>
                  <a:srgbClr val="004A84"/>
                </a:solidFill>
                <a:latin typeface="Arial" panose="020B0604020202020204" pitchFamily="34" charset="0"/>
                <a:cs typeface="Arial" panose="020B0604020202020204" pitchFamily="34" charset="0"/>
              </a:rPr>
              <a:t>Para hacer más fácil este proceso, el Ministerio ha desarrollado una herramienta llamada “Identificación de Esquemas Diferenciales Rurales” o de manera resumida IEDR, que cualquier persona o comunidad interesada puede consultar a través de la página del Ministerio </a:t>
            </a:r>
            <a:r>
              <a:rPr lang="es-CO" sz="1300" b="1" dirty="0">
                <a:solidFill>
                  <a:srgbClr val="004A8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www.minvivienda.gov.co</a:t>
            </a:r>
            <a:endParaRPr lang="es-CO" sz="1300" b="1" dirty="0">
              <a:solidFill>
                <a:srgbClr val="004A84"/>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20777113-3BA5-B248-B808-3772D9902875}"/>
              </a:ext>
            </a:extLst>
          </p:cNvPr>
          <p:cNvSpPr txBox="1"/>
          <p:nvPr/>
        </p:nvSpPr>
        <p:spPr>
          <a:xfrm>
            <a:off x="8167955" y="233884"/>
            <a:ext cx="3741913"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8</a:t>
            </a:r>
          </a:p>
        </p:txBody>
      </p:sp>
      <p:sp>
        <p:nvSpPr>
          <p:cNvPr id="10" name="Rectángulo 9"/>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grpSp>
        <p:nvGrpSpPr>
          <p:cNvPr id="7" name="Grupo 6"/>
          <p:cNvGrpSpPr/>
          <p:nvPr/>
        </p:nvGrpSpPr>
        <p:grpSpPr>
          <a:xfrm>
            <a:off x="6319951" y="3799887"/>
            <a:ext cx="5368050" cy="1754797"/>
            <a:chOff x="5798181" y="1819307"/>
            <a:chExt cx="6374423" cy="2083777"/>
          </a:xfrm>
        </p:grpSpPr>
        <p:sp>
          <p:nvSpPr>
            <p:cNvPr id="15" name="Rectángulo redondeado 14"/>
            <p:cNvSpPr/>
            <p:nvPr/>
          </p:nvSpPr>
          <p:spPr>
            <a:xfrm>
              <a:off x="5798181" y="1819307"/>
              <a:ext cx="6374423" cy="2083777"/>
            </a:xfrm>
            <a:prstGeom prst="roundRect">
              <a:avLst/>
            </a:prstGeom>
            <a:solidFill>
              <a:srgbClr val="E6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3327" t="53771" r="1403" b="1357"/>
            <a:stretch/>
          </p:blipFill>
          <p:spPr>
            <a:xfrm>
              <a:off x="5959051" y="1888212"/>
              <a:ext cx="6010249" cy="1945965"/>
            </a:xfrm>
            <a:prstGeom prst="rect">
              <a:avLst/>
            </a:prstGeom>
          </p:spPr>
        </p:pic>
      </p:grpSp>
      <p:grpSp>
        <p:nvGrpSpPr>
          <p:cNvPr id="6" name="Grupo 5"/>
          <p:cNvGrpSpPr/>
          <p:nvPr/>
        </p:nvGrpSpPr>
        <p:grpSpPr>
          <a:xfrm>
            <a:off x="593032" y="3799887"/>
            <a:ext cx="5368050" cy="1754797"/>
            <a:chOff x="354744" y="4217088"/>
            <a:chExt cx="6374423" cy="2083777"/>
          </a:xfrm>
        </p:grpSpPr>
        <p:sp>
          <p:nvSpPr>
            <p:cNvPr id="3" name="Rectángulo redondeado 2"/>
            <p:cNvSpPr/>
            <p:nvPr/>
          </p:nvSpPr>
          <p:spPr>
            <a:xfrm>
              <a:off x="354744" y="4217088"/>
              <a:ext cx="6374423" cy="2083777"/>
            </a:xfrm>
            <a:prstGeom prst="roundRect">
              <a:avLst/>
            </a:prstGeom>
            <a:solidFill>
              <a:srgbClr val="E6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 name="Imagen 1"/>
            <p:cNvPicPr>
              <a:picLocks noChangeAspect="1"/>
            </p:cNvPicPr>
            <p:nvPr/>
          </p:nvPicPr>
          <p:blipFill>
            <a:blip r:embed="rId4"/>
            <a:stretch>
              <a:fillRect/>
            </a:stretch>
          </p:blipFill>
          <p:spPr>
            <a:xfrm>
              <a:off x="593032" y="4374530"/>
              <a:ext cx="5933459" cy="1756350"/>
            </a:xfrm>
            <a:prstGeom prst="rect">
              <a:avLst/>
            </a:prstGeom>
          </p:spPr>
        </p:pic>
      </p:gr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424014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1303886-1F29-F84B-9221-2A58EB645B6C}"/>
              </a:ext>
            </a:extLst>
          </p:cNvPr>
          <p:cNvSpPr/>
          <p:nvPr/>
        </p:nvSpPr>
        <p:spPr>
          <a:xfrm>
            <a:off x="8546122" y="0"/>
            <a:ext cx="3679281" cy="6858000"/>
          </a:xfrm>
          <a:prstGeom prst="rect">
            <a:avLst/>
          </a:prstGeom>
          <a:solidFill>
            <a:srgbClr val="3B64AD"/>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Imagen 1">
            <a:extLst>
              <a:ext uri="{FF2B5EF4-FFF2-40B4-BE49-F238E27FC236}">
                <a16:creationId xmlns:a16="http://schemas.microsoft.com/office/drawing/2014/main" id="{F06944AD-192B-F448-9A6E-EB4E75036A2C}"/>
              </a:ext>
            </a:extLst>
          </p:cNvPr>
          <p:cNvPicPr>
            <a:picLocks noChangeAspect="1"/>
          </p:cNvPicPr>
          <p:nvPr/>
        </p:nvPicPr>
        <p:blipFill rotWithShape="1">
          <a:blip r:embed="rId2"/>
          <a:srcRect l="11291" t="6639"/>
          <a:stretch/>
        </p:blipFill>
        <p:spPr>
          <a:xfrm>
            <a:off x="0" y="0"/>
            <a:ext cx="10845012" cy="6858000"/>
          </a:xfrm>
          <a:prstGeom prst="rect">
            <a:avLst/>
          </a:prstGeom>
        </p:spPr>
      </p:pic>
      <p:sp>
        <p:nvSpPr>
          <p:cNvPr id="3" name="Elipse 2">
            <a:extLst>
              <a:ext uri="{FF2B5EF4-FFF2-40B4-BE49-F238E27FC236}">
                <a16:creationId xmlns:a16="http://schemas.microsoft.com/office/drawing/2014/main" id="{7554FFA2-95A5-0942-850F-1B98F85D30DF}"/>
              </a:ext>
            </a:extLst>
          </p:cNvPr>
          <p:cNvSpPr/>
          <p:nvPr/>
        </p:nvSpPr>
        <p:spPr>
          <a:xfrm>
            <a:off x="5227462" y="635483"/>
            <a:ext cx="4124960" cy="412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630FF4B5-6F23-7D4F-A396-A015FFF58098}"/>
              </a:ext>
            </a:extLst>
          </p:cNvPr>
          <p:cNvSpPr txBox="1"/>
          <p:nvPr/>
        </p:nvSpPr>
        <p:spPr>
          <a:xfrm>
            <a:off x="629920" y="467360"/>
            <a:ext cx="2113280" cy="584775"/>
          </a:xfrm>
          <a:prstGeom prst="rect">
            <a:avLst/>
          </a:prstGeom>
          <a:noFill/>
        </p:spPr>
        <p:txBody>
          <a:bodyPr wrap="square" rtlCol="0">
            <a:spAutoFit/>
          </a:bodyPr>
          <a:lstStyle/>
          <a:p>
            <a:r>
              <a:rPr lang="es-CO" sz="3200" b="1" dirty="0">
                <a:solidFill>
                  <a:schemeClr val="bg1"/>
                </a:solidFill>
                <a:latin typeface="Arial" panose="020B0604020202020204" pitchFamily="34" charset="0"/>
                <a:cs typeface="Arial" panose="020B0604020202020204" pitchFamily="34" charset="0"/>
              </a:rPr>
              <a:t>IEDR</a:t>
            </a:r>
          </a:p>
        </p:txBody>
      </p:sp>
      <p:pic>
        <p:nvPicPr>
          <p:cNvPr id="5" name="Imagen 4">
            <a:extLst>
              <a:ext uri="{FF2B5EF4-FFF2-40B4-BE49-F238E27FC236}">
                <a16:creationId xmlns:a16="http://schemas.microsoft.com/office/drawing/2014/main" id="{D8D222B5-9E32-ED43-8CDD-EFF67927E327}"/>
              </a:ext>
            </a:extLst>
          </p:cNvPr>
          <p:cNvPicPr>
            <a:picLocks noChangeAspect="1"/>
          </p:cNvPicPr>
          <p:nvPr/>
        </p:nvPicPr>
        <p:blipFill>
          <a:blip r:embed="rId3"/>
          <a:stretch>
            <a:fillRect/>
          </a:stretch>
        </p:blipFill>
        <p:spPr>
          <a:xfrm>
            <a:off x="5126730" y="950443"/>
            <a:ext cx="1047668" cy="910590"/>
          </a:xfrm>
          <a:prstGeom prst="rect">
            <a:avLst/>
          </a:prstGeom>
        </p:spPr>
      </p:pic>
      <p:pic>
        <p:nvPicPr>
          <p:cNvPr id="6" name="Imagen 5">
            <a:extLst>
              <a:ext uri="{FF2B5EF4-FFF2-40B4-BE49-F238E27FC236}">
                <a16:creationId xmlns:a16="http://schemas.microsoft.com/office/drawing/2014/main" id="{A1F97FB6-9059-1E44-AEA9-4B700BAFED6F}"/>
              </a:ext>
            </a:extLst>
          </p:cNvPr>
          <p:cNvPicPr>
            <a:picLocks noChangeAspect="1"/>
          </p:cNvPicPr>
          <p:nvPr/>
        </p:nvPicPr>
        <p:blipFill>
          <a:blip r:embed="rId3"/>
          <a:stretch>
            <a:fillRect/>
          </a:stretch>
        </p:blipFill>
        <p:spPr>
          <a:xfrm rot="10800000">
            <a:off x="8434709" y="3681730"/>
            <a:ext cx="1047668" cy="910590"/>
          </a:xfrm>
          <a:prstGeom prst="rect">
            <a:avLst/>
          </a:prstGeom>
        </p:spPr>
      </p:pic>
      <p:sp>
        <p:nvSpPr>
          <p:cNvPr id="7" name="CuadroTexto 6">
            <a:extLst>
              <a:ext uri="{FF2B5EF4-FFF2-40B4-BE49-F238E27FC236}">
                <a16:creationId xmlns:a16="http://schemas.microsoft.com/office/drawing/2014/main" id="{86D61B21-2C71-6740-9860-C16498D49840}"/>
              </a:ext>
            </a:extLst>
          </p:cNvPr>
          <p:cNvSpPr txBox="1"/>
          <p:nvPr/>
        </p:nvSpPr>
        <p:spPr>
          <a:xfrm>
            <a:off x="5649658" y="1500257"/>
            <a:ext cx="3308885" cy="2585323"/>
          </a:xfrm>
          <a:prstGeom prst="rect">
            <a:avLst/>
          </a:prstGeom>
          <a:noFill/>
        </p:spPr>
        <p:txBody>
          <a:bodyPr wrap="square" rtlCol="0">
            <a:spAutoFit/>
          </a:bodyPr>
          <a:lstStyle/>
          <a:p>
            <a:pPr algn="ctr"/>
            <a:r>
              <a:rPr lang="es-CO" dirty="0">
                <a:solidFill>
                  <a:srgbClr val="004A84"/>
                </a:solidFill>
                <a:latin typeface="Arial" panose="020B0604020202020204" pitchFamily="34" charset="0"/>
                <a:cs typeface="Arial" panose="020B0604020202020204" pitchFamily="34" charset="0"/>
              </a:rPr>
              <a:t>El IEDR es una recomendación técnica para uso libre por cualquier interesado, no constituye una decisión sobre el  esquema diferencial aplicable para el suministro de agua para consumo humano en una localidad.</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2"/>
          </a:xfrm>
          <a:prstGeom prst="rect">
            <a:avLst/>
          </a:prstGeom>
        </p:spPr>
      </p:pic>
    </p:spTree>
    <p:extLst>
      <p:ext uri="{BB962C8B-B14F-4D97-AF65-F5344CB8AC3E}">
        <p14:creationId xmlns:p14="http://schemas.microsoft.com/office/powerpoint/2010/main" val="234567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1C064E86-7703-6E42-B2D9-E5F306328299}"/>
              </a:ext>
            </a:extLst>
          </p:cNvPr>
          <p:cNvSpPr/>
          <p:nvPr/>
        </p:nvSpPr>
        <p:spPr>
          <a:xfrm>
            <a:off x="2231544" y="1012152"/>
            <a:ext cx="8965374"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Work Sans SemiBold" pitchFamily="2" charset="77"/>
              </a:rPr>
              <a:t>Fundamentos legales y de política</a:t>
            </a:r>
          </a:p>
        </p:txBody>
      </p:sp>
      <p:sp>
        <p:nvSpPr>
          <p:cNvPr id="25" name="Rectángulo 24">
            <a:extLst>
              <a:ext uri="{FF2B5EF4-FFF2-40B4-BE49-F238E27FC236}">
                <a16:creationId xmlns:a16="http://schemas.microsoft.com/office/drawing/2014/main" id="{CD7C55F4-E3E0-4844-A5B8-7B135C0F91B1}"/>
              </a:ext>
            </a:extLst>
          </p:cNvPr>
          <p:cNvSpPr/>
          <p:nvPr/>
        </p:nvSpPr>
        <p:spPr>
          <a:xfrm>
            <a:off x="2539724" y="1579079"/>
            <a:ext cx="8065854" cy="400110"/>
          </a:xfrm>
          <a:prstGeom prst="rect">
            <a:avLst/>
          </a:prstGeom>
        </p:spPr>
        <p:txBody>
          <a:bodyPr wrap="square">
            <a:spAutoFit/>
          </a:bodyPr>
          <a:lstStyle/>
          <a:p>
            <a:r>
              <a:rPr lang="es-CO" sz="2000" dirty="0">
                <a:solidFill>
                  <a:srgbClr val="BF124E"/>
                </a:solidFill>
                <a:latin typeface="Work Sans Medium" pitchFamily="2" charset="77"/>
              </a:rPr>
              <a:t>de los esquemas diferenciales rurales</a:t>
            </a:r>
          </a:p>
        </p:txBody>
      </p:sp>
      <p:sp>
        <p:nvSpPr>
          <p:cNvPr id="26" name="CuadroTexto 25">
            <a:extLst>
              <a:ext uri="{FF2B5EF4-FFF2-40B4-BE49-F238E27FC236}">
                <a16:creationId xmlns:a16="http://schemas.microsoft.com/office/drawing/2014/main" id="{F180AB87-6FF5-FE45-AC29-82D612F318CF}"/>
              </a:ext>
            </a:extLst>
          </p:cNvPr>
          <p:cNvSpPr txBox="1"/>
          <p:nvPr/>
        </p:nvSpPr>
        <p:spPr>
          <a:xfrm>
            <a:off x="9298112" y="233884"/>
            <a:ext cx="2770157"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10</a:t>
            </a:r>
          </a:p>
        </p:txBody>
      </p:sp>
      <p:sp>
        <p:nvSpPr>
          <p:cNvPr id="27" name="Rectángulo 26">
            <a:extLst>
              <a:ext uri="{FF2B5EF4-FFF2-40B4-BE49-F238E27FC236}">
                <a16:creationId xmlns:a16="http://schemas.microsoft.com/office/drawing/2014/main" id="{B71A36F0-704E-F84E-A261-ABB7D2C548E2}"/>
              </a:ext>
            </a:extLst>
          </p:cNvPr>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44" name="CuadroTexto 43">
            <a:extLst>
              <a:ext uri="{FF2B5EF4-FFF2-40B4-BE49-F238E27FC236}">
                <a16:creationId xmlns:a16="http://schemas.microsoft.com/office/drawing/2014/main" id="{5D70858E-7B1E-3845-A8AD-F67A32436884}"/>
              </a:ext>
            </a:extLst>
          </p:cNvPr>
          <p:cNvSpPr txBox="1"/>
          <p:nvPr/>
        </p:nvSpPr>
        <p:spPr>
          <a:xfrm>
            <a:off x="747110"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4.</a:t>
            </a:r>
          </a:p>
        </p:txBody>
      </p:sp>
      <p:sp>
        <p:nvSpPr>
          <p:cNvPr id="29" name="Rectángulo 28">
            <a:extLst>
              <a:ext uri="{FF2B5EF4-FFF2-40B4-BE49-F238E27FC236}">
                <a16:creationId xmlns:a16="http://schemas.microsoft.com/office/drawing/2014/main" id="{576B8345-0AC7-4D4B-8E2E-7CBEB89D0E38}"/>
              </a:ext>
            </a:extLst>
          </p:cNvPr>
          <p:cNvSpPr/>
          <p:nvPr/>
        </p:nvSpPr>
        <p:spPr>
          <a:xfrm>
            <a:off x="0" y="4403924"/>
            <a:ext cx="12192000" cy="2480453"/>
          </a:xfrm>
          <a:prstGeom prst="rect">
            <a:avLst/>
          </a:prstGeom>
          <a:solidFill>
            <a:srgbClr val="E6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Rectángulo redondeado 31">
            <a:extLst>
              <a:ext uri="{FF2B5EF4-FFF2-40B4-BE49-F238E27FC236}">
                <a16:creationId xmlns:a16="http://schemas.microsoft.com/office/drawing/2014/main" id="{6F13A3AD-8B91-134F-8B46-C8A3C6963950}"/>
              </a:ext>
            </a:extLst>
          </p:cNvPr>
          <p:cNvSpPr/>
          <p:nvPr/>
        </p:nvSpPr>
        <p:spPr>
          <a:xfrm>
            <a:off x="711377" y="2577014"/>
            <a:ext cx="3466508" cy="737827"/>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redondeado 33">
            <a:extLst>
              <a:ext uri="{FF2B5EF4-FFF2-40B4-BE49-F238E27FC236}">
                <a16:creationId xmlns:a16="http://schemas.microsoft.com/office/drawing/2014/main" id="{A4C0BC6F-1B1E-4C4B-A92C-372058720CD4}"/>
              </a:ext>
            </a:extLst>
          </p:cNvPr>
          <p:cNvSpPr/>
          <p:nvPr/>
        </p:nvSpPr>
        <p:spPr>
          <a:xfrm>
            <a:off x="4545487" y="2577014"/>
            <a:ext cx="6995089" cy="737827"/>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Rectángulo redondeado 37">
            <a:extLst>
              <a:ext uri="{FF2B5EF4-FFF2-40B4-BE49-F238E27FC236}">
                <a16:creationId xmlns:a16="http://schemas.microsoft.com/office/drawing/2014/main" id="{CDC8FC4C-886B-1747-A54B-B8E2D54F8F81}"/>
              </a:ext>
            </a:extLst>
          </p:cNvPr>
          <p:cNvSpPr/>
          <p:nvPr/>
        </p:nvSpPr>
        <p:spPr>
          <a:xfrm>
            <a:off x="1596332" y="3789241"/>
            <a:ext cx="8771634" cy="555998"/>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ángulo redondeado 39">
            <a:extLst>
              <a:ext uri="{FF2B5EF4-FFF2-40B4-BE49-F238E27FC236}">
                <a16:creationId xmlns:a16="http://schemas.microsoft.com/office/drawing/2014/main" id="{D0B055E7-9087-8341-AC6D-C7121860F2CB}"/>
              </a:ext>
            </a:extLst>
          </p:cNvPr>
          <p:cNvSpPr/>
          <p:nvPr/>
        </p:nvSpPr>
        <p:spPr>
          <a:xfrm>
            <a:off x="711376" y="4951522"/>
            <a:ext cx="3172709" cy="926635"/>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Rectángulo redondeado 44">
            <a:extLst>
              <a:ext uri="{FF2B5EF4-FFF2-40B4-BE49-F238E27FC236}">
                <a16:creationId xmlns:a16="http://schemas.microsoft.com/office/drawing/2014/main" id="{7A278D55-FF17-9F45-A8A8-6AFCCFBCDD68}"/>
              </a:ext>
            </a:extLst>
          </p:cNvPr>
          <p:cNvSpPr/>
          <p:nvPr/>
        </p:nvSpPr>
        <p:spPr>
          <a:xfrm>
            <a:off x="4177885" y="4920631"/>
            <a:ext cx="7647769" cy="724031"/>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3 Rectángulo">
            <a:extLst>
              <a:ext uri="{FF2B5EF4-FFF2-40B4-BE49-F238E27FC236}">
                <a16:creationId xmlns:a16="http://schemas.microsoft.com/office/drawing/2014/main" id="{42332FC5-0F67-6345-AD2F-9EB62E61CA1F}"/>
              </a:ext>
            </a:extLst>
          </p:cNvPr>
          <p:cNvSpPr/>
          <p:nvPr/>
        </p:nvSpPr>
        <p:spPr>
          <a:xfrm>
            <a:off x="780902" y="2754347"/>
            <a:ext cx="3328564" cy="45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dirty="0">
                <a:solidFill>
                  <a:schemeClr val="accent1">
                    <a:lumMod val="75000"/>
                  </a:schemeClr>
                </a:solidFill>
                <a:latin typeface="Arial" panose="020B0604020202020204" pitchFamily="34" charset="0"/>
                <a:cs typeface="Arial" panose="020B0604020202020204" pitchFamily="34" charset="0"/>
              </a:rPr>
              <a:t>Necesidad de ajustes normativos para agua y saneamiento rural</a:t>
            </a:r>
          </a:p>
        </p:txBody>
      </p:sp>
      <p:sp>
        <p:nvSpPr>
          <p:cNvPr id="47" name="19 Rectángulo">
            <a:extLst>
              <a:ext uri="{FF2B5EF4-FFF2-40B4-BE49-F238E27FC236}">
                <a16:creationId xmlns:a16="http://schemas.microsoft.com/office/drawing/2014/main" id="{92A387EA-1D50-054D-80BE-E4E3E9CC6178}"/>
              </a:ext>
            </a:extLst>
          </p:cNvPr>
          <p:cNvSpPr/>
          <p:nvPr/>
        </p:nvSpPr>
        <p:spPr>
          <a:xfrm>
            <a:off x="4578293" y="2796892"/>
            <a:ext cx="6938930" cy="420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b="1" dirty="0">
                <a:solidFill>
                  <a:schemeClr val="accent1">
                    <a:lumMod val="75000"/>
                  </a:schemeClr>
                </a:solidFill>
                <a:latin typeface="Arial" panose="020B0604020202020204" pitchFamily="34" charset="0"/>
                <a:cs typeface="Arial" panose="020B0604020202020204" pitchFamily="34" charset="0"/>
              </a:rPr>
              <a:t>Art. 18: </a:t>
            </a:r>
            <a:r>
              <a:rPr lang="es-ES_tradnl" sz="1500" dirty="0">
                <a:solidFill>
                  <a:schemeClr val="accent1">
                    <a:lumMod val="75000"/>
                  </a:schemeClr>
                </a:solidFill>
                <a:latin typeface="Arial" panose="020B0604020202020204" pitchFamily="34" charset="0"/>
                <a:cs typeface="Arial" panose="020B0604020202020204" pitchFamily="34" charset="0"/>
              </a:rPr>
              <a:t>Esquemas diferenciales  / </a:t>
            </a:r>
            <a:r>
              <a:rPr lang="es-ES_tradnl" sz="1500" b="1" dirty="0">
                <a:solidFill>
                  <a:schemeClr val="accent1">
                    <a:lumMod val="75000"/>
                  </a:schemeClr>
                </a:solidFill>
                <a:latin typeface="Arial" panose="020B0604020202020204" pitchFamily="34" charset="0"/>
                <a:cs typeface="Arial" panose="020B0604020202020204" pitchFamily="34" charset="0"/>
              </a:rPr>
              <a:t>Art. 87: </a:t>
            </a:r>
            <a:r>
              <a:rPr lang="es-ES_tradnl" sz="1500" dirty="0">
                <a:solidFill>
                  <a:schemeClr val="accent1">
                    <a:lumMod val="75000"/>
                  </a:schemeClr>
                </a:solidFill>
                <a:latin typeface="Arial" panose="020B0604020202020204" pitchFamily="34" charset="0"/>
                <a:cs typeface="Arial" panose="020B0604020202020204" pitchFamily="34" charset="0"/>
              </a:rPr>
              <a:t>Vigilancia diferencial rurales </a:t>
            </a:r>
          </a:p>
        </p:txBody>
      </p:sp>
      <p:sp>
        <p:nvSpPr>
          <p:cNvPr id="48" name="18 Rectángulo">
            <a:extLst>
              <a:ext uri="{FF2B5EF4-FFF2-40B4-BE49-F238E27FC236}">
                <a16:creationId xmlns:a16="http://schemas.microsoft.com/office/drawing/2014/main" id="{896FD040-91F2-3B4D-A5A4-0CD903CD3316}"/>
              </a:ext>
            </a:extLst>
          </p:cNvPr>
          <p:cNvSpPr/>
          <p:nvPr/>
        </p:nvSpPr>
        <p:spPr>
          <a:xfrm>
            <a:off x="4371315" y="5059844"/>
            <a:ext cx="7277181" cy="472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b="1" dirty="0">
                <a:solidFill>
                  <a:schemeClr val="accent1">
                    <a:lumMod val="75000"/>
                  </a:schemeClr>
                </a:solidFill>
                <a:latin typeface="Arial" panose="020B0604020202020204" pitchFamily="34" charset="0"/>
                <a:cs typeface="Arial" panose="020B0604020202020204" pitchFamily="34" charset="0"/>
              </a:rPr>
              <a:t>Art. 279: </a:t>
            </a:r>
            <a:r>
              <a:rPr lang="es-ES_tradnl" sz="1500" dirty="0">
                <a:solidFill>
                  <a:schemeClr val="accent1">
                    <a:lumMod val="75000"/>
                  </a:schemeClr>
                </a:solidFill>
                <a:latin typeface="Arial" panose="020B0604020202020204" pitchFamily="34" charset="0"/>
                <a:cs typeface="Arial" panose="020B0604020202020204" pitchFamily="34" charset="0"/>
              </a:rPr>
              <a:t>Responsabilidad entidades territoriales – entrega infraestructura a comunidades - Autorización ambiental viviendas rurales dispersa</a:t>
            </a:r>
          </a:p>
        </p:txBody>
      </p:sp>
      <p:sp>
        <p:nvSpPr>
          <p:cNvPr id="49" name="19 Rectángulo">
            <a:extLst>
              <a:ext uri="{FF2B5EF4-FFF2-40B4-BE49-F238E27FC236}">
                <a16:creationId xmlns:a16="http://schemas.microsoft.com/office/drawing/2014/main" id="{74CA5D92-29BB-5446-8DE0-79DDBFBEBAC9}"/>
              </a:ext>
            </a:extLst>
          </p:cNvPr>
          <p:cNvSpPr/>
          <p:nvPr/>
        </p:nvSpPr>
        <p:spPr>
          <a:xfrm>
            <a:off x="3275205" y="3954020"/>
            <a:ext cx="4978024" cy="35605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b="1" dirty="0">
                <a:solidFill>
                  <a:srgbClr val="034A83"/>
                </a:solidFill>
                <a:latin typeface="Arial" panose="020B0604020202020204" pitchFamily="34" charset="0"/>
              </a:rPr>
              <a:t>ESQUEMAS DIFERENCIALES RURALES</a:t>
            </a:r>
          </a:p>
        </p:txBody>
      </p:sp>
      <p:sp>
        <p:nvSpPr>
          <p:cNvPr id="50" name="18 Rectángulo">
            <a:extLst>
              <a:ext uri="{FF2B5EF4-FFF2-40B4-BE49-F238E27FC236}">
                <a16:creationId xmlns:a16="http://schemas.microsoft.com/office/drawing/2014/main" id="{492E7C8B-6A12-284F-92C9-9A008C17795B}"/>
              </a:ext>
            </a:extLst>
          </p:cNvPr>
          <p:cNvSpPr/>
          <p:nvPr/>
        </p:nvSpPr>
        <p:spPr>
          <a:xfrm>
            <a:off x="821800" y="5225318"/>
            <a:ext cx="2956653" cy="510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dirty="0">
                <a:solidFill>
                  <a:schemeClr val="accent1">
                    <a:lumMod val="75000"/>
                  </a:schemeClr>
                </a:solidFill>
                <a:latin typeface="Arial" panose="020B0604020202020204" pitchFamily="34" charset="0"/>
                <a:cs typeface="Arial" panose="020B0604020202020204" pitchFamily="34" charset="0"/>
              </a:rPr>
              <a:t>Soluciones tecnológicas apropiadas para zonas rurales</a:t>
            </a:r>
          </a:p>
        </p:txBody>
      </p:sp>
      <p:sp>
        <p:nvSpPr>
          <p:cNvPr id="51" name="Rectángulo redondeado 50">
            <a:extLst>
              <a:ext uri="{FF2B5EF4-FFF2-40B4-BE49-F238E27FC236}">
                <a16:creationId xmlns:a16="http://schemas.microsoft.com/office/drawing/2014/main" id="{186F8346-4375-DB4F-9DD9-69B5CF5D13FD}"/>
              </a:ext>
            </a:extLst>
          </p:cNvPr>
          <p:cNvSpPr/>
          <p:nvPr/>
        </p:nvSpPr>
        <p:spPr>
          <a:xfrm>
            <a:off x="856061" y="2317101"/>
            <a:ext cx="3248103" cy="3985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latin typeface="Arial" panose="020B0604020202020204" pitchFamily="34" charset="0"/>
              </a:rPr>
              <a:t>CONPES 3810 de 2014</a:t>
            </a:r>
          </a:p>
        </p:txBody>
      </p:sp>
      <p:sp>
        <p:nvSpPr>
          <p:cNvPr id="52" name="Rectángulo redondeado 51">
            <a:extLst>
              <a:ext uri="{FF2B5EF4-FFF2-40B4-BE49-F238E27FC236}">
                <a16:creationId xmlns:a16="http://schemas.microsoft.com/office/drawing/2014/main" id="{4FE120B9-9536-694B-AEA3-4DBA08EF0F5C}"/>
              </a:ext>
            </a:extLst>
          </p:cNvPr>
          <p:cNvSpPr/>
          <p:nvPr/>
        </p:nvSpPr>
        <p:spPr>
          <a:xfrm>
            <a:off x="4787710" y="2317101"/>
            <a:ext cx="6554368" cy="3985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b="1" dirty="0">
                <a:latin typeface="Arial" panose="020B0604020202020204" pitchFamily="34" charset="0"/>
              </a:rPr>
              <a:t>Ley 1753 de 2015 Plan Nacional de Desarrollo 2014-2018</a:t>
            </a:r>
          </a:p>
        </p:txBody>
      </p:sp>
      <p:sp>
        <p:nvSpPr>
          <p:cNvPr id="53" name="Rectángulo redondeado 52">
            <a:extLst>
              <a:ext uri="{FF2B5EF4-FFF2-40B4-BE49-F238E27FC236}">
                <a16:creationId xmlns:a16="http://schemas.microsoft.com/office/drawing/2014/main" id="{5B5082C6-0748-F549-BFB5-668E88C75DF9}"/>
              </a:ext>
            </a:extLst>
          </p:cNvPr>
          <p:cNvSpPr/>
          <p:nvPr/>
        </p:nvSpPr>
        <p:spPr>
          <a:xfrm>
            <a:off x="1838554" y="3539154"/>
            <a:ext cx="8218983" cy="3985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latin typeface="Arial" panose="020B0604020202020204" pitchFamily="34" charset="0"/>
              </a:rPr>
              <a:t>Decreto 1898 de 2016 adicionado en Decreto 1077 de 2015</a:t>
            </a:r>
          </a:p>
        </p:txBody>
      </p:sp>
      <p:sp>
        <p:nvSpPr>
          <p:cNvPr id="54" name="Rectángulo redondeado 53">
            <a:extLst>
              <a:ext uri="{FF2B5EF4-FFF2-40B4-BE49-F238E27FC236}">
                <a16:creationId xmlns:a16="http://schemas.microsoft.com/office/drawing/2014/main" id="{189008D6-7180-8244-B392-9E2678119820}"/>
              </a:ext>
            </a:extLst>
          </p:cNvPr>
          <p:cNvSpPr/>
          <p:nvPr/>
        </p:nvSpPr>
        <p:spPr>
          <a:xfrm>
            <a:off x="984741" y="4578388"/>
            <a:ext cx="2658573" cy="61155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latin typeface="Arial" panose="020B0604020202020204" pitchFamily="34" charset="0"/>
              </a:rPr>
              <a:t>Acuerdo de Paz 24 de noviembre de 2016</a:t>
            </a:r>
          </a:p>
        </p:txBody>
      </p:sp>
      <p:sp>
        <p:nvSpPr>
          <p:cNvPr id="55" name="Rectángulo redondeado 54">
            <a:extLst>
              <a:ext uri="{FF2B5EF4-FFF2-40B4-BE49-F238E27FC236}">
                <a16:creationId xmlns:a16="http://schemas.microsoft.com/office/drawing/2014/main" id="{5819CC7D-CBCE-F34D-93CF-BD40D364E9F2}"/>
              </a:ext>
            </a:extLst>
          </p:cNvPr>
          <p:cNvSpPr/>
          <p:nvPr/>
        </p:nvSpPr>
        <p:spPr>
          <a:xfrm>
            <a:off x="4647034" y="4578388"/>
            <a:ext cx="6752866" cy="4135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b="1" dirty="0">
                <a:latin typeface="Arial" panose="020B0604020202020204" pitchFamily="34" charset="0"/>
              </a:rPr>
              <a:t>Ley 1955 de 2019 – Plan Nacional de Desarrollo 2018-2022</a:t>
            </a:r>
          </a:p>
        </p:txBody>
      </p:sp>
      <p:pic>
        <p:nvPicPr>
          <p:cNvPr id="56" name="Imagen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155856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203477B8-27F9-7642-8499-ED98A8831C6C}"/>
              </a:ext>
            </a:extLst>
          </p:cNvPr>
          <p:cNvSpPr txBox="1"/>
          <p:nvPr/>
        </p:nvSpPr>
        <p:spPr>
          <a:xfrm>
            <a:off x="856248"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5.</a:t>
            </a:r>
          </a:p>
        </p:txBody>
      </p:sp>
      <p:sp>
        <p:nvSpPr>
          <p:cNvPr id="26" name="Rectángulo 25">
            <a:extLst>
              <a:ext uri="{FF2B5EF4-FFF2-40B4-BE49-F238E27FC236}">
                <a16:creationId xmlns:a16="http://schemas.microsoft.com/office/drawing/2014/main" id="{8040E50B-F5DF-534B-926C-CF1EEF43C261}"/>
              </a:ext>
            </a:extLst>
          </p:cNvPr>
          <p:cNvSpPr/>
          <p:nvPr/>
        </p:nvSpPr>
        <p:spPr>
          <a:xfrm>
            <a:off x="2231544" y="1012152"/>
            <a:ext cx="8965374"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Work Sans SemiBold" pitchFamily="2" charset="77"/>
              </a:rPr>
              <a:t>¿Cuáles son las normas que me aplican</a:t>
            </a:r>
          </a:p>
        </p:txBody>
      </p:sp>
      <p:sp>
        <p:nvSpPr>
          <p:cNvPr id="27" name="Rectángulo 26">
            <a:extLst>
              <a:ext uri="{FF2B5EF4-FFF2-40B4-BE49-F238E27FC236}">
                <a16:creationId xmlns:a16="http://schemas.microsoft.com/office/drawing/2014/main" id="{83593F63-481E-2347-8BA4-E0B8060D8711}"/>
              </a:ext>
            </a:extLst>
          </p:cNvPr>
          <p:cNvSpPr/>
          <p:nvPr/>
        </p:nvSpPr>
        <p:spPr>
          <a:xfrm>
            <a:off x="2539724" y="1579079"/>
            <a:ext cx="8065854" cy="400110"/>
          </a:xfrm>
          <a:prstGeom prst="rect">
            <a:avLst/>
          </a:prstGeom>
        </p:spPr>
        <p:txBody>
          <a:bodyPr wrap="square">
            <a:spAutoFit/>
          </a:bodyPr>
          <a:lstStyle/>
          <a:p>
            <a:r>
              <a:rPr lang="es-CO" sz="2000" dirty="0">
                <a:solidFill>
                  <a:srgbClr val="BF124E"/>
                </a:solidFill>
                <a:latin typeface="Work Sans Medium" pitchFamily="2" charset="77"/>
              </a:rPr>
              <a:t>según mi esquema diferencial?</a:t>
            </a:r>
          </a:p>
        </p:txBody>
      </p:sp>
      <p:sp>
        <p:nvSpPr>
          <p:cNvPr id="9" name="Rectángulo 8">
            <a:extLst>
              <a:ext uri="{FF2B5EF4-FFF2-40B4-BE49-F238E27FC236}">
                <a16:creationId xmlns:a16="http://schemas.microsoft.com/office/drawing/2014/main" id="{61AB5920-4D95-DA48-A5CE-6DB67BEA5CE1}"/>
              </a:ext>
            </a:extLst>
          </p:cNvPr>
          <p:cNvSpPr/>
          <p:nvPr/>
        </p:nvSpPr>
        <p:spPr>
          <a:xfrm>
            <a:off x="2539724" y="2047111"/>
            <a:ext cx="9087738" cy="338554"/>
          </a:xfrm>
          <a:prstGeom prst="rect">
            <a:avLst/>
          </a:prstGeom>
        </p:spPr>
        <p:txBody>
          <a:bodyPr wrap="square">
            <a:spAutoFit/>
          </a:bodyPr>
          <a:lstStyle/>
          <a:p>
            <a:r>
              <a:rPr lang="es-CO" sz="1600" b="1" dirty="0">
                <a:solidFill>
                  <a:srgbClr val="004A84"/>
                </a:solidFill>
                <a:latin typeface="Arial" panose="020B0604020202020204" pitchFamily="34" charset="0"/>
                <a:cs typeface="Arial" panose="020B0604020202020204" pitchFamily="34" charset="0"/>
              </a:rPr>
              <a:t>• Prestación (Ley 142 de 1994)            • Soluciones alternativas (art. 279 Ley 1955 de 2019)</a:t>
            </a:r>
          </a:p>
        </p:txBody>
      </p:sp>
      <p:sp>
        <p:nvSpPr>
          <p:cNvPr id="11" name="CuadroTexto 10">
            <a:extLst>
              <a:ext uri="{FF2B5EF4-FFF2-40B4-BE49-F238E27FC236}">
                <a16:creationId xmlns:a16="http://schemas.microsoft.com/office/drawing/2014/main" id="{20777113-3BA5-B248-B808-3772D9902875}"/>
              </a:ext>
            </a:extLst>
          </p:cNvPr>
          <p:cNvSpPr txBox="1"/>
          <p:nvPr/>
        </p:nvSpPr>
        <p:spPr>
          <a:xfrm>
            <a:off x="8887147" y="233884"/>
            <a:ext cx="302272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11</a:t>
            </a:r>
          </a:p>
        </p:txBody>
      </p:sp>
      <p:sp>
        <p:nvSpPr>
          <p:cNvPr id="10" name="Rectángulo 9"/>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12" name="Imagen 11">
            <a:extLst>
              <a:ext uri="{FF2B5EF4-FFF2-40B4-BE49-F238E27FC236}">
                <a16:creationId xmlns:a16="http://schemas.microsoft.com/office/drawing/2014/main" id="{07DA1781-113A-A74A-8CD7-776A8C1792A1}"/>
              </a:ext>
            </a:extLst>
          </p:cNvPr>
          <p:cNvPicPr>
            <a:picLocks noChangeAspect="1"/>
          </p:cNvPicPr>
          <p:nvPr/>
        </p:nvPicPr>
        <p:blipFill rotWithShape="1">
          <a:blip r:embed="rId2">
            <a:extLst>
              <a:ext uri="{28A0092B-C50C-407E-A947-70E740481C1C}">
                <a14:useLocalDpi xmlns:a14="http://schemas.microsoft.com/office/drawing/2010/main" val="0"/>
              </a:ext>
            </a:extLst>
          </a:blip>
          <a:srcRect r="35314"/>
          <a:stretch/>
        </p:blipFill>
        <p:spPr>
          <a:xfrm>
            <a:off x="119019" y="2569828"/>
            <a:ext cx="7108259" cy="4288172"/>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pic>
        <p:nvPicPr>
          <p:cNvPr id="14" name="Imagen 13">
            <a:extLst>
              <a:ext uri="{FF2B5EF4-FFF2-40B4-BE49-F238E27FC236}">
                <a16:creationId xmlns:a16="http://schemas.microsoft.com/office/drawing/2014/main" id="{07DA1781-113A-A74A-8CD7-776A8C1792A1}"/>
              </a:ext>
            </a:extLst>
          </p:cNvPr>
          <p:cNvPicPr>
            <a:picLocks noChangeAspect="1"/>
          </p:cNvPicPr>
          <p:nvPr/>
        </p:nvPicPr>
        <p:blipFill rotWithShape="1">
          <a:blip r:embed="rId2">
            <a:extLst>
              <a:ext uri="{28A0092B-C50C-407E-A947-70E740481C1C}">
                <a14:useLocalDpi xmlns:a14="http://schemas.microsoft.com/office/drawing/2010/main" val="0"/>
              </a:ext>
            </a:extLst>
          </a:blip>
          <a:srcRect l="65667" r="-151" b="12942"/>
          <a:stretch/>
        </p:blipFill>
        <p:spPr>
          <a:xfrm>
            <a:off x="8010029" y="2519895"/>
            <a:ext cx="3293273" cy="3244362"/>
          </a:xfrm>
          <a:prstGeom prst="rect">
            <a:avLst/>
          </a:prstGeom>
        </p:spPr>
      </p:pic>
    </p:spTree>
    <p:extLst>
      <p:ext uri="{BB962C8B-B14F-4D97-AF65-F5344CB8AC3E}">
        <p14:creationId xmlns:p14="http://schemas.microsoft.com/office/powerpoint/2010/main" val="23049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06653A3-3A16-C940-93A2-FE0A2FBB1BD7}"/>
              </a:ext>
            </a:extLst>
          </p:cNvPr>
          <p:cNvPicPr>
            <a:picLocks noChangeAspect="1"/>
          </p:cNvPicPr>
          <p:nvPr/>
        </p:nvPicPr>
        <p:blipFill>
          <a:blip r:embed="rId2"/>
          <a:stretch>
            <a:fillRect/>
          </a:stretch>
        </p:blipFill>
        <p:spPr>
          <a:xfrm>
            <a:off x="367730" y="1008227"/>
            <a:ext cx="5029622" cy="5607097"/>
          </a:xfrm>
          <a:prstGeom prst="rect">
            <a:avLst/>
          </a:prstGeom>
        </p:spPr>
      </p:pic>
      <p:sp>
        <p:nvSpPr>
          <p:cNvPr id="12" name="Rectángulo 11">
            <a:extLst>
              <a:ext uri="{FF2B5EF4-FFF2-40B4-BE49-F238E27FC236}">
                <a16:creationId xmlns:a16="http://schemas.microsoft.com/office/drawing/2014/main" id="{192D1F63-FDDE-8342-8F52-11CAC4DD7A18}"/>
              </a:ext>
            </a:extLst>
          </p:cNvPr>
          <p:cNvSpPr/>
          <p:nvPr/>
        </p:nvSpPr>
        <p:spPr>
          <a:xfrm>
            <a:off x="6090327" y="1284863"/>
            <a:ext cx="3631271" cy="59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2800" b="1" dirty="0">
                <a:solidFill>
                  <a:srgbClr val="3366CC"/>
                </a:solidFill>
                <a:latin typeface="Work Sans SemiBold" pitchFamily="2" charset="77"/>
              </a:rPr>
              <a:t>¿Dónde puede</a:t>
            </a:r>
          </a:p>
        </p:txBody>
      </p:sp>
      <p:sp>
        <p:nvSpPr>
          <p:cNvPr id="14" name="CuadroTexto 13">
            <a:extLst>
              <a:ext uri="{FF2B5EF4-FFF2-40B4-BE49-F238E27FC236}">
                <a16:creationId xmlns:a16="http://schemas.microsoft.com/office/drawing/2014/main" id="{447014AF-D0FA-B748-8851-67ED1E55F33C}"/>
              </a:ext>
            </a:extLst>
          </p:cNvPr>
          <p:cNvSpPr txBox="1"/>
          <p:nvPr/>
        </p:nvSpPr>
        <p:spPr>
          <a:xfrm>
            <a:off x="4627170" y="789268"/>
            <a:ext cx="1719843" cy="1938992"/>
          </a:xfrm>
          <a:prstGeom prst="rect">
            <a:avLst/>
          </a:prstGeom>
          <a:noFill/>
        </p:spPr>
        <p:txBody>
          <a:bodyPr wrap="square" rtlCol="0">
            <a:spAutoFit/>
          </a:bodyPr>
          <a:lstStyle/>
          <a:p>
            <a:r>
              <a:rPr lang="es-CO" sz="12000" b="1" dirty="0">
                <a:solidFill>
                  <a:schemeClr val="bg1"/>
                </a:solidFill>
                <a:latin typeface="Arial" panose="020B0604020202020204" pitchFamily="34" charset="0"/>
                <a:cs typeface="Arial" panose="020B0604020202020204" pitchFamily="34" charset="0"/>
              </a:rPr>
              <a:t>6.</a:t>
            </a:r>
          </a:p>
        </p:txBody>
      </p:sp>
      <p:sp>
        <p:nvSpPr>
          <p:cNvPr id="15" name="Rectángulo 14">
            <a:extLst>
              <a:ext uri="{FF2B5EF4-FFF2-40B4-BE49-F238E27FC236}">
                <a16:creationId xmlns:a16="http://schemas.microsoft.com/office/drawing/2014/main" id="{69C2C59F-A66D-9345-9338-DA23ABFEFA46}"/>
              </a:ext>
            </a:extLst>
          </p:cNvPr>
          <p:cNvSpPr/>
          <p:nvPr/>
        </p:nvSpPr>
        <p:spPr>
          <a:xfrm>
            <a:off x="6307182" y="1869725"/>
            <a:ext cx="3950400" cy="369332"/>
          </a:xfrm>
          <a:prstGeom prst="rect">
            <a:avLst/>
          </a:prstGeom>
        </p:spPr>
        <p:txBody>
          <a:bodyPr wrap="square">
            <a:spAutoFit/>
          </a:bodyPr>
          <a:lstStyle/>
          <a:p>
            <a:r>
              <a:rPr lang="es-CO" dirty="0">
                <a:solidFill>
                  <a:schemeClr val="bg1"/>
                </a:solidFill>
                <a:latin typeface="Work Sans Medium" pitchFamily="2" charset="77"/>
              </a:rPr>
              <a:t>obtener más información?</a:t>
            </a:r>
          </a:p>
        </p:txBody>
      </p:sp>
      <p:sp>
        <p:nvSpPr>
          <p:cNvPr id="16" name="Rectángulo 15">
            <a:extLst>
              <a:ext uri="{FF2B5EF4-FFF2-40B4-BE49-F238E27FC236}">
                <a16:creationId xmlns:a16="http://schemas.microsoft.com/office/drawing/2014/main" id="{038FF063-4F11-034E-800F-A904B2C3E09A}"/>
              </a:ext>
            </a:extLst>
          </p:cNvPr>
          <p:cNvSpPr/>
          <p:nvPr/>
        </p:nvSpPr>
        <p:spPr>
          <a:xfrm>
            <a:off x="4837353" y="4028899"/>
            <a:ext cx="6661709" cy="369332"/>
          </a:xfrm>
          <a:prstGeom prst="rect">
            <a:avLst/>
          </a:prstGeom>
        </p:spPr>
        <p:txBody>
          <a:bodyPr wrap="square">
            <a:spAutoFit/>
          </a:bodyPr>
          <a:lstStyle/>
          <a:p>
            <a:pPr algn="ctr"/>
            <a:r>
              <a:rPr lang="es-CO" dirty="0">
                <a:solidFill>
                  <a:schemeClr val="bg1"/>
                </a:solidFill>
                <a:latin typeface="Work Sans Medium" pitchFamily="2" charset="77"/>
              </a:rPr>
              <a:t>Plan Departamental de Agua de su departamento.</a:t>
            </a:r>
          </a:p>
        </p:txBody>
      </p:sp>
      <p:pic>
        <p:nvPicPr>
          <p:cNvPr id="18" name="Imagen 17">
            <a:extLst>
              <a:ext uri="{FF2B5EF4-FFF2-40B4-BE49-F238E27FC236}">
                <a16:creationId xmlns:a16="http://schemas.microsoft.com/office/drawing/2014/main" id="{620C61F8-3A56-AD46-B7A6-DFDA5133F49D}"/>
              </a:ext>
            </a:extLst>
          </p:cNvPr>
          <p:cNvPicPr>
            <a:picLocks noChangeAspect="1"/>
          </p:cNvPicPr>
          <p:nvPr/>
        </p:nvPicPr>
        <p:blipFill>
          <a:blip r:embed="rId3"/>
          <a:stretch>
            <a:fillRect/>
          </a:stretch>
        </p:blipFill>
        <p:spPr>
          <a:xfrm>
            <a:off x="4837353" y="2489676"/>
            <a:ext cx="5869096" cy="1591992"/>
          </a:xfrm>
          <a:prstGeom prst="rect">
            <a:avLst/>
          </a:prstGeom>
        </p:spPr>
      </p:pic>
      <p:sp>
        <p:nvSpPr>
          <p:cNvPr id="17" name="CuadroTexto 16">
            <a:extLst>
              <a:ext uri="{FF2B5EF4-FFF2-40B4-BE49-F238E27FC236}">
                <a16:creationId xmlns:a16="http://schemas.microsoft.com/office/drawing/2014/main" id="{20777113-3BA5-B248-B808-3772D9902875}"/>
              </a:ext>
            </a:extLst>
          </p:cNvPr>
          <p:cNvSpPr txBox="1"/>
          <p:nvPr/>
        </p:nvSpPr>
        <p:spPr>
          <a:xfrm>
            <a:off x="8897421" y="233884"/>
            <a:ext cx="3012448"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Comunidad    |    </a:t>
            </a:r>
            <a:r>
              <a:rPr lang="es-CO" sz="1500" b="1" dirty="0">
                <a:solidFill>
                  <a:schemeClr val="bg1"/>
                </a:solidFill>
                <a:latin typeface="Arial" panose="020B0604020202020204" pitchFamily="34" charset="0"/>
                <a:cs typeface="Arial" panose="020B0604020202020204" pitchFamily="34" charset="0"/>
              </a:rPr>
              <a:t>12</a:t>
            </a:r>
          </a:p>
        </p:txBody>
      </p:sp>
      <p:sp>
        <p:nvSpPr>
          <p:cNvPr id="20" name="Rectángulo 19"/>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1" name="Rectángulo 10">
            <a:extLst>
              <a:ext uri="{FF2B5EF4-FFF2-40B4-BE49-F238E27FC236}">
                <a16:creationId xmlns:a16="http://schemas.microsoft.com/office/drawing/2014/main" id="{038FF063-4F11-034E-800F-A904B2C3E09A}"/>
              </a:ext>
            </a:extLst>
          </p:cNvPr>
          <p:cNvSpPr/>
          <p:nvPr/>
        </p:nvSpPr>
        <p:spPr>
          <a:xfrm>
            <a:off x="5301674" y="4603559"/>
            <a:ext cx="5691252" cy="923330"/>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dirty="0">
                <a:solidFill>
                  <a:prstClr val="white"/>
                </a:solidFill>
                <a:latin typeface="Arial" panose="020B0604020202020204" pitchFamily="34" charset="0"/>
                <a:cs typeface="Arial" panose="020B0604020202020204" pitchFamily="34" charset="0"/>
              </a:rPr>
              <a:t>Desde el MVCT seguiremos trabajando para divulgar adecuadamente la política pública y su implementación.</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2"/>
          </a:xfrm>
          <a:prstGeom prst="rect">
            <a:avLst/>
          </a:prstGeom>
        </p:spPr>
      </p:pic>
    </p:spTree>
    <p:extLst>
      <p:ext uri="{BB962C8B-B14F-4D97-AF65-F5344CB8AC3E}">
        <p14:creationId xmlns:p14="http://schemas.microsoft.com/office/powerpoint/2010/main" val="313690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2" y="-1025"/>
            <a:ext cx="12192911"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74" y="72973"/>
            <a:ext cx="6548251" cy="1722458"/>
          </a:xfrm>
          <a:prstGeom prst="rect">
            <a:avLst/>
          </a:prstGeom>
        </p:spPr>
      </p:pic>
      <p:cxnSp>
        <p:nvCxnSpPr>
          <p:cNvPr id="5" name="Conector recto 4"/>
          <p:cNvCxnSpPr/>
          <p:nvPr/>
        </p:nvCxnSpPr>
        <p:spPr>
          <a:xfrm>
            <a:off x="940207" y="4712677"/>
            <a:ext cx="7034416" cy="0"/>
          </a:xfrm>
          <a:prstGeom prst="line">
            <a:avLst/>
          </a:prstGeom>
          <a:ln w="38100">
            <a:solidFill>
              <a:srgbClr val="6599FF"/>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940207" y="4862146"/>
            <a:ext cx="4707443" cy="1754326"/>
          </a:xfrm>
          <a:prstGeom prst="rect">
            <a:avLst/>
          </a:prstGeom>
          <a:noFill/>
        </p:spPr>
        <p:txBody>
          <a:bodyPr wrap="none" rtlCol="0">
            <a:spAutoFit/>
          </a:bodyPr>
          <a:lstStyle/>
          <a:p>
            <a:r>
              <a:rPr lang="es-CO" b="1" dirty="0" err="1">
                <a:solidFill>
                  <a:schemeClr val="bg1"/>
                </a:solidFill>
                <a:latin typeface="Arial" panose="020B0604020202020204" pitchFamily="34" charset="0"/>
                <a:cs typeface="Arial" panose="020B0604020202020204" pitchFamily="34" charset="0"/>
              </a:rPr>
              <a:t>Jose</a:t>
            </a:r>
            <a:r>
              <a:rPr lang="es-CO" b="1" dirty="0">
                <a:solidFill>
                  <a:schemeClr val="bg1"/>
                </a:solidFill>
                <a:latin typeface="Arial" panose="020B0604020202020204" pitchFamily="34" charset="0"/>
                <a:cs typeface="Arial" panose="020B0604020202020204" pitchFamily="34" charset="0"/>
              </a:rPr>
              <a:t> Luis Acero Vergel</a:t>
            </a:r>
          </a:p>
          <a:p>
            <a:r>
              <a:rPr lang="es-CO" dirty="0">
                <a:solidFill>
                  <a:schemeClr val="bg1"/>
                </a:solidFill>
                <a:latin typeface="Arial" panose="020B0604020202020204" pitchFamily="34" charset="0"/>
                <a:cs typeface="Arial" panose="020B0604020202020204" pitchFamily="34" charset="0"/>
              </a:rPr>
              <a:t>Viceministro de Agua y Saneamiento Básico</a:t>
            </a: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Mayo 31, 2021</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61" t="27846" r="4831" b="28585"/>
          <a:stretch/>
        </p:blipFill>
        <p:spPr>
          <a:xfrm>
            <a:off x="10058400" y="5630897"/>
            <a:ext cx="1811215" cy="901787"/>
          </a:xfrm>
          <a:prstGeom prst="rect">
            <a:avLst/>
          </a:prstGeom>
        </p:spPr>
      </p:pic>
      <p:sp>
        <p:nvSpPr>
          <p:cNvPr id="8" name="CuadroTexto 7">
            <a:extLst>
              <a:ext uri="{FF2B5EF4-FFF2-40B4-BE49-F238E27FC236}">
                <a16:creationId xmlns:a16="http://schemas.microsoft.com/office/drawing/2014/main" id="{5A1FCB76-B32F-5C4E-AE97-B1ABEE675DED}"/>
              </a:ext>
            </a:extLst>
          </p:cNvPr>
          <p:cNvSpPr txBox="1"/>
          <p:nvPr/>
        </p:nvSpPr>
        <p:spPr>
          <a:xfrm>
            <a:off x="940207" y="2284558"/>
            <a:ext cx="6394738"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Esquemas Diferenciales</a:t>
            </a:r>
          </a:p>
          <a:p>
            <a:r>
              <a:rPr lang="es-CO" sz="20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48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A1FCB76-B32F-5C4E-AE97-B1ABEE675DED}"/>
              </a:ext>
            </a:extLst>
          </p:cNvPr>
          <p:cNvSpPr txBox="1"/>
          <p:nvPr/>
        </p:nvSpPr>
        <p:spPr>
          <a:xfrm>
            <a:off x="5554181" y="2369664"/>
            <a:ext cx="6394738"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Esquemas Diferenciales</a:t>
            </a:r>
          </a:p>
          <a:p>
            <a:r>
              <a:rPr lang="es-CO" sz="20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1303A3FD-6EE8-1843-BFC2-0811DB32D4AB}"/>
              </a:ext>
            </a:extLst>
          </p:cNvPr>
          <p:cNvPicPr>
            <a:picLocks noChangeAspect="1"/>
          </p:cNvPicPr>
          <p:nvPr/>
        </p:nvPicPr>
        <p:blipFill>
          <a:blip r:embed="rId3"/>
          <a:stretch>
            <a:fillRect/>
          </a:stretch>
        </p:blipFill>
        <p:spPr>
          <a:xfrm>
            <a:off x="795849" y="1126020"/>
            <a:ext cx="5001120" cy="4927029"/>
          </a:xfrm>
          <a:prstGeom prst="rect">
            <a:avLst/>
          </a:prstGeom>
        </p:spPr>
      </p:pic>
      <p:sp>
        <p:nvSpPr>
          <p:cNvPr id="11" name="Rectángulo 10"/>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2" name="CuadroTexto 11">
            <a:extLst>
              <a:ext uri="{FF2B5EF4-FFF2-40B4-BE49-F238E27FC236}">
                <a16:creationId xmlns:a16="http://schemas.microsoft.com/office/drawing/2014/main" id="{20777113-3BA5-B248-B808-3772D9902875}"/>
              </a:ext>
            </a:extLst>
          </p:cNvPr>
          <p:cNvSpPr txBox="1"/>
          <p:nvPr/>
        </p:nvSpPr>
        <p:spPr>
          <a:xfrm>
            <a:off x="9349483" y="233884"/>
            <a:ext cx="2560385"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Comunidad    |    1</a:t>
            </a:r>
            <a:endParaRPr lang="es-CO" sz="1500" b="1"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5610131" y="3908131"/>
            <a:ext cx="6096000" cy="1477328"/>
          </a:xfrm>
          <a:prstGeom prst="rect">
            <a:avLst/>
          </a:prstGeom>
        </p:spPr>
        <p:txBody>
          <a:bodyPr>
            <a:spAutoFit/>
          </a:bodyPr>
          <a:lstStyle/>
          <a:p>
            <a:r>
              <a:rPr lang="es-CO" dirty="0">
                <a:solidFill>
                  <a:prstClr val="white"/>
                </a:solidFill>
                <a:latin typeface="Arial" panose="020B0604020202020204" pitchFamily="34" charset="0"/>
                <a:cs typeface="Arial" panose="020B0604020202020204" pitchFamily="34" charset="0"/>
              </a:rPr>
              <a:t>El Ministerio de Vivienda, Ciudad y Territorio trabaja para cerrar las brechas entre las zonas urbanas y rurales en el acceso al agua potable y al saneamiento básico, mejorando así las condiciones de vida de la población rural a través de esquemas </a:t>
            </a:r>
            <a:r>
              <a:rPr lang="es-CO">
                <a:solidFill>
                  <a:prstClr val="white"/>
                </a:solidFill>
                <a:latin typeface="Arial" panose="020B0604020202020204" pitchFamily="34" charset="0"/>
                <a:cs typeface="Arial" panose="020B0604020202020204" pitchFamily="34" charset="0"/>
              </a:rPr>
              <a:t>diferenciales rurales. </a:t>
            </a:r>
            <a:endParaRPr lang="es-CO"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2"/>
          </a:xfrm>
          <a:prstGeom prst="rect">
            <a:avLst/>
          </a:prstGeom>
        </p:spPr>
      </p:pic>
    </p:spTree>
    <p:extLst>
      <p:ext uri="{BB962C8B-B14F-4D97-AF65-F5344CB8AC3E}">
        <p14:creationId xmlns:p14="http://schemas.microsoft.com/office/powerpoint/2010/main" val="29691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3" name="CuadroTexto 2">
            <a:extLst>
              <a:ext uri="{FF2B5EF4-FFF2-40B4-BE49-F238E27FC236}">
                <a16:creationId xmlns:a16="http://schemas.microsoft.com/office/drawing/2014/main" id="{20777113-3BA5-B248-B808-3772D9902875}"/>
              </a:ext>
            </a:extLst>
          </p:cNvPr>
          <p:cNvSpPr txBox="1"/>
          <p:nvPr/>
        </p:nvSpPr>
        <p:spPr>
          <a:xfrm>
            <a:off x="9575515" y="233884"/>
            <a:ext cx="2334353"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2</a:t>
            </a:r>
          </a:p>
        </p:txBody>
      </p:sp>
      <p:sp>
        <p:nvSpPr>
          <p:cNvPr id="6" name="Rectángulo 5">
            <a:extLst>
              <a:ext uri="{FF2B5EF4-FFF2-40B4-BE49-F238E27FC236}">
                <a16:creationId xmlns:a16="http://schemas.microsoft.com/office/drawing/2014/main" id="{C7AF99A6-1F5F-0D4F-A563-DBD238BD6031}"/>
              </a:ext>
            </a:extLst>
          </p:cNvPr>
          <p:cNvSpPr/>
          <p:nvPr/>
        </p:nvSpPr>
        <p:spPr>
          <a:xfrm>
            <a:off x="0" y="5163779"/>
            <a:ext cx="12192000" cy="1694221"/>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1866DC2A-3EAC-D24D-8E3A-2FB92DB5CAE5}"/>
              </a:ext>
            </a:extLst>
          </p:cNvPr>
          <p:cNvSpPr txBox="1"/>
          <p:nvPr/>
        </p:nvSpPr>
        <p:spPr>
          <a:xfrm>
            <a:off x="3118262" y="998122"/>
            <a:ext cx="5955476" cy="584775"/>
          </a:xfrm>
          <a:prstGeom prst="rect">
            <a:avLst/>
          </a:prstGeom>
          <a:noFill/>
        </p:spPr>
        <p:txBody>
          <a:bodyPr wrap="none" rtlCol="0">
            <a:spAutoFit/>
          </a:bodyPr>
          <a:lstStyle/>
          <a:p>
            <a:r>
              <a:rPr lang="es-CO" sz="3200" b="1" dirty="0">
                <a:solidFill>
                  <a:srgbClr val="BF124E"/>
                </a:solidFill>
                <a:latin typeface="Arial" panose="020B0604020202020204" pitchFamily="34" charset="0"/>
                <a:cs typeface="Arial" panose="020B0604020202020204" pitchFamily="34" charset="0"/>
              </a:rPr>
              <a:t>ESQUEMAS DIFERENCIALES</a:t>
            </a:r>
          </a:p>
        </p:txBody>
      </p:sp>
      <p:pic>
        <p:nvPicPr>
          <p:cNvPr id="10" name="Imagen 9">
            <a:extLst>
              <a:ext uri="{FF2B5EF4-FFF2-40B4-BE49-F238E27FC236}">
                <a16:creationId xmlns:a16="http://schemas.microsoft.com/office/drawing/2014/main" id="{A8506E91-743E-264A-8EAA-764C005B9D1F}"/>
              </a:ext>
            </a:extLst>
          </p:cNvPr>
          <p:cNvPicPr>
            <a:picLocks noChangeAspect="1"/>
          </p:cNvPicPr>
          <p:nvPr/>
        </p:nvPicPr>
        <p:blipFill>
          <a:blip r:embed="rId2"/>
          <a:stretch>
            <a:fillRect/>
          </a:stretch>
        </p:blipFill>
        <p:spPr>
          <a:xfrm>
            <a:off x="1008181" y="1717202"/>
            <a:ext cx="9988895" cy="2208181"/>
          </a:xfrm>
          <a:prstGeom prst="rect">
            <a:avLst/>
          </a:prstGeom>
        </p:spPr>
      </p:pic>
      <p:sp>
        <p:nvSpPr>
          <p:cNvPr id="12" name="CuadroTexto 11">
            <a:extLst>
              <a:ext uri="{FF2B5EF4-FFF2-40B4-BE49-F238E27FC236}">
                <a16:creationId xmlns:a16="http://schemas.microsoft.com/office/drawing/2014/main" id="{0E098F97-CD92-A64A-B5B3-B0903C47565B}"/>
              </a:ext>
            </a:extLst>
          </p:cNvPr>
          <p:cNvSpPr txBox="1"/>
          <p:nvPr/>
        </p:nvSpPr>
        <p:spPr>
          <a:xfrm>
            <a:off x="1634591" y="2636157"/>
            <a:ext cx="889987"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SINAS</a:t>
            </a:r>
          </a:p>
        </p:txBody>
      </p:sp>
      <p:sp>
        <p:nvSpPr>
          <p:cNvPr id="13" name="CuadroTexto 12">
            <a:extLst>
              <a:ext uri="{FF2B5EF4-FFF2-40B4-BE49-F238E27FC236}">
                <a16:creationId xmlns:a16="http://schemas.microsoft.com/office/drawing/2014/main" id="{3CBD54CF-D684-7047-9E27-0FC3D4820794}"/>
              </a:ext>
            </a:extLst>
          </p:cNvPr>
          <p:cNvSpPr txBox="1"/>
          <p:nvPr/>
        </p:nvSpPr>
        <p:spPr>
          <a:xfrm>
            <a:off x="3129405" y="2645699"/>
            <a:ext cx="1056700"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SIASAR</a:t>
            </a:r>
          </a:p>
        </p:txBody>
      </p:sp>
      <p:sp>
        <p:nvSpPr>
          <p:cNvPr id="14" name="CuadroTexto 13">
            <a:extLst>
              <a:ext uri="{FF2B5EF4-FFF2-40B4-BE49-F238E27FC236}">
                <a16:creationId xmlns:a16="http://schemas.microsoft.com/office/drawing/2014/main" id="{667E9AA2-F75C-9140-A5CF-43CDE3547785}"/>
              </a:ext>
            </a:extLst>
          </p:cNvPr>
          <p:cNvSpPr txBox="1"/>
          <p:nvPr/>
        </p:nvSpPr>
        <p:spPr>
          <a:xfrm>
            <a:off x="6233644" y="2598597"/>
            <a:ext cx="1207382" cy="461665"/>
          </a:xfrm>
          <a:prstGeom prst="rect">
            <a:avLst/>
          </a:prstGeom>
          <a:noFill/>
        </p:spPr>
        <p:txBody>
          <a:bodyPr wrap="none" rtlCol="0">
            <a:spAutoFit/>
          </a:bodyPr>
          <a:lstStyle/>
          <a:p>
            <a:pPr algn="ctr"/>
            <a:r>
              <a:rPr lang="es-CO" sz="1200" dirty="0">
                <a:solidFill>
                  <a:srgbClr val="004A84"/>
                </a:solidFill>
                <a:latin typeface="Arial" panose="020B0604020202020204" pitchFamily="34" charset="0"/>
                <a:cs typeface="Arial" panose="020B0604020202020204" pitchFamily="34" charset="0"/>
              </a:rPr>
              <a:t>Formalización</a:t>
            </a:r>
          </a:p>
          <a:p>
            <a:pPr algn="ctr"/>
            <a:r>
              <a:rPr lang="es-CO" sz="1200" dirty="0">
                <a:solidFill>
                  <a:srgbClr val="004A84"/>
                </a:solidFill>
                <a:latin typeface="Arial" panose="020B0604020202020204" pitchFamily="34" charset="0"/>
                <a:cs typeface="Arial" panose="020B0604020202020204" pitchFamily="34" charset="0"/>
              </a:rPr>
              <a:t>de prestadores</a:t>
            </a:r>
          </a:p>
        </p:txBody>
      </p:sp>
      <p:sp>
        <p:nvSpPr>
          <p:cNvPr id="15" name="CuadroTexto 14">
            <a:extLst>
              <a:ext uri="{FF2B5EF4-FFF2-40B4-BE49-F238E27FC236}">
                <a16:creationId xmlns:a16="http://schemas.microsoft.com/office/drawing/2014/main" id="{B88E2FAC-C599-A848-8C27-8D72CA257EDF}"/>
              </a:ext>
            </a:extLst>
          </p:cNvPr>
          <p:cNvSpPr txBox="1"/>
          <p:nvPr/>
        </p:nvSpPr>
        <p:spPr>
          <a:xfrm>
            <a:off x="4627111" y="2444517"/>
            <a:ext cx="1292289" cy="830997"/>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Asistencia técnica y fortalecimiento comunitario</a:t>
            </a:r>
          </a:p>
        </p:txBody>
      </p:sp>
      <p:sp>
        <p:nvSpPr>
          <p:cNvPr id="16" name="CuadroTexto 15">
            <a:extLst>
              <a:ext uri="{FF2B5EF4-FFF2-40B4-BE49-F238E27FC236}">
                <a16:creationId xmlns:a16="http://schemas.microsoft.com/office/drawing/2014/main" id="{5DC1B96C-7DBA-AC41-B94B-6CD78CA82453}"/>
              </a:ext>
            </a:extLst>
          </p:cNvPr>
          <p:cNvSpPr txBox="1"/>
          <p:nvPr/>
        </p:nvSpPr>
        <p:spPr>
          <a:xfrm>
            <a:off x="7966560" y="2608454"/>
            <a:ext cx="928990"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Gestión social</a:t>
            </a:r>
          </a:p>
        </p:txBody>
      </p:sp>
      <p:sp>
        <p:nvSpPr>
          <p:cNvPr id="17" name="CuadroTexto 16">
            <a:extLst>
              <a:ext uri="{FF2B5EF4-FFF2-40B4-BE49-F238E27FC236}">
                <a16:creationId xmlns:a16="http://schemas.microsoft.com/office/drawing/2014/main" id="{FE3D6918-1BC7-1042-9CDB-F4E69DED31C8}"/>
              </a:ext>
            </a:extLst>
          </p:cNvPr>
          <p:cNvSpPr txBox="1"/>
          <p:nvPr/>
        </p:nvSpPr>
        <p:spPr>
          <a:xfrm>
            <a:off x="9420914" y="2608454"/>
            <a:ext cx="1228098"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Estructuración de proyectos</a:t>
            </a:r>
          </a:p>
        </p:txBody>
      </p:sp>
      <p:sp>
        <p:nvSpPr>
          <p:cNvPr id="18" name="CuadroTexto 17">
            <a:extLst>
              <a:ext uri="{FF2B5EF4-FFF2-40B4-BE49-F238E27FC236}">
                <a16:creationId xmlns:a16="http://schemas.microsoft.com/office/drawing/2014/main" id="{333C9DC3-CA25-D842-B512-2080C6218440}"/>
              </a:ext>
            </a:extLst>
          </p:cNvPr>
          <p:cNvSpPr txBox="1"/>
          <p:nvPr/>
        </p:nvSpPr>
        <p:spPr>
          <a:xfrm>
            <a:off x="18773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1</a:t>
            </a:r>
          </a:p>
        </p:txBody>
      </p:sp>
      <p:sp>
        <p:nvSpPr>
          <p:cNvPr id="19" name="CuadroTexto 18">
            <a:extLst>
              <a:ext uri="{FF2B5EF4-FFF2-40B4-BE49-F238E27FC236}">
                <a16:creationId xmlns:a16="http://schemas.microsoft.com/office/drawing/2014/main" id="{7035DF0B-C26C-904C-B707-CAD366D5864D}"/>
              </a:ext>
            </a:extLst>
          </p:cNvPr>
          <p:cNvSpPr txBox="1"/>
          <p:nvPr/>
        </p:nvSpPr>
        <p:spPr>
          <a:xfrm>
            <a:off x="3487667"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2</a:t>
            </a:r>
          </a:p>
        </p:txBody>
      </p:sp>
      <p:sp>
        <p:nvSpPr>
          <p:cNvPr id="20" name="CuadroTexto 19">
            <a:extLst>
              <a:ext uri="{FF2B5EF4-FFF2-40B4-BE49-F238E27FC236}">
                <a16:creationId xmlns:a16="http://schemas.microsoft.com/office/drawing/2014/main" id="{077D848F-97EC-6A44-BB39-AAA76E51D227}"/>
              </a:ext>
            </a:extLst>
          </p:cNvPr>
          <p:cNvSpPr txBox="1"/>
          <p:nvPr/>
        </p:nvSpPr>
        <p:spPr>
          <a:xfrm>
            <a:off x="6692114"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4</a:t>
            </a:r>
          </a:p>
        </p:txBody>
      </p:sp>
      <p:sp>
        <p:nvSpPr>
          <p:cNvPr id="22" name="CuadroTexto 21">
            <a:extLst>
              <a:ext uri="{FF2B5EF4-FFF2-40B4-BE49-F238E27FC236}">
                <a16:creationId xmlns:a16="http://schemas.microsoft.com/office/drawing/2014/main" id="{DA5D227C-4F06-0E4C-B6A2-A715CF15B02E}"/>
              </a:ext>
            </a:extLst>
          </p:cNvPr>
          <p:cNvSpPr txBox="1"/>
          <p:nvPr/>
        </p:nvSpPr>
        <p:spPr>
          <a:xfrm>
            <a:off x="8286245"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5</a:t>
            </a:r>
          </a:p>
        </p:txBody>
      </p:sp>
      <p:sp>
        <p:nvSpPr>
          <p:cNvPr id="23" name="CuadroTexto 22">
            <a:extLst>
              <a:ext uri="{FF2B5EF4-FFF2-40B4-BE49-F238E27FC236}">
                <a16:creationId xmlns:a16="http://schemas.microsoft.com/office/drawing/2014/main" id="{90E5C930-799B-E246-9BF5-02B849B4F644}"/>
              </a:ext>
            </a:extLst>
          </p:cNvPr>
          <p:cNvSpPr txBox="1"/>
          <p:nvPr/>
        </p:nvSpPr>
        <p:spPr>
          <a:xfrm>
            <a:off x="988037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6</a:t>
            </a:r>
          </a:p>
        </p:txBody>
      </p:sp>
      <p:sp>
        <p:nvSpPr>
          <p:cNvPr id="24" name="CuadroTexto 23">
            <a:extLst>
              <a:ext uri="{FF2B5EF4-FFF2-40B4-BE49-F238E27FC236}">
                <a16:creationId xmlns:a16="http://schemas.microsoft.com/office/drawing/2014/main" id="{A2E8EAAB-4216-784C-8B63-16805DFA813F}"/>
              </a:ext>
            </a:extLst>
          </p:cNvPr>
          <p:cNvSpPr txBox="1"/>
          <p:nvPr/>
        </p:nvSpPr>
        <p:spPr>
          <a:xfrm>
            <a:off x="5089345"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3</a:t>
            </a: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
        <p:nvSpPr>
          <p:cNvPr id="25" name="Redondear rectángulo de esquina del mismo lado 24">
            <a:extLst>
              <a:ext uri="{FF2B5EF4-FFF2-40B4-BE49-F238E27FC236}">
                <a16:creationId xmlns:a16="http://schemas.microsoft.com/office/drawing/2014/main" id="{D761A4CD-4AB0-684C-97BD-A38AC8E4226E}"/>
              </a:ext>
            </a:extLst>
          </p:cNvPr>
          <p:cNvSpPr/>
          <p:nvPr/>
        </p:nvSpPr>
        <p:spPr>
          <a:xfrm rot="5400000">
            <a:off x="4924245" y="-740737"/>
            <a:ext cx="1405474" cy="11248106"/>
          </a:xfrm>
          <a:prstGeom prst="round2Same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CuadroTexto 25">
            <a:extLst>
              <a:ext uri="{FF2B5EF4-FFF2-40B4-BE49-F238E27FC236}">
                <a16:creationId xmlns:a16="http://schemas.microsoft.com/office/drawing/2014/main" id="{89914554-885A-964A-A3EC-F80673B5960C}"/>
              </a:ext>
            </a:extLst>
          </p:cNvPr>
          <p:cNvSpPr txBox="1"/>
          <p:nvPr/>
        </p:nvSpPr>
        <p:spPr>
          <a:xfrm>
            <a:off x="1779596" y="4367105"/>
            <a:ext cx="9127307" cy="1015663"/>
          </a:xfrm>
          <a:prstGeom prst="rect">
            <a:avLst/>
          </a:prstGeom>
          <a:noFill/>
        </p:spPr>
        <p:txBody>
          <a:bodyPr wrap="square" rtlCol="0">
            <a:spAutoFit/>
          </a:bodyPr>
          <a:lstStyle/>
          <a:p>
            <a:pPr algn="ctr"/>
            <a:r>
              <a:rPr lang="es-CO" sz="2000" b="1" dirty="0">
                <a:solidFill>
                  <a:schemeClr val="bg1"/>
                </a:solidFill>
                <a:latin typeface="Arial" panose="020B0604020202020204" pitchFamily="34" charset="0"/>
                <a:cs typeface="Arial" panose="020B0604020202020204" pitchFamily="34" charset="0"/>
              </a:rPr>
              <a:t>La política pública de agua y saneamiento básico </a:t>
            </a:r>
            <a:r>
              <a:rPr lang="es-CO" sz="2000" dirty="0">
                <a:solidFill>
                  <a:schemeClr val="bg1"/>
                </a:solidFill>
                <a:latin typeface="Arial" panose="020B0604020202020204" pitchFamily="34" charset="0"/>
                <a:cs typeface="Arial" panose="020B0604020202020204" pitchFamily="34" charset="0"/>
              </a:rPr>
              <a:t>para las zonas rurales parte de la estrategia de </a:t>
            </a:r>
            <a:r>
              <a:rPr lang="es-CO" sz="2000" b="1" dirty="0">
                <a:solidFill>
                  <a:schemeClr val="bg1"/>
                </a:solidFill>
                <a:latin typeface="Arial" panose="020B0604020202020204" pitchFamily="34" charset="0"/>
                <a:cs typeface="Arial" panose="020B0604020202020204" pitchFamily="34" charset="0"/>
              </a:rPr>
              <a:t>esquemas diferenciales</a:t>
            </a:r>
            <a:r>
              <a:rPr lang="es-CO" sz="2000" dirty="0">
                <a:solidFill>
                  <a:schemeClr val="bg1"/>
                </a:solidFill>
                <a:latin typeface="Arial" panose="020B0604020202020204" pitchFamily="34" charset="0"/>
                <a:cs typeface="Arial" panose="020B0604020202020204" pitchFamily="34" charset="0"/>
              </a:rPr>
              <a:t> y a través de </a:t>
            </a:r>
            <a:r>
              <a:rPr lang="es-CO" sz="2000" b="1" dirty="0">
                <a:solidFill>
                  <a:schemeClr val="bg1"/>
                </a:solidFill>
                <a:latin typeface="Arial" panose="020B0604020202020204" pitchFamily="34" charset="0"/>
                <a:cs typeface="Arial" panose="020B0604020202020204" pitchFamily="34" charset="0"/>
              </a:rPr>
              <a:t>seis temáticas principales</a:t>
            </a:r>
            <a:r>
              <a:rPr lang="es-CO" sz="2000" dirty="0">
                <a:solidFill>
                  <a:schemeClr val="bg1"/>
                </a:solidFill>
                <a:latin typeface="Arial" panose="020B0604020202020204" pitchFamily="34" charset="0"/>
                <a:cs typeface="Arial" panose="020B0604020202020204" pitchFamily="34" charset="0"/>
              </a:rPr>
              <a:t> podremos comprenderlo integralmente.</a:t>
            </a:r>
          </a:p>
        </p:txBody>
      </p:sp>
    </p:spTree>
    <p:extLst>
      <p:ext uri="{BB962C8B-B14F-4D97-AF65-F5344CB8AC3E}">
        <p14:creationId xmlns:p14="http://schemas.microsoft.com/office/powerpoint/2010/main" val="82286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DF4B16B-4459-0E44-B385-BA7B9D787902}"/>
              </a:ext>
            </a:extLst>
          </p:cNvPr>
          <p:cNvSpPr txBox="1"/>
          <p:nvPr/>
        </p:nvSpPr>
        <p:spPr>
          <a:xfrm>
            <a:off x="465758"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1.</a:t>
            </a:r>
          </a:p>
        </p:txBody>
      </p:sp>
      <p:sp>
        <p:nvSpPr>
          <p:cNvPr id="8" name="Rectángulo 7">
            <a:extLst>
              <a:ext uri="{FF2B5EF4-FFF2-40B4-BE49-F238E27FC236}">
                <a16:creationId xmlns:a16="http://schemas.microsoft.com/office/drawing/2014/main" id="{9F1801EA-E9FD-1F46-A88B-11A68CEB6688}"/>
              </a:ext>
            </a:extLst>
          </p:cNvPr>
          <p:cNvSpPr/>
          <p:nvPr/>
        </p:nvSpPr>
        <p:spPr>
          <a:xfrm>
            <a:off x="1950192" y="1012152"/>
            <a:ext cx="6991585"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¿Qué son los esquemas</a:t>
            </a:r>
          </a:p>
        </p:txBody>
      </p:sp>
      <p:sp>
        <p:nvSpPr>
          <p:cNvPr id="2" name="Rectángulo 1">
            <a:extLst>
              <a:ext uri="{FF2B5EF4-FFF2-40B4-BE49-F238E27FC236}">
                <a16:creationId xmlns:a16="http://schemas.microsoft.com/office/drawing/2014/main" id="{A2767AAA-2889-7643-AF80-014FCE8ECBDF}"/>
              </a:ext>
            </a:extLst>
          </p:cNvPr>
          <p:cNvSpPr/>
          <p:nvPr/>
        </p:nvSpPr>
        <p:spPr>
          <a:xfrm>
            <a:off x="2240787" y="1570287"/>
            <a:ext cx="6700990"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diferenciales rurales?</a:t>
            </a:r>
          </a:p>
        </p:txBody>
      </p:sp>
      <p:sp>
        <p:nvSpPr>
          <p:cNvPr id="21" name="CuadroTexto 20">
            <a:extLst>
              <a:ext uri="{FF2B5EF4-FFF2-40B4-BE49-F238E27FC236}">
                <a16:creationId xmlns:a16="http://schemas.microsoft.com/office/drawing/2014/main" id="{20777113-3BA5-B248-B808-3772D9902875}"/>
              </a:ext>
            </a:extLst>
          </p:cNvPr>
          <p:cNvSpPr txBox="1"/>
          <p:nvPr/>
        </p:nvSpPr>
        <p:spPr>
          <a:xfrm>
            <a:off x="9314621" y="233884"/>
            <a:ext cx="259524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3</a:t>
            </a:r>
          </a:p>
        </p:txBody>
      </p:sp>
      <p:sp>
        <p:nvSpPr>
          <p:cNvPr id="19" name="Rectángulo 18"/>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0" name="19 Rectángulo">
            <a:extLst>
              <a:ext uri="{FF2B5EF4-FFF2-40B4-BE49-F238E27FC236}">
                <a16:creationId xmlns:a16="http://schemas.microsoft.com/office/drawing/2014/main" id="{1DAB34E1-EB16-D942-8B21-D1B947EFB538}"/>
              </a:ext>
            </a:extLst>
          </p:cNvPr>
          <p:cNvSpPr/>
          <p:nvPr/>
        </p:nvSpPr>
        <p:spPr>
          <a:xfrm>
            <a:off x="622197" y="4207275"/>
            <a:ext cx="11254433" cy="250592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1200" cap="none" spc="0" normalizeH="0" baseline="0" noProof="0" dirty="0">
              <a:ln>
                <a:noFill/>
              </a:ln>
              <a:solidFill>
                <a:srgbClr val="004683"/>
              </a:solidFill>
              <a:effectLst/>
              <a:uLnTx/>
              <a:uFillTx/>
              <a:latin typeface="Arial" panose="020B0604020202020204" pitchFamily="34" charset="0"/>
              <a:ea typeface="+mn-ea"/>
              <a:cs typeface="+mn-cs"/>
            </a:endParaRPr>
          </a:p>
        </p:txBody>
      </p:sp>
      <p:sp>
        <p:nvSpPr>
          <p:cNvPr id="11" name="Rectángulo 10">
            <a:extLst>
              <a:ext uri="{FF2B5EF4-FFF2-40B4-BE49-F238E27FC236}">
                <a16:creationId xmlns:a16="http://schemas.microsoft.com/office/drawing/2014/main" id="{C1303886-1F29-F84B-9221-2A58EB645B6C}"/>
              </a:ext>
            </a:extLst>
          </p:cNvPr>
          <p:cNvSpPr/>
          <p:nvPr/>
        </p:nvSpPr>
        <p:spPr>
          <a:xfrm>
            <a:off x="622197" y="2236647"/>
            <a:ext cx="11254433" cy="1747034"/>
          </a:xfrm>
          <a:prstGeom prst="rect">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25F037D4-E734-47E8-A7F2-7E7707950761}"/>
              </a:ext>
            </a:extLst>
          </p:cNvPr>
          <p:cNvSpPr txBox="1"/>
          <p:nvPr/>
        </p:nvSpPr>
        <p:spPr>
          <a:xfrm>
            <a:off x="622197" y="4349076"/>
            <a:ext cx="5435703" cy="2199631"/>
          </a:xfrm>
          <a:prstGeom prst="rect">
            <a:avLst/>
          </a:prstGeom>
        </p:spPr>
        <p:txBody>
          <a:bodyPr vert="horz" lIns="91440" tIns="45720" rIns="91440" bIns="45720" rtlCol="0">
            <a:normAutofit/>
          </a:bodyPr>
          <a:lstStyle>
            <a:defPPr>
              <a:defRPr lang="en-US"/>
            </a:defPPr>
            <a:lvl1pPr algn="ctr">
              <a:defRPr>
                <a:solidFill>
                  <a:srgbClr val="004A84"/>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1000"/>
              </a:spcBef>
              <a:spcAft>
                <a:spcPts val="0"/>
              </a:spcAft>
              <a:buClr>
                <a:srgbClr val="4472C4"/>
              </a:buClr>
              <a:buSzPct val="80000"/>
              <a:buFontTx/>
              <a:buNone/>
              <a:tabLst/>
              <a:defRPr/>
            </a:pPr>
            <a:r>
              <a:rPr kumimoji="0" lang="es-ES_tradnl" sz="1600" b="1" i="0" u="none" strike="noStrike" kern="0" cap="none" spc="0" normalizeH="0" baseline="0" noProof="0" dirty="0">
                <a:ln>
                  <a:noFill/>
                </a:ln>
                <a:solidFill>
                  <a:srgbClr val="F42F63"/>
                </a:solidFill>
                <a:effectLst/>
                <a:uLnTx/>
                <a:uFillTx/>
                <a:latin typeface="Arial" panose="020B0604020202020204" pitchFamily="34" charset="0"/>
                <a:ea typeface="+mn-ea"/>
                <a:cs typeface="Arial" panose="020B0604020202020204" pitchFamily="34" charset="0"/>
              </a:rPr>
              <a:t>Condiciones particulares de la zona rural</a:t>
            </a:r>
          </a:p>
          <a:p>
            <a:pPr marL="0" marR="0" lvl="0" indent="0" algn="l" defTabSz="914400" rtl="0" eaLnBrk="1" fontAlgn="auto" latinLnBrk="0" hangingPunct="1">
              <a:lnSpc>
                <a:spcPct val="100000"/>
              </a:lnSpc>
              <a:spcBef>
                <a:spcPts val="1000"/>
              </a:spcBef>
              <a:spcAft>
                <a:spcPts val="0"/>
              </a:spcAft>
              <a:buClr>
                <a:srgbClr val="4472C4"/>
              </a:buClr>
              <a:buSzPct val="80000"/>
              <a:buFontTx/>
              <a:buNone/>
              <a:tabLst/>
              <a:defRPr/>
            </a:pPr>
            <a:endParaRPr kumimoji="0" lang="es-ES_tradnl" sz="16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Asentamientos humanos y viviendas rurales dispersas</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Gestión comunitaria de los servicios</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Diferentes usos del agua / Diferentes usos del suelo</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Distancia – Dificultades de acceso</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Diferentes características Vivienda rural</a:t>
            </a:r>
          </a:p>
        </p:txBody>
      </p:sp>
      <p:pic>
        <p:nvPicPr>
          <p:cNvPr id="13" name="Imagen 12">
            <a:extLst>
              <a:ext uri="{FF2B5EF4-FFF2-40B4-BE49-F238E27FC236}">
                <a16:creationId xmlns:a16="http://schemas.microsoft.com/office/drawing/2014/main" id="{EAD1B13F-F443-4F05-B128-F11D60B49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9782" y="2602410"/>
            <a:ext cx="1128441" cy="1128441"/>
          </a:xfrm>
          <a:prstGeom prst="rect">
            <a:avLst/>
          </a:prstGeom>
        </p:spPr>
      </p:pic>
      <p:pic>
        <p:nvPicPr>
          <p:cNvPr id="14" name="Imagen 13">
            <a:extLst>
              <a:ext uri="{FF2B5EF4-FFF2-40B4-BE49-F238E27FC236}">
                <a16:creationId xmlns:a16="http://schemas.microsoft.com/office/drawing/2014/main" id="{7B0F6CD3-1757-4FF9-8212-2A32FCE28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479" y="2637578"/>
            <a:ext cx="1049221" cy="1049221"/>
          </a:xfrm>
          <a:prstGeom prst="rect">
            <a:avLst/>
          </a:prstGeom>
        </p:spPr>
      </p:pic>
      <p:sp>
        <p:nvSpPr>
          <p:cNvPr id="15" name="Cruz 14">
            <a:extLst>
              <a:ext uri="{FF2B5EF4-FFF2-40B4-BE49-F238E27FC236}">
                <a16:creationId xmlns:a16="http://schemas.microsoft.com/office/drawing/2014/main" id="{D8859419-80D4-4DB2-A7D6-6580FC6B4D98}"/>
              </a:ext>
            </a:extLst>
          </p:cNvPr>
          <p:cNvSpPr/>
          <p:nvPr/>
        </p:nvSpPr>
        <p:spPr>
          <a:xfrm>
            <a:off x="4019205" y="2863794"/>
            <a:ext cx="551543" cy="540448"/>
          </a:xfrm>
          <a:prstGeom prst="plus">
            <a:avLst>
              <a:gd name="adj" fmla="val 41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Es igual a 21">
            <a:extLst>
              <a:ext uri="{FF2B5EF4-FFF2-40B4-BE49-F238E27FC236}">
                <a16:creationId xmlns:a16="http://schemas.microsoft.com/office/drawing/2014/main" id="{96F91B4F-ADB2-4A20-AA23-F54201DD1E65}"/>
              </a:ext>
            </a:extLst>
          </p:cNvPr>
          <p:cNvSpPr/>
          <p:nvPr/>
        </p:nvSpPr>
        <p:spPr>
          <a:xfrm>
            <a:off x="7535125" y="2881663"/>
            <a:ext cx="764162" cy="540448"/>
          </a:xfrm>
          <a:prstGeom prst="mathEqual">
            <a:avLst>
              <a:gd name="adj1" fmla="val 15463"/>
              <a:gd name="adj2" fmla="val 225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CuadroTexto 16">
            <a:extLst>
              <a:ext uri="{FF2B5EF4-FFF2-40B4-BE49-F238E27FC236}">
                <a16:creationId xmlns:a16="http://schemas.microsoft.com/office/drawing/2014/main" id="{19C1FBBB-164B-44CB-8FA0-B695468D18FB}"/>
              </a:ext>
            </a:extLst>
          </p:cNvPr>
          <p:cNvSpPr txBox="1"/>
          <p:nvPr/>
        </p:nvSpPr>
        <p:spPr>
          <a:xfrm>
            <a:off x="1869885" y="2640200"/>
            <a:ext cx="22849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Soluciones</a:t>
            </a:r>
            <a:r>
              <a:rPr kumimoji="0" lang="es-ES_tradnl"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tecnológicas apropiadas</a:t>
            </a:r>
          </a:p>
        </p:txBody>
      </p:sp>
      <p:sp>
        <p:nvSpPr>
          <p:cNvPr id="18" name="CuadroTexto 17">
            <a:extLst>
              <a:ext uri="{FF2B5EF4-FFF2-40B4-BE49-F238E27FC236}">
                <a16:creationId xmlns:a16="http://schemas.microsoft.com/office/drawing/2014/main" id="{AAA65507-C6B0-4950-AF38-020CEC41C29B}"/>
              </a:ext>
            </a:extLst>
          </p:cNvPr>
          <p:cNvSpPr txBox="1"/>
          <p:nvPr/>
        </p:nvSpPr>
        <p:spPr>
          <a:xfrm>
            <a:off x="5769557" y="2863794"/>
            <a:ext cx="18873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Gestión adecuada</a:t>
            </a:r>
          </a:p>
        </p:txBody>
      </p:sp>
      <p:sp>
        <p:nvSpPr>
          <p:cNvPr id="20" name="CuadroTexto 19">
            <a:extLst>
              <a:ext uri="{FF2B5EF4-FFF2-40B4-BE49-F238E27FC236}">
                <a16:creationId xmlns:a16="http://schemas.microsoft.com/office/drawing/2014/main" id="{969E11B7-B294-4DCD-9172-0FCFF1117297}"/>
              </a:ext>
            </a:extLst>
          </p:cNvPr>
          <p:cNvSpPr txBox="1"/>
          <p:nvPr/>
        </p:nvSpPr>
        <p:spPr>
          <a:xfrm>
            <a:off x="9281382" y="2593953"/>
            <a:ext cx="25952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Servicios permanentes con gestión sostenible</a:t>
            </a:r>
          </a:p>
        </p:txBody>
      </p:sp>
      <p:pic>
        <p:nvPicPr>
          <p:cNvPr id="22" name="Imagen 21">
            <a:extLst>
              <a:ext uri="{FF2B5EF4-FFF2-40B4-BE49-F238E27FC236}">
                <a16:creationId xmlns:a16="http://schemas.microsoft.com/office/drawing/2014/main" id="{04FC3F7C-4C23-6C45-B6A5-A96C8102E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5611" y="2653516"/>
            <a:ext cx="1196949" cy="1128441"/>
          </a:xfrm>
          <a:prstGeom prst="rect">
            <a:avLst/>
          </a:prstGeom>
        </p:spPr>
      </p:pic>
      <p:sp>
        <p:nvSpPr>
          <p:cNvPr id="23" name="Rectángulo 22">
            <a:extLst>
              <a:ext uri="{FF2B5EF4-FFF2-40B4-BE49-F238E27FC236}">
                <a16:creationId xmlns:a16="http://schemas.microsoft.com/office/drawing/2014/main" id="{A0FA7B00-4715-6440-961E-3DF64B97F30D}"/>
              </a:ext>
            </a:extLst>
          </p:cNvPr>
          <p:cNvSpPr/>
          <p:nvPr/>
        </p:nvSpPr>
        <p:spPr>
          <a:xfrm>
            <a:off x="6310111" y="4498282"/>
            <a:ext cx="5087782" cy="996033"/>
          </a:xfrm>
          <a:prstGeom prst="rect">
            <a:avLst/>
          </a:prstGeom>
          <a:solidFill>
            <a:srgbClr val="3366CC"/>
          </a:solidFill>
          <a:ln>
            <a:solidFill>
              <a:srgbClr val="3366CC"/>
            </a:solidFill>
          </a:ln>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TODAS LAS ZONAS RURALES SE ENCUENTRAN INCLUIDAS EN LOS ESQUEMAS DIFERENCIALES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Imagen 23">
            <a:extLst>
              <a:ext uri="{FF2B5EF4-FFF2-40B4-BE49-F238E27FC236}">
                <a16:creationId xmlns:a16="http://schemas.microsoft.com/office/drawing/2014/main" id="{654503F5-36C4-074E-9481-D4D5FB56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757" y="4309609"/>
            <a:ext cx="678873" cy="678873"/>
          </a:xfrm>
          <a:prstGeom prst="rect">
            <a:avLst/>
          </a:prstGeom>
        </p:spPr>
      </p:pic>
      <p:pic>
        <p:nvPicPr>
          <p:cNvPr id="25" name="Imagen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11503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DF4B16B-4459-0E44-B385-BA7B9D787902}"/>
              </a:ext>
            </a:extLst>
          </p:cNvPr>
          <p:cNvSpPr txBox="1"/>
          <p:nvPr/>
        </p:nvSpPr>
        <p:spPr>
          <a:xfrm>
            <a:off x="465758"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2.</a:t>
            </a:r>
          </a:p>
        </p:txBody>
      </p:sp>
      <p:sp>
        <p:nvSpPr>
          <p:cNvPr id="8" name="Rectángulo 7">
            <a:extLst>
              <a:ext uri="{FF2B5EF4-FFF2-40B4-BE49-F238E27FC236}">
                <a16:creationId xmlns:a16="http://schemas.microsoft.com/office/drawing/2014/main" id="{9F1801EA-E9FD-1F46-A88B-11A68CEB6688}"/>
              </a:ext>
            </a:extLst>
          </p:cNvPr>
          <p:cNvSpPr/>
          <p:nvPr/>
        </p:nvSpPr>
        <p:spPr>
          <a:xfrm>
            <a:off x="1950192" y="1012152"/>
            <a:ext cx="6991585"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los dos esquemas</a:t>
            </a:r>
          </a:p>
        </p:txBody>
      </p:sp>
      <p:sp>
        <p:nvSpPr>
          <p:cNvPr id="2" name="Rectángulo 1">
            <a:extLst>
              <a:ext uri="{FF2B5EF4-FFF2-40B4-BE49-F238E27FC236}">
                <a16:creationId xmlns:a16="http://schemas.microsoft.com/office/drawing/2014/main" id="{A2767AAA-2889-7643-AF80-014FCE8ECBDF}"/>
              </a:ext>
            </a:extLst>
          </p:cNvPr>
          <p:cNvSpPr/>
          <p:nvPr/>
        </p:nvSpPr>
        <p:spPr>
          <a:xfrm>
            <a:off x="2240787" y="1570287"/>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diferenciales rurales?</a:t>
            </a:r>
          </a:p>
        </p:txBody>
      </p:sp>
      <p:sp>
        <p:nvSpPr>
          <p:cNvPr id="47" name="CuadroTexto 46">
            <a:extLst>
              <a:ext uri="{FF2B5EF4-FFF2-40B4-BE49-F238E27FC236}">
                <a16:creationId xmlns:a16="http://schemas.microsoft.com/office/drawing/2014/main" id="{4DC19543-C683-0C49-9958-56660A513383}"/>
              </a:ext>
            </a:extLst>
          </p:cNvPr>
          <p:cNvSpPr txBox="1"/>
          <p:nvPr/>
        </p:nvSpPr>
        <p:spPr>
          <a:xfrm>
            <a:off x="6202557" y="2757604"/>
            <a:ext cx="5376912" cy="3139321"/>
          </a:xfrm>
          <a:prstGeom prst="rect">
            <a:avLst/>
          </a:prstGeom>
          <a:noFill/>
        </p:spPr>
        <p:txBody>
          <a:bodyPr wrap="square" rtlCol="0">
            <a:spAutoFit/>
          </a:bodyPr>
          <a:lstStyle/>
          <a:p>
            <a:pPr algn="just"/>
            <a:r>
              <a:rPr lang="es-CO" b="1" dirty="0">
                <a:solidFill>
                  <a:srgbClr val="004A84"/>
                </a:solidFill>
                <a:latin typeface="Arial" panose="020B0604020202020204" pitchFamily="34" charset="0"/>
                <a:cs typeface="Arial" panose="020B0604020202020204" pitchFamily="34" charset="0"/>
              </a:rPr>
              <a:t>Prestación de los servicios de acueducto, alcantarillado y aseo en zonas rurales</a:t>
            </a:r>
          </a:p>
          <a:p>
            <a:pPr algn="just"/>
            <a:endParaRPr lang="es-CO" b="1" dirty="0">
              <a:solidFill>
                <a:srgbClr val="004A84"/>
              </a:solidFill>
              <a:latin typeface="Arial" panose="020B0604020202020204" pitchFamily="34" charset="0"/>
              <a:cs typeface="Arial" panose="020B0604020202020204" pitchFamily="34" charset="0"/>
            </a:endParaRPr>
          </a:p>
          <a:p>
            <a:pPr algn="just"/>
            <a:r>
              <a:rPr lang="es-CO" dirty="0">
                <a:solidFill>
                  <a:srgbClr val="004A84"/>
                </a:solidFill>
                <a:latin typeface="Arial" panose="020B0604020202020204" pitchFamily="34" charset="0"/>
                <a:cs typeface="Arial" panose="020B0604020202020204" pitchFamily="34" charset="0"/>
              </a:rPr>
              <a:t>Este esquema diferencial va dirigido a la prestación de los servicios de acueducto, alcantarillado y aseo en la zona rural bajo el marco de la Ley 142 de 1994, contando con instrumentos que permitan el trata-miento diferencial, desarrollados a través de la política rural.</a:t>
            </a:r>
          </a:p>
          <a:p>
            <a:pPr algn="just"/>
            <a:endParaRPr lang="es-CO" dirty="0">
              <a:solidFill>
                <a:srgbClr val="004A84"/>
              </a:solidFill>
              <a:latin typeface="Arial" panose="020B0604020202020204" pitchFamily="34" charset="0"/>
              <a:cs typeface="Arial" panose="020B0604020202020204" pitchFamily="34" charset="0"/>
            </a:endParaRPr>
          </a:p>
          <a:p>
            <a:pPr algn="just"/>
            <a:endParaRPr lang="es-CO" dirty="0">
              <a:solidFill>
                <a:srgbClr val="004A84"/>
              </a:solidFill>
              <a:latin typeface="Arial" panose="020B0604020202020204" pitchFamily="34" charset="0"/>
              <a:cs typeface="Arial" panose="020B0604020202020204" pitchFamily="34" charset="0"/>
            </a:endParaRPr>
          </a:p>
        </p:txBody>
      </p:sp>
      <p:pic>
        <p:nvPicPr>
          <p:cNvPr id="50" name="Imagen 49">
            <a:extLst>
              <a:ext uri="{FF2B5EF4-FFF2-40B4-BE49-F238E27FC236}">
                <a16:creationId xmlns:a16="http://schemas.microsoft.com/office/drawing/2014/main" id="{098CABA6-7981-CF41-B5E8-C61CB2676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05" y="2276229"/>
            <a:ext cx="5316352" cy="4253081"/>
          </a:xfrm>
          <a:prstGeom prst="rect">
            <a:avLst/>
          </a:prstGeom>
        </p:spPr>
      </p:pic>
      <p:sp>
        <p:nvSpPr>
          <p:cNvPr id="52" name="Rectángulo 51">
            <a:extLst>
              <a:ext uri="{FF2B5EF4-FFF2-40B4-BE49-F238E27FC236}">
                <a16:creationId xmlns:a16="http://schemas.microsoft.com/office/drawing/2014/main" id="{B6B7B1FA-82ED-5340-A2C3-D1298D15DB47}"/>
              </a:ext>
            </a:extLst>
          </p:cNvPr>
          <p:cNvSpPr/>
          <p:nvPr/>
        </p:nvSpPr>
        <p:spPr>
          <a:xfrm>
            <a:off x="1018038" y="2625422"/>
            <a:ext cx="800219" cy="830997"/>
          </a:xfrm>
          <a:prstGeom prst="rect">
            <a:avLst/>
          </a:prstGeom>
        </p:spPr>
        <p:txBody>
          <a:bodyPr wrap="none">
            <a:spAutoFit/>
          </a:bodyPr>
          <a:lstStyle/>
          <a:p>
            <a:pPr algn="ctr"/>
            <a:r>
              <a:rPr lang="es-CO" sz="4800" b="1" dirty="0">
                <a:solidFill>
                  <a:srgbClr val="BF124E"/>
                </a:solidFill>
                <a:latin typeface="Arial" panose="020B0604020202020204" pitchFamily="34" charset="0"/>
                <a:cs typeface="Arial" panose="020B0604020202020204" pitchFamily="34" charset="0"/>
              </a:rPr>
              <a:t>A.</a:t>
            </a:r>
          </a:p>
        </p:txBody>
      </p:sp>
      <p:sp>
        <p:nvSpPr>
          <p:cNvPr id="21" name="CuadroTexto 20">
            <a:extLst>
              <a:ext uri="{FF2B5EF4-FFF2-40B4-BE49-F238E27FC236}">
                <a16:creationId xmlns:a16="http://schemas.microsoft.com/office/drawing/2014/main" id="{20777113-3BA5-B248-B808-3772D9902875}"/>
              </a:ext>
            </a:extLst>
          </p:cNvPr>
          <p:cNvSpPr txBox="1"/>
          <p:nvPr/>
        </p:nvSpPr>
        <p:spPr>
          <a:xfrm>
            <a:off x="9236467" y="233884"/>
            <a:ext cx="2673401"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4</a:t>
            </a:r>
          </a:p>
        </p:txBody>
      </p:sp>
      <p:sp>
        <p:nvSpPr>
          <p:cNvPr id="19" name="Rectángulo 18"/>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96016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A4499568-3D63-A540-91A2-7B43A053F30F}"/>
              </a:ext>
            </a:extLst>
          </p:cNvPr>
          <p:cNvSpPr/>
          <p:nvPr/>
        </p:nvSpPr>
        <p:spPr>
          <a:xfrm>
            <a:off x="2245381" y="1008266"/>
            <a:ext cx="6585402" cy="760007"/>
          </a:xfrm>
          <a:prstGeom prst="rect">
            <a:avLst/>
          </a:prstGeom>
          <a:solidFill>
            <a:srgbClr val="D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846CE1C9-D414-D84E-B0DA-52E15055A9B8}"/>
              </a:ext>
            </a:extLst>
          </p:cNvPr>
          <p:cNvSpPr txBox="1"/>
          <p:nvPr/>
        </p:nvSpPr>
        <p:spPr>
          <a:xfrm>
            <a:off x="1667420" y="2157835"/>
            <a:ext cx="2447380" cy="1169551"/>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Permiten cumplir gradualmente con los indicadores sectoriales </a:t>
            </a:r>
            <a:r>
              <a:rPr lang="es-CO" sz="1400" dirty="0">
                <a:solidFill>
                  <a:srgbClr val="004A84"/>
                </a:solidFill>
                <a:latin typeface="Arial" panose="020B0604020202020204" pitchFamily="34" charset="0"/>
                <a:cs typeface="Arial" panose="020B0604020202020204" pitchFamily="34" charset="0"/>
              </a:rPr>
              <a:t>de: continuidad, micromedición y calidad del agua.</a:t>
            </a:r>
          </a:p>
        </p:txBody>
      </p:sp>
      <p:pic>
        <p:nvPicPr>
          <p:cNvPr id="3" name="Imagen 2">
            <a:extLst>
              <a:ext uri="{FF2B5EF4-FFF2-40B4-BE49-F238E27FC236}">
                <a16:creationId xmlns:a16="http://schemas.microsoft.com/office/drawing/2014/main" id="{3B6E621F-9F8B-0940-A55C-AB9F255C2877}"/>
              </a:ext>
            </a:extLst>
          </p:cNvPr>
          <p:cNvPicPr>
            <a:picLocks noChangeAspect="1"/>
          </p:cNvPicPr>
          <p:nvPr/>
        </p:nvPicPr>
        <p:blipFill>
          <a:blip r:embed="rId2"/>
          <a:stretch>
            <a:fillRect/>
          </a:stretch>
        </p:blipFill>
        <p:spPr>
          <a:xfrm>
            <a:off x="837756" y="2410347"/>
            <a:ext cx="698441" cy="658529"/>
          </a:xfrm>
          <a:prstGeom prst="rect">
            <a:avLst/>
          </a:prstGeom>
        </p:spPr>
      </p:pic>
      <p:pic>
        <p:nvPicPr>
          <p:cNvPr id="4" name="Imagen 3">
            <a:extLst>
              <a:ext uri="{FF2B5EF4-FFF2-40B4-BE49-F238E27FC236}">
                <a16:creationId xmlns:a16="http://schemas.microsoft.com/office/drawing/2014/main" id="{18AFC76E-5A4C-494A-BCDD-2DBA019462A4}"/>
              </a:ext>
            </a:extLst>
          </p:cNvPr>
          <p:cNvPicPr>
            <a:picLocks noChangeAspect="1"/>
          </p:cNvPicPr>
          <p:nvPr/>
        </p:nvPicPr>
        <p:blipFill>
          <a:blip r:embed="rId3"/>
          <a:stretch>
            <a:fillRect/>
          </a:stretch>
        </p:blipFill>
        <p:spPr>
          <a:xfrm flipH="1">
            <a:off x="837756" y="3735151"/>
            <a:ext cx="698440" cy="638572"/>
          </a:xfrm>
          <a:prstGeom prst="rect">
            <a:avLst/>
          </a:prstGeom>
        </p:spPr>
      </p:pic>
      <p:pic>
        <p:nvPicPr>
          <p:cNvPr id="5" name="Imagen 4">
            <a:extLst>
              <a:ext uri="{FF2B5EF4-FFF2-40B4-BE49-F238E27FC236}">
                <a16:creationId xmlns:a16="http://schemas.microsoft.com/office/drawing/2014/main" id="{79ECEA0D-13CD-BD48-A15A-D2C9BCCF4117}"/>
              </a:ext>
            </a:extLst>
          </p:cNvPr>
          <p:cNvPicPr>
            <a:picLocks noChangeAspect="1"/>
          </p:cNvPicPr>
          <p:nvPr/>
        </p:nvPicPr>
        <p:blipFill>
          <a:blip r:embed="rId4"/>
          <a:stretch>
            <a:fillRect/>
          </a:stretch>
        </p:blipFill>
        <p:spPr>
          <a:xfrm>
            <a:off x="837756" y="5327980"/>
            <a:ext cx="698440" cy="618618"/>
          </a:xfrm>
          <a:prstGeom prst="rect">
            <a:avLst/>
          </a:prstGeom>
        </p:spPr>
      </p:pic>
      <p:pic>
        <p:nvPicPr>
          <p:cNvPr id="6" name="Imagen 5">
            <a:extLst>
              <a:ext uri="{FF2B5EF4-FFF2-40B4-BE49-F238E27FC236}">
                <a16:creationId xmlns:a16="http://schemas.microsoft.com/office/drawing/2014/main" id="{834FB311-7C4F-9445-95AC-DA78E8D50FBF}"/>
              </a:ext>
            </a:extLst>
          </p:cNvPr>
          <p:cNvPicPr>
            <a:picLocks noChangeAspect="1"/>
          </p:cNvPicPr>
          <p:nvPr/>
        </p:nvPicPr>
        <p:blipFill>
          <a:blip r:embed="rId5"/>
          <a:stretch>
            <a:fillRect/>
          </a:stretch>
        </p:blipFill>
        <p:spPr>
          <a:xfrm flipH="1">
            <a:off x="5034585" y="2260879"/>
            <a:ext cx="698442" cy="718396"/>
          </a:xfrm>
          <a:prstGeom prst="rect">
            <a:avLst/>
          </a:prstGeom>
        </p:spPr>
      </p:pic>
      <p:pic>
        <p:nvPicPr>
          <p:cNvPr id="7" name="Imagen 6">
            <a:extLst>
              <a:ext uri="{FF2B5EF4-FFF2-40B4-BE49-F238E27FC236}">
                <a16:creationId xmlns:a16="http://schemas.microsoft.com/office/drawing/2014/main" id="{94702D68-A56B-3C4E-A831-7590300BD804}"/>
              </a:ext>
            </a:extLst>
          </p:cNvPr>
          <p:cNvPicPr>
            <a:picLocks noChangeAspect="1"/>
          </p:cNvPicPr>
          <p:nvPr/>
        </p:nvPicPr>
        <p:blipFill>
          <a:blip r:embed="rId6"/>
          <a:stretch>
            <a:fillRect/>
          </a:stretch>
        </p:blipFill>
        <p:spPr>
          <a:xfrm>
            <a:off x="5034586" y="3133668"/>
            <a:ext cx="698440" cy="678486"/>
          </a:xfrm>
          <a:prstGeom prst="rect">
            <a:avLst/>
          </a:prstGeom>
        </p:spPr>
      </p:pic>
      <p:pic>
        <p:nvPicPr>
          <p:cNvPr id="8" name="Imagen 7">
            <a:extLst>
              <a:ext uri="{FF2B5EF4-FFF2-40B4-BE49-F238E27FC236}">
                <a16:creationId xmlns:a16="http://schemas.microsoft.com/office/drawing/2014/main" id="{AA305D1F-7CCB-DA4F-A259-EBC387918723}"/>
              </a:ext>
            </a:extLst>
          </p:cNvPr>
          <p:cNvPicPr>
            <a:picLocks noChangeAspect="1"/>
          </p:cNvPicPr>
          <p:nvPr/>
        </p:nvPicPr>
        <p:blipFill>
          <a:blip r:embed="rId7"/>
          <a:stretch>
            <a:fillRect/>
          </a:stretch>
        </p:blipFill>
        <p:spPr>
          <a:xfrm flipH="1">
            <a:off x="5034586" y="4022367"/>
            <a:ext cx="698440" cy="678486"/>
          </a:xfrm>
          <a:prstGeom prst="rect">
            <a:avLst/>
          </a:prstGeom>
        </p:spPr>
      </p:pic>
      <p:pic>
        <p:nvPicPr>
          <p:cNvPr id="9" name="Imagen 8">
            <a:extLst>
              <a:ext uri="{FF2B5EF4-FFF2-40B4-BE49-F238E27FC236}">
                <a16:creationId xmlns:a16="http://schemas.microsoft.com/office/drawing/2014/main" id="{6BE591C6-E508-C748-941A-F5C838C8A207}"/>
              </a:ext>
            </a:extLst>
          </p:cNvPr>
          <p:cNvPicPr>
            <a:picLocks noChangeAspect="1"/>
          </p:cNvPicPr>
          <p:nvPr/>
        </p:nvPicPr>
        <p:blipFill>
          <a:blip r:embed="rId8"/>
          <a:stretch>
            <a:fillRect/>
          </a:stretch>
        </p:blipFill>
        <p:spPr>
          <a:xfrm>
            <a:off x="5038791" y="4862406"/>
            <a:ext cx="698441" cy="658529"/>
          </a:xfrm>
          <a:prstGeom prst="rect">
            <a:avLst/>
          </a:prstGeom>
        </p:spPr>
      </p:pic>
      <p:sp>
        <p:nvSpPr>
          <p:cNvPr id="10" name="Rectángulo 9">
            <a:extLst>
              <a:ext uri="{FF2B5EF4-FFF2-40B4-BE49-F238E27FC236}">
                <a16:creationId xmlns:a16="http://schemas.microsoft.com/office/drawing/2014/main" id="{E1650814-0083-A149-B6FC-18DB551FC2D8}"/>
              </a:ext>
            </a:extLst>
          </p:cNvPr>
          <p:cNvSpPr/>
          <p:nvPr/>
        </p:nvSpPr>
        <p:spPr>
          <a:xfrm>
            <a:off x="3010661" y="1091570"/>
            <a:ext cx="6585402" cy="584775"/>
          </a:xfrm>
          <a:prstGeom prst="rect">
            <a:avLst/>
          </a:prstGeom>
        </p:spPr>
        <p:txBody>
          <a:bodyPr wrap="square">
            <a:spAutoFit/>
          </a:bodyPr>
          <a:lstStyle/>
          <a:p>
            <a:r>
              <a:rPr lang="es-CO" sz="1600" b="1" dirty="0">
                <a:solidFill>
                  <a:srgbClr val="004A84"/>
                </a:solidFill>
                <a:latin typeface="Arial" panose="020B0604020202020204" pitchFamily="34" charset="0"/>
                <a:cs typeface="Arial" panose="020B0604020202020204" pitchFamily="34" charset="0"/>
              </a:rPr>
              <a:t>Los beneficios para los prestadores de los servicios de acueducto, alcantarillado y aseo:</a:t>
            </a:r>
          </a:p>
        </p:txBody>
      </p:sp>
      <p:sp>
        <p:nvSpPr>
          <p:cNvPr id="11" name="CuadroTexto 10">
            <a:extLst>
              <a:ext uri="{FF2B5EF4-FFF2-40B4-BE49-F238E27FC236}">
                <a16:creationId xmlns:a16="http://schemas.microsoft.com/office/drawing/2014/main" id="{275C3801-16BF-C447-A80A-FFA2560B8791}"/>
              </a:ext>
            </a:extLst>
          </p:cNvPr>
          <p:cNvSpPr txBox="1"/>
          <p:nvPr/>
        </p:nvSpPr>
        <p:spPr>
          <a:xfrm>
            <a:off x="9411129" y="233884"/>
            <a:ext cx="2498740"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5</a:t>
            </a:r>
          </a:p>
        </p:txBody>
      </p:sp>
      <p:sp>
        <p:nvSpPr>
          <p:cNvPr id="12" name="Rectángulo 11">
            <a:extLst>
              <a:ext uri="{FF2B5EF4-FFF2-40B4-BE49-F238E27FC236}">
                <a16:creationId xmlns:a16="http://schemas.microsoft.com/office/drawing/2014/main" id="{1FFB85EA-70BF-E545-9393-4FBD3FECE67B}"/>
              </a:ext>
            </a:extLst>
          </p:cNvPr>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13" name="Imagen 12">
            <a:extLst>
              <a:ext uri="{FF2B5EF4-FFF2-40B4-BE49-F238E27FC236}">
                <a16:creationId xmlns:a16="http://schemas.microsoft.com/office/drawing/2014/main" id="{D4A70CB8-251D-C346-A129-484853EC1D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7401" y="770566"/>
            <a:ext cx="1468805" cy="1175044"/>
          </a:xfrm>
          <a:prstGeom prst="rect">
            <a:avLst/>
          </a:prstGeom>
        </p:spPr>
      </p:pic>
      <p:sp>
        <p:nvSpPr>
          <p:cNvPr id="15" name="Rectángulo 14">
            <a:extLst>
              <a:ext uri="{FF2B5EF4-FFF2-40B4-BE49-F238E27FC236}">
                <a16:creationId xmlns:a16="http://schemas.microsoft.com/office/drawing/2014/main" id="{FECD214C-1BDF-3444-8917-532F1D9E1389}"/>
              </a:ext>
            </a:extLst>
          </p:cNvPr>
          <p:cNvSpPr/>
          <p:nvPr/>
        </p:nvSpPr>
        <p:spPr>
          <a:xfrm>
            <a:off x="867201" y="937277"/>
            <a:ext cx="800219" cy="830997"/>
          </a:xfrm>
          <a:prstGeom prst="rect">
            <a:avLst/>
          </a:prstGeom>
        </p:spPr>
        <p:txBody>
          <a:bodyPr wrap="none">
            <a:spAutoFit/>
          </a:bodyPr>
          <a:lstStyle/>
          <a:p>
            <a:pPr algn="ctr"/>
            <a:r>
              <a:rPr lang="es-CO" sz="4800" b="1" dirty="0">
                <a:solidFill>
                  <a:srgbClr val="BF124E"/>
                </a:solidFill>
                <a:latin typeface="Arial" panose="020B0604020202020204" pitchFamily="34" charset="0"/>
                <a:cs typeface="Arial" panose="020B0604020202020204" pitchFamily="34" charset="0"/>
              </a:rPr>
              <a:t>A.</a:t>
            </a:r>
          </a:p>
        </p:txBody>
      </p:sp>
      <p:pic>
        <p:nvPicPr>
          <p:cNvPr id="17" name="Imagen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
        <p:nvSpPr>
          <p:cNvPr id="14" name="CuadroTexto 13"/>
          <p:cNvSpPr txBox="1"/>
          <p:nvPr/>
        </p:nvSpPr>
        <p:spPr>
          <a:xfrm>
            <a:off x="1670538" y="3475297"/>
            <a:ext cx="2655277" cy="1169551"/>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Permiten adoptar el Contrato de Condiciones Uniformes</a:t>
            </a:r>
            <a:r>
              <a:rPr lang="es-CO" sz="1400" dirty="0">
                <a:solidFill>
                  <a:srgbClr val="004A84"/>
                </a:solidFill>
                <a:latin typeface="Arial" panose="020B0604020202020204" pitchFamily="34" charset="0"/>
                <a:cs typeface="Arial" panose="020B0604020202020204" pitchFamily="34" charset="0"/>
              </a:rPr>
              <a:t> (CCU), teniendo en cuenta el cumplimiento gradual de estos indicadores. </a:t>
            </a:r>
          </a:p>
        </p:txBody>
      </p:sp>
      <p:sp>
        <p:nvSpPr>
          <p:cNvPr id="18" name="CuadroTexto 17"/>
          <p:cNvSpPr txBox="1"/>
          <p:nvPr/>
        </p:nvSpPr>
        <p:spPr>
          <a:xfrm>
            <a:off x="1670538" y="4872839"/>
            <a:ext cx="2967793" cy="1600438"/>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Permiten el cumplimiento gradual de metas</a:t>
            </a:r>
            <a:r>
              <a:rPr lang="es-CO" sz="1400" dirty="0">
                <a:solidFill>
                  <a:srgbClr val="004A84"/>
                </a:solidFill>
                <a:latin typeface="Arial" panose="020B0604020202020204" pitchFamily="34" charset="0"/>
                <a:cs typeface="Arial" panose="020B0604020202020204" pitchFamily="34" charset="0"/>
              </a:rPr>
              <a:t>, en su tarea de adoptar la metodología tarifaria diseñada por la Comisión de Regulación de Agua Potable y Saneamiento Básico (CRA) para pequeños prestadores. </a:t>
            </a:r>
          </a:p>
        </p:txBody>
      </p:sp>
      <p:sp>
        <p:nvSpPr>
          <p:cNvPr id="19" name="CuadroTexto 18"/>
          <p:cNvSpPr txBox="1"/>
          <p:nvPr/>
        </p:nvSpPr>
        <p:spPr>
          <a:xfrm>
            <a:off x="5733026" y="2322436"/>
            <a:ext cx="4055966" cy="523220"/>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Permiten acceder a los subsidios </a:t>
            </a:r>
            <a:r>
              <a:rPr lang="es-CO" sz="1400" dirty="0">
                <a:solidFill>
                  <a:srgbClr val="004A84"/>
                </a:solidFill>
                <a:latin typeface="Arial" panose="020B0604020202020204" pitchFamily="34" charset="0"/>
                <a:cs typeface="Arial" panose="020B0604020202020204" pitchFamily="34" charset="0"/>
              </a:rPr>
              <a:t>para sus suscriptores y/o usuarios.</a:t>
            </a:r>
          </a:p>
        </p:txBody>
      </p:sp>
      <p:sp>
        <p:nvSpPr>
          <p:cNvPr id="20" name="CuadroTexto 19"/>
          <p:cNvSpPr txBox="1"/>
          <p:nvPr/>
        </p:nvSpPr>
        <p:spPr>
          <a:xfrm>
            <a:off x="5733027" y="3191567"/>
            <a:ext cx="4598377" cy="523221"/>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Permiten recibir la asistencia técnica </a:t>
            </a:r>
            <a:r>
              <a:rPr lang="es-CO" sz="1400" dirty="0">
                <a:solidFill>
                  <a:srgbClr val="004A84"/>
                </a:solidFill>
                <a:latin typeface="Arial" panose="020B0604020202020204" pitchFamily="34" charset="0"/>
                <a:cs typeface="Arial" panose="020B0604020202020204" pitchFamily="34" charset="0"/>
              </a:rPr>
              <a:t>necesaria para su fortalecimiento institucional.</a:t>
            </a:r>
          </a:p>
        </p:txBody>
      </p:sp>
      <p:sp>
        <p:nvSpPr>
          <p:cNvPr id="21" name="CuadroTexto 20"/>
          <p:cNvSpPr txBox="1"/>
          <p:nvPr/>
        </p:nvSpPr>
        <p:spPr>
          <a:xfrm>
            <a:off x="5737232" y="3970645"/>
            <a:ext cx="6189785" cy="954107"/>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Se encuentran bajo la vigilancia diferencial </a:t>
            </a:r>
            <a:r>
              <a:rPr lang="es-CO" sz="1400" dirty="0">
                <a:solidFill>
                  <a:srgbClr val="004A84"/>
                </a:solidFill>
                <a:latin typeface="Arial" panose="020B0604020202020204" pitchFamily="34" charset="0"/>
                <a:cs typeface="Arial" panose="020B0604020202020204" pitchFamily="34" charset="0"/>
              </a:rPr>
              <a:t>por parte de la autoridad sanitaria, que se trata del control de la autoridad ajustada a las particularidades en la prestación del servicio en las comunidades rurales.</a:t>
            </a:r>
            <a:endParaRPr lang="es-CO" sz="1400" dirty="0"/>
          </a:p>
          <a:p>
            <a:endParaRPr lang="es-CO" sz="1400" dirty="0"/>
          </a:p>
        </p:txBody>
      </p:sp>
      <p:sp>
        <p:nvSpPr>
          <p:cNvPr id="22" name="CuadroTexto 21"/>
          <p:cNvSpPr txBox="1"/>
          <p:nvPr/>
        </p:nvSpPr>
        <p:spPr>
          <a:xfrm>
            <a:off x="5737232" y="4958863"/>
            <a:ext cx="6309168" cy="523220"/>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Estarán bajo la vigilancia diferencial</a:t>
            </a:r>
            <a:r>
              <a:rPr lang="es-CO" sz="1400" dirty="0">
                <a:solidFill>
                  <a:srgbClr val="004A84"/>
                </a:solidFill>
                <a:latin typeface="Arial" panose="020B0604020202020204" pitchFamily="34" charset="0"/>
                <a:cs typeface="Arial" panose="020B0604020202020204" pitchFamily="34" charset="0"/>
              </a:rPr>
              <a:t> que está diseñando la </a:t>
            </a:r>
            <a:r>
              <a:rPr lang="es-CO" sz="1400" b="1" dirty="0">
                <a:solidFill>
                  <a:srgbClr val="004A84"/>
                </a:solidFill>
                <a:latin typeface="Arial" panose="020B0604020202020204" pitchFamily="34" charset="0"/>
                <a:cs typeface="Arial" panose="020B0604020202020204" pitchFamily="34" charset="0"/>
              </a:rPr>
              <a:t>Superintendencia de Servicios Públicos Domiciliarios (SSPD).</a:t>
            </a:r>
          </a:p>
        </p:txBody>
      </p:sp>
    </p:spTree>
    <p:extLst>
      <p:ext uri="{BB962C8B-B14F-4D97-AF65-F5344CB8AC3E}">
        <p14:creationId xmlns:p14="http://schemas.microsoft.com/office/powerpoint/2010/main" val="416648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982B2693-AFD5-CF4C-9E10-C1A8CBE19367}"/>
              </a:ext>
            </a:extLst>
          </p:cNvPr>
          <p:cNvSpPr txBox="1"/>
          <p:nvPr/>
        </p:nvSpPr>
        <p:spPr>
          <a:xfrm>
            <a:off x="5732585" y="1879850"/>
            <a:ext cx="6101860" cy="3416320"/>
          </a:xfrm>
          <a:prstGeom prst="rect">
            <a:avLst/>
          </a:prstGeom>
          <a:noFill/>
        </p:spPr>
        <p:txBody>
          <a:bodyPr wrap="square" rtlCol="0">
            <a:spAutoFit/>
          </a:bodyPr>
          <a:lstStyle/>
          <a:p>
            <a:pPr algn="just"/>
            <a:r>
              <a:rPr lang="es-CO" b="1" dirty="0">
                <a:solidFill>
                  <a:srgbClr val="004A84"/>
                </a:solidFill>
                <a:latin typeface="Arial" panose="020B0604020202020204" pitchFamily="34" charset="0"/>
                <a:cs typeface="Arial" panose="020B0604020202020204" pitchFamily="34" charset="0"/>
              </a:rPr>
              <a:t>Aprovisionamiento de agua para consumo humano y doméstico y saneamiento básico: </a:t>
            </a:r>
          </a:p>
          <a:p>
            <a:pPr algn="just"/>
            <a:endParaRPr lang="es-CO" dirty="0">
              <a:solidFill>
                <a:srgbClr val="004A84"/>
              </a:solidFill>
              <a:latin typeface="Arial" panose="020B0604020202020204" pitchFamily="34" charset="0"/>
              <a:cs typeface="Arial" panose="020B0604020202020204" pitchFamily="34" charset="0"/>
            </a:endParaRPr>
          </a:p>
          <a:p>
            <a:pPr algn="just"/>
            <a:r>
              <a:rPr lang="es-CO" dirty="0">
                <a:solidFill>
                  <a:srgbClr val="004A84"/>
                </a:solidFill>
                <a:latin typeface="Arial" panose="020B0604020202020204" pitchFamily="34" charset="0"/>
                <a:cs typeface="Arial" panose="020B0604020202020204" pitchFamily="34" charset="0"/>
              </a:rPr>
              <a:t>Este esquema diferencial va dirigido a aquellas comunidades rurales que por sus características de dispersión en el territorio, concentración y cantidad de las edificaciones o viviendas rurales, actividades socioeconómicas, múltiples usos del agua y características técnico-operativas del sistema; no tienen la posibilidad de ser prestadores del servicio, por ende el aprovisionamiento de agua se suministra a través de alguna solución alternativa.</a:t>
            </a:r>
          </a:p>
        </p:txBody>
      </p:sp>
      <p:sp>
        <p:nvSpPr>
          <p:cNvPr id="29" name="Rectángulo 28">
            <a:extLst>
              <a:ext uri="{FF2B5EF4-FFF2-40B4-BE49-F238E27FC236}">
                <a16:creationId xmlns:a16="http://schemas.microsoft.com/office/drawing/2014/main" id="{8ABD6DAE-B4FF-0A45-A43D-D4C6CBB6FE0A}"/>
              </a:ext>
            </a:extLst>
          </p:cNvPr>
          <p:cNvSpPr/>
          <p:nvPr/>
        </p:nvSpPr>
        <p:spPr>
          <a:xfrm>
            <a:off x="666310" y="1725961"/>
            <a:ext cx="800219" cy="830997"/>
          </a:xfrm>
          <a:prstGeom prst="rect">
            <a:avLst/>
          </a:prstGeom>
        </p:spPr>
        <p:txBody>
          <a:bodyPr wrap="none">
            <a:spAutoFit/>
          </a:bodyPr>
          <a:lstStyle/>
          <a:p>
            <a:pPr algn="ctr"/>
            <a:r>
              <a:rPr lang="es-CO" sz="4800" b="1" dirty="0">
                <a:solidFill>
                  <a:srgbClr val="BF124E"/>
                </a:solidFill>
                <a:latin typeface="Arial" panose="020B0604020202020204" pitchFamily="34" charset="0"/>
                <a:cs typeface="Arial" panose="020B0604020202020204" pitchFamily="34" charset="0"/>
              </a:rPr>
              <a:t>B.</a:t>
            </a:r>
          </a:p>
        </p:txBody>
      </p:sp>
      <p:pic>
        <p:nvPicPr>
          <p:cNvPr id="38" name="Imagen 37">
            <a:extLst>
              <a:ext uri="{FF2B5EF4-FFF2-40B4-BE49-F238E27FC236}">
                <a16:creationId xmlns:a16="http://schemas.microsoft.com/office/drawing/2014/main" id="{E0300176-0BFF-7D46-946E-3F9898C22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79" y="1953947"/>
            <a:ext cx="5756393" cy="4605114"/>
          </a:xfrm>
          <a:prstGeom prst="rect">
            <a:avLst/>
          </a:prstGeom>
        </p:spPr>
      </p:pic>
      <p:sp>
        <p:nvSpPr>
          <p:cNvPr id="23" name="CuadroTexto 22">
            <a:extLst>
              <a:ext uri="{FF2B5EF4-FFF2-40B4-BE49-F238E27FC236}">
                <a16:creationId xmlns:a16="http://schemas.microsoft.com/office/drawing/2014/main" id="{20777113-3BA5-B248-B808-3772D9902875}"/>
              </a:ext>
            </a:extLst>
          </p:cNvPr>
          <p:cNvSpPr txBox="1"/>
          <p:nvPr/>
        </p:nvSpPr>
        <p:spPr>
          <a:xfrm>
            <a:off x="8620019" y="233884"/>
            <a:ext cx="3289850"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6</a:t>
            </a:r>
          </a:p>
        </p:txBody>
      </p:sp>
      <p:sp>
        <p:nvSpPr>
          <p:cNvPr id="19" name="Rectángulo 18"/>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139686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0767D1-D09A-CB45-A32F-675639D4FD35}"/>
              </a:ext>
            </a:extLst>
          </p:cNvPr>
          <p:cNvSpPr txBox="1"/>
          <p:nvPr/>
        </p:nvSpPr>
        <p:spPr>
          <a:xfrm>
            <a:off x="1667420" y="2211534"/>
            <a:ext cx="3828217" cy="4185761"/>
          </a:xfrm>
          <a:prstGeom prst="rect">
            <a:avLst/>
          </a:prstGeom>
          <a:noFill/>
        </p:spPr>
        <p:txBody>
          <a:bodyPr wrap="square" rtlCol="0">
            <a:spAutoFit/>
          </a:bodyPr>
          <a:lstStyle/>
          <a:p>
            <a:pPr algn="just"/>
            <a:r>
              <a:rPr lang="es-CO" sz="1400" b="1" dirty="0">
                <a:solidFill>
                  <a:srgbClr val="004A84"/>
                </a:solidFill>
                <a:latin typeface="Arial" panose="020B0604020202020204" pitchFamily="34" charset="0"/>
                <a:cs typeface="Arial" panose="020B0604020202020204" pitchFamily="34" charset="0"/>
              </a:rPr>
              <a:t>Permiten acceder al agua para consumo humano </a:t>
            </a:r>
            <a:r>
              <a:rPr lang="es-CO" sz="1400" dirty="0">
                <a:solidFill>
                  <a:srgbClr val="004A84"/>
                </a:solidFill>
                <a:latin typeface="Arial" panose="020B0604020202020204" pitchFamily="34" charset="0"/>
                <a:cs typeface="Arial" panose="020B0604020202020204" pitchFamily="34" charset="0"/>
              </a:rPr>
              <a:t>y al saneamiento básico a través de soluciones alternativas individuales o colectivas y de gestión adecuadas a estas comunidades rurales. </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Permiten que, las soluciones alternativas de carácter colectivo</a:t>
            </a:r>
            <a:r>
              <a:rPr lang="es-CO" sz="1400" dirty="0">
                <a:solidFill>
                  <a:srgbClr val="004A84"/>
                </a:solidFill>
                <a:latin typeface="Arial" panose="020B0604020202020204" pitchFamily="34" charset="0"/>
                <a:cs typeface="Arial" panose="020B0604020202020204" pitchFamily="34" charset="0"/>
              </a:rPr>
              <a:t>, sean administradas por una comunidad organizada, como juntas de acción comunal, asociaciones, entre otras; o incluso por el municipio, sí la comunidad beneficiaria no está organizada. </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Permiten que, para el uso de agua para consumo humano y doméstico </a:t>
            </a:r>
            <a:r>
              <a:rPr lang="es-CO" sz="1400" dirty="0">
                <a:solidFill>
                  <a:srgbClr val="004A84"/>
                </a:solidFill>
                <a:latin typeface="Arial" panose="020B0604020202020204" pitchFamily="34" charset="0"/>
                <a:cs typeface="Arial" panose="020B0604020202020204" pitchFamily="34" charset="0"/>
              </a:rPr>
              <a:t>en viviendas rurales dispersas provenientes de soluciones individuales no requieran concesión, siendo inscrito en el Registro de Usuarios del Recurso Hídrico. (Ver Decreto 1210 de 2020),</a:t>
            </a:r>
          </a:p>
        </p:txBody>
      </p:sp>
      <p:pic>
        <p:nvPicPr>
          <p:cNvPr id="3" name="Imagen 2">
            <a:extLst>
              <a:ext uri="{FF2B5EF4-FFF2-40B4-BE49-F238E27FC236}">
                <a16:creationId xmlns:a16="http://schemas.microsoft.com/office/drawing/2014/main" id="{F17E4E56-15C1-F648-A3DA-D7A3948F9BB1}"/>
              </a:ext>
            </a:extLst>
          </p:cNvPr>
          <p:cNvPicPr>
            <a:picLocks noChangeAspect="1"/>
          </p:cNvPicPr>
          <p:nvPr/>
        </p:nvPicPr>
        <p:blipFill>
          <a:blip r:embed="rId2"/>
          <a:stretch>
            <a:fillRect/>
          </a:stretch>
        </p:blipFill>
        <p:spPr>
          <a:xfrm>
            <a:off x="835454" y="2474374"/>
            <a:ext cx="698441" cy="658529"/>
          </a:xfrm>
          <a:prstGeom prst="rect">
            <a:avLst/>
          </a:prstGeom>
        </p:spPr>
      </p:pic>
      <p:pic>
        <p:nvPicPr>
          <p:cNvPr id="4" name="Imagen 3">
            <a:extLst>
              <a:ext uri="{FF2B5EF4-FFF2-40B4-BE49-F238E27FC236}">
                <a16:creationId xmlns:a16="http://schemas.microsoft.com/office/drawing/2014/main" id="{848F4C19-CEA3-FD4C-9D3D-EACB6DC54DE4}"/>
              </a:ext>
            </a:extLst>
          </p:cNvPr>
          <p:cNvPicPr>
            <a:picLocks noChangeAspect="1"/>
          </p:cNvPicPr>
          <p:nvPr/>
        </p:nvPicPr>
        <p:blipFill>
          <a:blip r:embed="rId3"/>
          <a:stretch>
            <a:fillRect/>
          </a:stretch>
        </p:blipFill>
        <p:spPr>
          <a:xfrm flipH="1">
            <a:off x="845726" y="3919812"/>
            <a:ext cx="677897" cy="619791"/>
          </a:xfrm>
          <a:prstGeom prst="rect">
            <a:avLst/>
          </a:prstGeom>
        </p:spPr>
      </p:pic>
      <p:pic>
        <p:nvPicPr>
          <p:cNvPr id="5" name="Imagen 4">
            <a:extLst>
              <a:ext uri="{FF2B5EF4-FFF2-40B4-BE49-F238E27FC236}">
                <a16:creationId xmlns:a16="http://schemas.microsoft.com/office/drawing/2014/main" id="{B79A7FD5-379F-9342-B203-A5708E137183}"/>
              </a:ext>
            </a:extLst>
          </p:cNvPr>
          <p:cNvPicPr>
            <a:picLocks noChangeAspect="1"/>
          </p:cNvPicPr>
          <p:nvPr/>
        </p:nvPicPr>
        <p:blipFill>
          <a:blip r:embed="rId4"/>
          <a:stretch>
            <a:fillRect/>
          </a:stretch>
        </p:blipFill>
        <p:spPr>
          <a:xfrm>
            <a:off x="845726" y="5350403"/>
            <a:ext cx="677897" cy="600424"/>
          </a:xfrm>
          <a:prstGeom prst="rect">
            <a:avLst/>
          </a:prstGeom>
        </p:spPr>
      </p:pic>
      <p:pic>
        <p:nvPicPr>
          <p:cNvPr id="6" name="Imagen 5">
            <a:extLst>
              <a:ext uri="{FF2B5EF4-FFF2-40B4-BE49-F238E27FC236}">
                <a16:creationId xmlns:a16="http://schemas.microsoft.com/office/drawing/2014/main" id="{6E4A9104-C097-394B-A52C-A43398E747C3}"/>
              </a:ext>
            </a:extLst>
          </p:cNvPr>
          <p:cNvPicPr>
            <a:picLocks noChangeAspect="1"/>
          </p:cNvPicPr>
          <p:nvPr/>
        </p:nvPicPr>
        <p:blipFill>
          <a:blip r:embed="rId5"/>
          <a:stretch>
            <a:fillRect/>
          </a:stretch>
        </p:blipFill>
        <p:spPr>
          <a:xfrm flipH="1">
            <a:off x="6025664" y="2527336"/>
            <a:ext cx="677897" cy="697265"/>
          </a:xfrm>
          <a:prstGeom prst="rect">
            <a:avLst/>
          </a:prstGeom>
        </p:spPr>
      </p:pic>
      <p:pic>
        <p:nvPicPr>
          <p:cNvPr id="7" name="Imagen 6">
            <a:extLst>
              <a:ext uri="{FF2B5EF4-FFF2-40B4-BE49-F238E27FC236}">
                <a16:creationId xmlns:a16="http://schemas.microsoft.com/office/drawing/2014/main" id="{3DA4FDCF-CD37-2340-AB28-DC5667968643}"/>
              </a:ext>
            </a:extLst>
          </p:cNvPr>
          <p:cNvPicPr>
            <a:picLocks noChangeAspect="1"/>
          </p:cNvPicPr>
          <p:nvPr/>
        </p:nvPicPr>
        <p:blipFill>
          <a:blip r:embed="rId6"/>
          <a:stretch>
            <a:fillRect/>
          </a:stretch>
        </p:blipFill>
        <p:spPr>
          <a:xfrm>
            <a:off x="6025664" y="3590549"/>
            <a:ext cx="677897" cy="658527"/>
          </a:xfrm>
          <a:prstGeom prst="rect">
            <a:avLst/>
          </a:prstGeom>
        </p:spPr>
      </p:pic>
      <p:pic>
        <p:nvPicPr>
          <p:cNvPr id="8" name="Imagen 7">
            <a:extLst>
              <a:ext uri="{FF2B5EF4-FFF2-40B4-BE49-F238E27FC236}">
                <a16:creationId xmlns:a16="http://schemas.microsoft.com/office/drawing/2014/main" id="{6D25C5B5-9C2B-5446-B1A8-4C9EC17A2059}"/>
              </a:ext>
            </a:extLst>
          </p:cNvPr>
          <p:cNvPicPr>
            <a:picLocks noChangeAspect="1"/>
          </p:cNvPicPr>
          <p:nvPr/>
        </p:nvPicPr>
        <p:blipFill>
          <a:blip r:embed="rId7"/>
          <a:stretch>
            <a:fillRect/>
          </a:stretch>
        </p:blipFill>
        <p:spPr>
          <a:xfrm flipH="1">
            <a:off x="6025664" y="4681967"/>
            <a:ext cx="677897" cy="658527"/>
          </a:xfrm>
          <a:prstGeom prst="rect">
            <a:avLst/>
          </a:prstGeom>
        </p:spPr>
      </p:pic>
      <p:sp>
        <p:nvSpPr>
          <p:cNvPr id="11" name="Rectángulo 10">
            <a:extLst>
              <a:ext uri="{FF2B5EF4-FFF2-40B4-BE49-F238E27FC236}">
                <a16:creationId xmlns:a16="http://schemas.microsoft.com/office/drawing/2014/main" id="{CD44552C-4647-BA40-AB39-26C26D11E01A}"/>
              </a:ext>
            </a:extLst>
          </p:cNvPr>
          <p:cNvSpPr/>
          <p:nvPr/>
        </p:nvSpPr>
        <p:spPr>
          <a:xfrm>
            <a:off x="2245380" y="1008266"/>
            <a:ext cx="5993011" cy="760007"/>
          </a:xfrm>
          <a:prstGeom prst="rect">
            <a:avLst/>
          </a:prstGeom>
          <a:solidFill>
            <a:srgbClr val="D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D0226379-C6A4-1245-BA74-AB4D5753A31F}"/>
              </a:ext>
            </a:extLst>
          </p:cNvPr>
          <p:cNvSpPr/>
          <p:nvPr/>
        </p:nvSpPr>
        <p:spPr>
          <a:xfrm>
            <a:off x="3063413" y="1091570"/>
            <a:ext cx="5568260" cy="584775"/>
          </a:xfrm>
          <a:prstGeom prst="rect">
            <a:avLst/>
          </a:prstGeom>
        </p:spPr>
        <p:txBody>
          <a:bodyPr wrap="square">
            <a:spAutoFit/>
          </a:bodyPr>
          <a:lstStyle/>
          <a:p>
            <a:pPr>
              <a:tabLst>
                <a:tab pos="92075" algn="l"/>
              </a:tabLst>
            </a:pPr>
            <a:r>
              <a:rPr lang="es-CO" sz="1600" b="1" dirty="0">
                <a:solidFill>
                  <a:srgbClr val="004A84"/>
                </a:solidFill>
                <a:latin typeface="Arial" panose="020B0604020202020204" pitchFamily="34" charset="0"/>
                <a:cs typeface="Arial" panose="020B0604020202020204" pitchFamily="34" charset="0"/>
              </a:rPr>
              <a:t>Los beneficios para los administradores de estas soluciones alternativas:</a:t>
            </a:r>
          </a:p>
        </p:txBody>
      </p:sp>
      <p:sp>
        <p:nvSpPr>
          <p:cNvPr id="14" name="Rectángulo 13">
            <a:extLst>
              <a:ext uri="{FF2B5EF4-FFF2-40B4-BE49-F238E27FC236}">
                <a16:creationId xmlns:a16="http://schemas.microsoft.com/office/drawing/2014/main" id="{14B6A3C2-5FE1-C34D-8281-02129027B234}"/>
              </a:ext>
            </a:extLst>
          </p:cNvPr>
          <p:cNvSpPr/>
          <p:nvPr/>
        </p:nvSpPr>
        <p:spPr>
          <a:xfrm>
            <a:off x="867201" y="937277"/>
            <a:ext cx="800219" cy="830997"/>
          </a:xfrm>
          <a:prstGeom prst="rect">
            <a:avLst/>
          </a:prstGeom>
        </p:spPr>
        <p:txBody>
          <a:bodyPr wrap="none">
            <a:spAutoFit/>
          </a:bodyPr>
          <a:lstStyle/>
          <a:p>
            <a:pPr algn="ctr"/>
            <a:r>
              <a:rPr lang="es-CO" sz="4800" b="1" dirty="0">
                <a:solidFill>
                  <a:srgbClr val="BF124E"/>
                </a:solidFill>
                <a:latin typeface="Arial" panose="020B0604020202020204" pitchFamily="34" charset="0"/>
                <a:cs typeface="Arial" panose="020B0604020202020204" pitchFamily="34" charset="0"/>
              </a:rPr>
              <a:t>B.</a:t>
            </a:r>
          </a:p>
        </p:txBody>
      </p:sp>
      <p:pic>
        <p:nvPicPr>
          <p:cNvPr id="15" name="Imagen 14">
            <a:extLst>
              <a:ext uri="{FF2B5EF4-FFF2-40B4-BE49-F238E27FC236}">
                <a16:creationId xmlns:a16="http://schemas.microsoft.com/office/drawing/2014/main" id="{FFC8A180-CA23-1140-95FF-94F746C32F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6770" y="734208"/>
            <a:ext cx="1593208" cy="1274566"/>
          </a:xfrm>
          <a:prstGeom prst="rect">
            <a:avLst/>
          </a:prstGeom>
        </p:spPr>
      </p:pic>
      <p:sp>
        <p:nvSpPr>
          <p:cNvPr id="16" name="CuadroTexto 15">
            <a:extLst>
              <a:ext uri="{FF2B5EF4-FFF2-40B4-BE49-F238E27FC236}">
                <a16:creationId xmlns:a16="http://schemas.microsoft.com/office/drawing/2014/main" id="{BBABF5AE-FCB3-9248-AA5E-ED094BE66687}"/>
              </a:ext>
            </a:extLst>
          </p:cNvPr>
          <p:cNvSpPr txBox="1"/>
          <p:nvPr/>
        </p:nvSpPr>
        <p:spPr>
          <a:xfrm>
            <a:off x="7726167" y="233884"/>
            <a:ext cx="418370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7</a:t>
            </a:r>
          </a:p>
        </p:txBody>
      </p:sp>
      <p:sp>
        <p:nvSpPr>
          <p:cNvPr id="17" name="Rectángulo 16">
            <a:extLst>
              <a:ext uri="{FF2B5EF4-FFF2-40B4-BE49-F238E27FC236}">
                <a16:creationId xmlns:a16="http://schemas.microsoft.com/office/drawing/2014/main" id="{63374D12-E853-174C-9B2D-3F5842534ED3}"/>
              </a:ext>
            </a:extLst>
          </p:cNvPr>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
        <p:nvSpPr>
          <p:cNvPr id="9" name="CuadroTexto 8"/>
          <p:cNvSpPr txBox="1"/>
          <p:nvPr/>
        </p:nvSpPr>
        <p:spPr>
          <a:xfrm>
            <a:off x="6822831" y="2203071"/>
            <a:ext cx="4906107" cy="3323987"/>
          </a:xfrm>
          <a:prstGeom prst="rect">
            <a:avLst/>
          </a:prstGeom>
          <a:noFill/>
        </p:spPr>
        <p:txBody>
          <a:bodyPr wrap="square" rtlCol="0">
            <a:spAutoFit/>
          </a:bodyPr>
          <a:lstStyle/>
          <a:p>
            <a:pPr algn="just"/>
            <a:r>
              <a:rPr lang="es-CO" sz="1400" b="1" dirty="0">
                <a:solidFill>
                  <a:srgbClr val="004A84"/>
                </a:solidFill>
                <a:latin typeface="Arial" panose="020B0604020202020204" pitchFamily="34" charset="0"/>
                <a:cs typeface="Arial" panose="020B0604020202020204" pitchFamily="34" charset="0"/>
              </a:rPr>
              <a:t>Permiten que, para las viviendas rurales dispersas,</a:t>
            </a:r>
            <a:r>
              <a:rPr lang="es-CO" sz="1400" dirty="0">
                <a:solidFill>
                  <a:srgbClr val="004A84"/>
                </a:solidFill>
                <a:latin typeface="Arial" panose="020B0604020202020204" pitchFamily="34" charset="0"/>
                <a:cs typeface="Arial" panose="020B0604020202020204" pitchFamily="34" charset="0"/>
              </a:rPr>
              <a:t> las aguas residuales provenientes de soluciones individuales de saneamiento básico no requieran el permiso de vertimiento al suelo, siendo registrado en el Registro de Usuarios del Recurso Hídrico. </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Permitirán el cumplimiento en relación con la calidad del agua,</a:t>
            </a:r>
            <a:r>
              <a:rPr lang="es-CO" sz="1400" dirty="0">
                <a:solidFill>
                  <a:srgbClr val="004A84"/>
                </a:solidFill>
                <a:latin typeface="Arial" panose="020B0604020202020204" pitchFamily="34" charset="0"/>
                <a:cs typeface="Arial" panose="020B0604020202020204" pitchFamily="34" charset="0"/>
              </a:rPr>
              <a:t> de conformidad con los lineamientos de promoción y prevención de calidad de agua para soluciones alternativas que actualmente se diseña desde el Ministerio de Salud y Protección Social.</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Permiten recibir asistencia técnica </a:t>
            </a:r>
            <a:r>
              <a:rPr lang="es-CO" sz="1400" dirty="0">
                <a:solidFill>
                  <a:srgbClr val="004A84"/>
                </a:solidFill>
                <a:latin typeface="Arial" panose="020B0604020202020204" pitchFamily="34" charset="0"/>
                <a:cs typeface="Arial" panose="020B0604020202020204" pitchFamily="34" charset="0"/>
              </a:rPr>
              <a:t>y fortalecimiento comunitario. </a:t>
            </a:r>
          </a:p>
          <a:p>
            <a:endParaRPr lang="es-CO" sz="1400" dirty="0"/>
          </a:p>
        </p:txBody>
      </p:sp>
    </p:spTree>
    <p:extLst>
      <p:ext uri="{BB962C8B-B14F-4D97-AF65-F5344CB8AC3E}">
        <p14:creationId xmlns:p14="http://schemas.microsoft.com/office/powerpoint/2010/main" val="33872038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1123</Words>
  <Application>Microsoft Macintosh PowerPoint</Application>
  <PresentationFormat>Panorámica</PresentationFormat>
  <Paragraphs>126</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Arial</vt:lpstr>
      <vt:lpstr>Calibri</vt:lpstr>
      <vt:lpstr>Calibri Light</vt:lpstr>
      <vt:lpstr>Work Sans Medium</vt:lpstr>
      <vt:lpstr>Work Sans SemiBold</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carreño</dc:creator>
  <cp:lastModifiedBy>sergio carreño</cp:lastModifiedBy>
  <cp:revision>75</cp:revision>
  <dcterms:created xsi:type="dcterms:W3CDTF">2021-03-29T03:32:09Z</dcterms:created>
  <dcterms:modified xsi:type="dcterms:W3CDTF">2021-10-20T15:41:31Z</dcterms:modified>
</cp:coreProperties>
</file>