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9"/>
  </p:notesMasterIdLst>
  <p:sldIdLst>
    <p:sldId id="280" r:id="rId3"/>
    <p:sldId id="281" r:id="rId4"/>
    <p:sldId id="279" r:id="rId5"/>
    <p:sldId id="271" r:id="rId6"/>
    <p:sldId id="268" r:id="rId7"/>
    <p:sldId id="259" r:id="rId8"/>
    <p:sldId id="276" r:id="rId9"/>
    <p:sldId id="264" r:id="rId10"/>
    <p:sldId id="277" r:id="rId11"/>
    <p:sldId id="263" r:id="rId12"/>
    <p:sldId id="278" r:id="rId13"/>
    <p:sldId id="269" r:id="rId14"/>
    <p:sldId id="272" r:id="rId15"/>
    <p:sldId id="275" r:id="rId16"/>
    <p:sldId id="267" r:id="rId17"/>
    <p:sldId id="274"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4A84"/>
    <a:srgbClr val="DE295A"/>
    <a:srgbClr val="E2ECFD"/>
    <a:srgbClr val="3772FF"/>
    <a:srgbClr val="BF124E"/>
    <a:srgbClr val="3E5D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p:restoredTop sz="96405"/>
  </p:normalViewPr>
  <p:slideViewPr>
    <p:cSldViewPr snapToGrid="0" snapToObjects="1">
      <p:cViewPr varScale="1">
        <p:scale>
          <a:sx n="126" d="100"/>
          <a:sy n="126" d="100"/>
        </p:scale>
        <p:origin x="92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7E34F-D0F1-9644-BC30-BFAD8D18563D}" type="datetimeFigureOut">
              <a:rPr lang="es-CO" smtClean="0"/>
              <a:t>20/10/21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C987BE-A029-3246-BDB3-7E10CA52236E}" type="slidenum">
              <a:rPr lang="es-CO" smtClean="0"/>
              <a:t>‹Nº›</a:t>
            </a:fld>
            <a:endParaRPr lang="es-CO"/>
          </a:p>
        </p:txBody>
      </p:sp>
    </p:spTree>
    <p:extLst>
      <p:ext uri="{BB962C8B-B14F-4D97-AF65-F5344CB8AC3E}">
        <p14:creationId xmlns:p14="http://schemas.microsoft.com/office/powerpoint/2010/main" val="234129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CC987BE-A029-3246-BDB3-7E10CA52236E}" type="slidenum">
              <a:rPr lang="es-CO" smtClean="0">
                <a:solidFill>
                  <a:prstClr val="black"/>
                </a:solidFill>
              </a:rPr>
              <a:pPr/>
              <a:t>3</a:t>
            </a:fld>
            <a:endParaRPr lang="es-CO">
              <a:solidFill>
                <a:prstClr val="black"/>
              </a:solidFill>
            </a:endParaRPr>
          </a:p>
        </p:txBody>
      </p:sp>
    </p:spTree>
    <p:extLst>
      <p:ext uri="{BB962C8B-B14F-4D97-AF65-F5344CB8AC3E}">
        <p14:creationId xmlns:p14="http://schemas.microsoft.com/office/powerpoint/2010/main" val="290173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8DF24-1E07-6B4C-B77D-62EA325D677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801810C1-B2D5-5C46-8A3B-286ACB0A8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6C5C60DA-65CF-A440-BB38-C8FBFC4982BB}"/>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52C471FB-C911-F74D-A856-FA4E03F9C56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639993-085F-6D4B-9451-29AC58BD336E}"/>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66437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33156-9AFF-814A-BE47-B03774F107D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07B2A662-2D61-BB4E-95A1-7915A41937F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64BB1079-DBFD-7049-9BEA-C1E069EBEAFE}"/>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BC9EFC96-8CEF-A747-B011-73C4D7D6CF4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D6364E1-39CA-D543-B3FF-FC4CEE044FDF}"/>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82800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A4D1B4-7E7C-3849-BAE4-D3CFB8BD15A3}"/>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ED94B527-9268-C149-B10C-DE269DBBBD7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DD425C1E-55B4-D641-8D7F-CEB834627F63}"/>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C5BFA048-EA53-7E4E-A24D-7E08313D2CB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9C84597-CE14-F145-950F-476628DAC986}"/>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387153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8DF24-1E07-6B4C-B77D-62EA325D677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801810C1-B2D5-5C46-8A3B-286ACB0A8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6C5C60DA-65CF-A440-BB38-C8FBFC4982BB}"/>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52C471FB-C911-F74D-A856-FA4E03F9C56E}"/>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19639993-085F-6D4B-9451-29AC58BD336E}"/>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38638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C191A9-7181-A44C-948F-08B9C0D9B5E5}"/>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1062271B-1064-1F47-B1A4-8F92082F0A4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1FEA101-DCA0-F14F-AD15-B9B7D5C0AD0C}"/>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0CA183E0-D8B2-174D-898A-24BE5D23D1C5}"/>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16FD1D79-ECCB-9C43-A2EE-E9C7A4E3C140}"/>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278561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BA94A-D4CE-314F-9CD6-16F11A4C1ED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7832F5A6-9A6C-4B4F-8B5C-06374D016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618F7AD-60AB-BA49-8479-883B3DAC7289}"/>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F10B5690-3302-6645-A345-31AA148A24D0}"/>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20450C62-6B57-044B-88ED-1B71031EDCF9}"/>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4288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F6B00-3AC7-784B-AF7C-BDEE28AF420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EFAD329C-9EC5-844F-AF7A-EB7F1A2F50B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407B8562-E4C3-8F4E-AD04-508E9C84B6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07EDF222-BD00-4B40-81C0-2F1F18C0C73A}"/>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id="{846C2F72-DA95-6D4E-8825-943F639E65BD}"/>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id="{C539C955-B50D-CE45-982A-8B27DF675778}"/>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161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14B9F-9878-424A-8880-46ADDB21AF2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C920FDC8-A4C4-814A-807F-9DA810381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D75E51EA-DD4F-F64B-BE83-DCD4BB47D3A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80BF12B0-AB95-964B-9F16-EEE221815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0E1ECEA-E48C-0745-85B1-FB7A62EDB49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00E09DC7-106C-7743-91A9-64DB440240A2}"/>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8" name="Marcador de pie de página 7">
            <a:extLst>
              <a:ext uri="{FF2B5EF4-FFF2-40B4-BE49-F238E27FC236}">
                <a16:creationId xmlns:a16="http://schemas.microsoft.com/office/drawing/2014/main" id="{7C97728B-B70E-7842-BF3D-3E97341C2846}"/>
              </a:ext>
            </a:extLst>
          </p:cNvPr>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a:extLst>
              <a:ext uri="{FF2B5EF4-FFF2-40B4-BE49-F238E27FC236}">
                <a16:creationId xmlns:a16="http://schemas.microsoft.com/office/drawing/2014/main" id="{C3943CEB-559D-5445-B831-8D15E7ACA4FC}"/>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26987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98051-EFE9-3841-BF5F-4348C80B7E6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5DFCE890-840B-ED4C-8D77-FB935B0652F1}"/>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4" name="Marcador de pie de página 3">
            <a:extLst>
              <a:ext uri="{FF2B5EF4-FFF2-40B4-BE49-F238E27FC236}">
                <a16:creationId xmlns:a16="http://schemas.microsoft.com/office/drawing/2014/main" id="{8061E847-30CA-074B-AC15-907889E4AB9C}"/>
              </a:ext>
            </a:extLst>
          </p:cNvPr>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a:extLst>
              <a:ext uri="{FF2B5EF4-FFF2-40B4-BE49-F238E27FC236}">
                <a16:creationId xmlns:a16="http://schemas.microsoft.com/office/drawing/2014/main" id="{1DE468EC-9580-7245-B948-E098371E043C}"/>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56716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AC8818B-54EB-494A-B335-B4166FF1B8B0}"/>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3" name="Marcador de pie de página 2">
            <a:extLst>
              <a:ext uri="{FF2B5EF4-FFF2-40B4-BE49-F238E27FC236}">
                <a16:creationId xmlns:a16="http://schemas.microsoft.com/office/drawing/2014/main" id="{E3625AD2-423C-A147-B3C1-A9DE7C64D345}"/>
              </a:ext>
            </a:extLst>
          </p:cNvPr>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a:extLst>
              <a:ext uri="{FF2B5EF4-FFF2-40B4-BE49-F238E27FC236}">
                <a16:creationId xmlns:a16="http://schemas.microsoft.com/office/drawing/2014/main" id="{E9BA1972-D73A-AD44-A1BA-B6A6D99CA520}"/>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9427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633E8-DDD5-B944-8E0C-A8549C5A53B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87561FC4-8CF9-0444-B966-8B4A89A37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65BF349D-EDFC-AC4F-873C-A98E7BE86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86BDF7-9BE9-2E40-86CE-2C9F03F10254}"/>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id="{3922FE44-71C8-5247-9FF0-45050B94179A}"/>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id="{389DC72A-4E03-2547-9F00-92DF77277673}"/>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0588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C191A9-7181-A44C-948F-08B9C0D9B5E5}"/>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1062271B-1064-1F47-B1A4-8F92082F0A4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1FEA101-DCA0-F14F-AD15-B9B7D5C0AD0C}"/>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0CA183E0-D8B2-174D-898A-24BE5D23D1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6FD1D79-ECCB-9C43-A2EE-E9C7A4E3C140}"/>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3003305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40560-8B57-EF4D-95D7-A74472C4185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D99725A2-B56E-254E-AF2A-6408B14F8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8196A29-F242-B347-8AC8-739A3F3CC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9EDDC7D-B8C0-BB4C-A7B5-0646B987CD72}"/>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id="{6FAC9B4F-44C0-464A-A41D-B54D59582342}"/>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id="{6E43D54E-DCB0-E144-9222-38A54304E0C8}"/>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96173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833156-9AFF-814A-BE47-B03774F107D9}"/>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07B2A662-2D61-BB4E-95A1-7915A41937F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64BB1079-DBFD-7049-9BEA-C1E069EBEAFE}"/>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BC9EFC96-8CEF-A747-B011-73C4D7D6CF45}"/>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2D6364E1-39CA-D543-B3FF-FC4CEE044FDF}"/>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07097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A4D1B4-7E7C-3849-BAE4-D3CFB8BD15A3}"/>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ED94B527-9268-C149-B10C-DE269DBBBD7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DD425C1E-55B4-D641-8D7F-CEB834627F63}"/>
              </a:ext>
            </a:extLst>
          </p:cNvPr>
          <p:cNvSpPr>
            <a:spLocks noGrp="1"/>
          </p:cNvSpPr>
          <p:nvPr>
            <p:ph type="dt" sz="half" idx="10"/>
          </p:nvPr>
        </p:nvSpPr>
        <p:spPr/>
        <p:txBody>
          <a:body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C5BFA048-EA53-7E4E-A24D-7E08313D2CBB}"/>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39C84597-CE14-F145-950F-476628DAC986}"/>
              </a:ext>
            </a:extLst>
          </p:cNvPr>
          <p:cNvSpPr>
            <a:spLocks noGrp="1"/>
          </p:cNvSpPr>
          <p:nvPr>
            <p:ph type="sldNum" sz="quarter" idx="12"/>
          </p:nvPr>
        </p:nvSpPr>
        <p:spPr/>
        <p:txBody>
          <a:body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9793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BA94A-D4CE-314F-9CD6-16F11A4C1ED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7832F5A6-9A6C-4B4F-8B5C-06374D016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618F7AD-60AB-BA49-8479-883B3DAC7289}"/>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F10B5690-3302-6645-A345-31AA148A24D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0450C62-6B57-044B-88ED-1B71031EDCF9}"/>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28253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F6B00-3AC7-784B-AF7C-BDEE28AF420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EFAD329C-9EC5-844F-AF7A-EB7F1A2F50B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407B8562-E4C3-8F4E-AD04-508E9C84B6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07EDF222-BD00-4B40-81C0-2F1F18C0C73A}"/>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6" name="Marcador de pie de página 5">
            <a:extLst>
              <a:ext uri="{FF2B5EF4-FFF2-40B4-BE49-F238E27FC236}">
                <a16:creationId xmlns:a16="http://schemas.microsoft.com/office/drawing/2014/main" id="{846C2F72-DA95-6D4E-8825-943F639E65B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39C955-B50D-CE45-982A-8B27DF675778}"/>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14972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14B9F-9878-424A-8880-46ADDB21AF2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C920FDC8-A4C4-814A-807F-9DA810381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D75E51EA-DD4F-F64B-BE83-DCD4BB47D3A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80BF12B0-AB95-964B-9F16-EEE221815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0E1ECEA-E48C-0745-85B1-FB7A62EDB494}"/>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00E09DC7-106C-7743-91A9-64DB440240A2}"/>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8" name="Marcador de pie de página 7">
            <a:extLst>
              <a:ext uri="{FF2B5EF4-FFF2-40B4-BE49-F238E27FC236}">
                <a16:creationId xmlns:a16="http://schemas.microsoft.com/office/drawing/2014/main" id="{7C97728B-B70E-7842-BF3D-3E97341C284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3943CEB-559D-5445-B831-8D15E7ACA4FC}"/>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281003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98051-EFE9-3841-BF5F-4348C80B7E6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5DFCE890-840B-ED4C-8D77-FB935B0652F1}"/>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4" name="Marcador de pie de página 3">
            <a:extLst>
              <a:ext uri="{FF2B5EF4-FFF2-40B4-BE49-F238E27FC236}">
                <a16:creationId xmlns:a16="http://schemas.microsoft.com/office/drawing/2014/main" id="{8061E847-30CA-074B-AC15-907889E4AB9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DE468EC-9580-7245-B948-E098371E043C}"/>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386460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AC8818B-54EB-494A-B335-B4166FF1B8B0}"/>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3" name="Marcador de pie de página 2">
            <a:extLst>
              <a:ext uri="{FF2B5EF4-FFF2-40B4-BE49-F238E27FC236}">
                <a16:creationId xmlns:a16="http://schemas.microsoft.com/office/drawing/2014/main" id="{E3625AD2-423C-A147-B3C1-A9DE7C64D34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9BA1972-D73A-AD44-A1BA-B6A6D99CA520}"/>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97683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633E8-DDD5-B944-8E0C-A8549C5A53B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87561FC4-8CF9-0444-B966-8B4A89A37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65BF349D-EDFC-AC4F-873C-A98E7BE86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86BDF7-9BE9-2E40-86CE-2C9F03F10254}"/>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6" name="Marcador de pie de página 5">
            <a:extLst>
              <a:ext uri="{FF2B5EF4-FFF2-40B4-BE49-F238E27FC236}">
                <a16:creationId xmlns:a16="http://schemas.microsoft.com/office/drawing/2014/main" id="{3922FE44-71C8-5247-9FF0-45050B9417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89DC72A-4E03-2547-9F00-92DF77277673}"/>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126323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40560-8B57-EF4D-95D7-A74472C4185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D99725A2-B56E-254E-AF2A-6408B14F8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8196A29-F242-B347-8AC8-739A3F3CC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9EDDC7D-B8C0-BB4C-A7B5-0646B987CD72}"/>
              </a:ext>
            </a:extLst>
          </p:cNvPr>
          <p:cNvSpPr>
            <a:spLocks noGrp="1"/>
          </p:cNvSpPr>
          <p:nvPr>
            <p:ph type="dt" sz="half" idx="10"/>
          </p:nvPr>
        </p:nvSpPr>
        <p:spPr/>
        <p:txBody>
          <a:bodyPr/>
          <a:lstStyle/>
          <a:p>
            <a:fld id="{E5E26B25-6B78-304B-8A1E-3505804F0282}" type="datetimeFigureOut">
              <a:rPr lang="es-CO" smtClean="0"/>
              <a:t>20/10/21</a:t>
            </a:fld>
            <a:endParaRPr lang="es-CO"/>
          </a:p>
        </p:txBody>
      </p:sp>
      <p:sp>
        <p:nvSpPr>
          <p:cNvPr id="6" name="Marcador de pie de página 5">
            <a:extLst>
              <a:ext uri="{FF2B5EF4-FFF2-40B4-BE49-F238E27FC236}">
                <a16:creationId xmlns:a16="http://schemas.microsoft.com/office/drawing/2014/main" id="{6FAC9B4F-44C0-464A-A41D-B54D595823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E43D54E-DCB0-E144-9222-38A54304E0C8}"/>
              </a:ext>
            </a:extLst>
          </p:cNvPr>
          <p:cNvSpPr>
            <a:spLocks noGrp="1"/>
          </p:cNvSpPr>
          <p:nvPr>
            <p:ph type="sldNum" sz="quarter" idx="12"/>
          </p:nvPr>
        </p:nvSpPr>
        <p:spPr/>
        <p:txBody>
          <a:bodyPr/>
          <a:lstStyle/>
          <a:p>
            <a:fld id="{A3FBAF72-868E-C84D-8C3F-293858949553}" type="slidenum">
              <a:rPr lang="es-CO" smtClean="0"/>
              <a:t>‹Nº›</a:t>
            </a:fld>
            <a:endParaRPr lang="es-CO"/>
          </a:p>
        </p:txBody>
      </p:sp>
    </p:spTree>
    <p:extLst>
      <p:ext uri="{BB962C8B-B14F-4D97-AF65-F5344CB8AC3E}">
        <p14:creationId xmlns:p14="http://schemas.microsoft.com/office/powerpoint/2010/main" val="425172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908B6C-081F-1844-B511-8523C3834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B7EB5399-00F3-E740-B152-9DB0E4F9E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E9E146D-EBD5-4547-A080-94DC02258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26B25-6B78-304B-8A1E-3505804F0282}" type="datetimeFigureOut">
              <a:rPr lang="es-CO" smtClean="0"/>
              <a:t>20/10/21</a:t>
            </a:fld>
            <a:endParaRPr lang="es-CO"/>
          </a:p>
        </p:txBody>
      </p:sp>
      <p:sp>
        <p:nvSpPr>
          <p:cNvPr id="5" name="Marcador de pie de página 4">
            <a:extLst>
              <a:ext uri="{FF2B5EF4-FFF2-40B4-BE49-F238E27FC236}">
                <a16:creationId xmlns:a16="http://schemas.microsoft.com/office/drawing/2014/main" id="{0206627F-6D1A-194B-A759-F2DD92D35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FF3E65C-2A80-2B41-BF9F-47670AE76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BAF72-868E-C84D-8C3F-293858949553}" type="slidenum">
              <a:rPr lang="es-CO" smtClean="0"/>
              <a:t>‹Nº›</a:t>
            </a:fld>
            <a:endParaRPr lang="es-CO"/>
          </a:p>
        </p:txBody>
      </p:sp>
    </p:spTree>
    <p:extLst>
      <p:ext uri="{BB962C8B-B14F-4D97-AF65-F5344CB8AC3E}">
        <p14:creationId xmlns:p14="http://schemas.microsoft.com/office/powerpoint/2010/main" val="3462900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908B6C-081F-1844-B511-8523C3834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B7EB5399-00F3-E740-B152-9DB0E4F9E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E9E146D-EBD5-4547-A080-94DC02258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26B25-6B78-304B-8A1E-3505804F0282}" type="datetimeFigureOut">
              <a:rPr lang="es-CO" smtClean="0">
                <a:solidFill>
                  <a:prstClr val="black">
                    <a:tint val="75000"/>
                  </a:prstClr>
                </a:solidFill>
              </a:rPr>
              <a:pPr/>
              <a:t>20/10/21</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id="{0206627F-6D1A-194B-A759-F2DD92D35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9FF3E65C-2A80-2B41-BF9F-47670AE76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BAF72-868E-C84D-8C3F-29385894955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524413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minvivienda.gov.co/"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360024" y="-512"/>
            <a:ext cx="4832887" cy="6859025"/>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sp>
        <p:nvSpPr>
          <p:cNvPr id="6" name="Rectángulo 5"/>
          <p:cNvSpPr/>
          <p:nvPr/>
        </p:nvSpPr>
        <p:spPr>
          <a:xfrm>
            <a:off x="-911" y="-512"/>
            <a:ext cx="7558158" cy="6859025"/>
          </a:xfrm>
          <a:prstGeom prst="rect">
            <a:avLst/>
          </a:prstGeom>
          <a:solidFill>
            <a:srgbClr val="034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r="7980"/>
          <a:stretch/>
        </p:blipFill>
        <p:spPr>
          <a:xfrm>
            <a:off x="3625766" y="2275135"/>
            <a:ext cx="8073175" cy="2307730"/>
          </a:xfrm>
          <a:prstGeom prst="rect">
            <a:avLst/>
          </a:prstGeom>
        </p:spPr>
      </p:pic>
    </p:spTree>
    <p:extLst>
      <p:ext uri="{BB962C8B-B14F-4D97-AF65-F5344CB8AC3E}">
        <p14:creationId xmlns:p14="http://schemas.microsoft.com/office/powerpoint/2010/main" val="1279603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D1D3FF7-00D2-E34C-A5C8-70EC4FED84E8}"/>
              </a:ext>
            </a:extLst>
          </p:cNvPr>
          <p:cNvSpPr/>
          <p:nvPr/>
        </p:nvSpPr>
        <p:spPr>
          <a:xfrm>
            <a:off x="822960" y="4116949"/>
            <a:ext cx="6390640" cy="1391920"/>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CuadroTexto 24">
            <a:extLst>
              <a:ext uri="{FF2B5EF4-FFF2-40B4-BE49-F238E27FC236}">
                <a16:creationId xmlns:a16="http://schemas.microsoft.com/office/drawing/2014/main" id="{203477B8-27F9-7642-8499-ED98A8831C6C}"/>
              </a:ext>
            </a:extLst>
          </p:cNvPr>
          <p:cNvSpPr txBox="1"/>
          <p:nvPr/>
        </p:nvSpPr>
        <p:spPr>
          <a:xfrm>
            <a:off x="540076" y="422240"/>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3.</a:t>
            </a:r>
          </a:p>
        </p:txBody>
      </p:sp>
      <p:sp>
        <p:nvSpPr>
          <p:cNvPr id="26" name="Rectángulo 25">
            <a:extLst>
              <a:ext uri="{FF2B5EF4-FFF2-40B4-BE49-F238E27FC236}">
                <a16:creationId xmlns:a16="http://schemas.microsoft.com/office/drawing/2014/main" id="{8040E50B-F5DF-534B-926C-CF1EEF43C261}"/>
              </a:ext>
            </a:extLst>
          </p:cNvPr>
          <p:cNvSpPr/>
          <p:nvPr/>
        </p:nvSpPr>
        <p:spPr>
          <a:xfrm>
            <a:off x="2024510" y="938897"/>
            <a:ext cx="8390234" cy="707887"/>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000" b="1" dirty="0">
                <a:latin typeface="Arial" panose="020B0604020202020204" pitchFamily="34" charset="0"/>
                <a:cs typeface="Arial" panose="020B0604020202020204" pitchFamily="34" charset="0"/>
              </a:rPr>
              <a:t>¿Cómo elegir ser un administrador</a:t>
            </a:r>
          </a:p>
        </p:txBody>
      </p:sp>
      <p:sp>
        <p:nvSpPr>
          <p:cNvPr id="27" name="Rectángulo 26">
            <a:extLst>
              <a:ext uri="{FF2B5EF4-FFF2-40B4-BE49-F238E27FC236}">
                <a16:creationId xmlns:a16="http://schemas.microsoft.com/office/drawing/2014/main" id="{83593F63-481E-2347-8BA4-E0B8060D8711}"/>
              </a:ext>
            </a:extLst>
          </p:cNvPr>
          <p:cNvSpPr/>
          <p:nvPr/>
        </p:nvSpPr>
        <p:spPr>
          <a:xfrm>
            <a:off x="2310132" y="1646784"/>
            <a:ext cx="7392668"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de una solución alternativa o un prestador?</a:t>
            </a:r>
          </a:p>
        </p:txBody>
      </p:sp>
      <p:sp>
        <p:nvSpPr>
          <p:cNvPr id="4" name="CuadroTexto 3">
            <a:extLst>
              <a:ext uri="{FF2B5EF4-FFF2-40B4-BE49-F238E27FC236}">
                <a16:creationId xmlns:a16="http://schemas.microsoft.com/office/drawing/2014/main" id="{96F51541-F9E2-284B-8776-CD915C6338D2}"/>
              </a:ext>
            </a:extLst>
          </p:cNvPr>
          <p:cNvSpPr txBox="1"/>
          <p:nvPr/>
        </p:nvSpPr>
        <p:spPr>
          <a:xfrm>
            <a:off x="975360" y="3003873"/>
            <a:ext cx="5760720" cy="2631490"/>
          </a:xfrm>
          <a:prstGeom prst="rect">
            <a:avLst/>
          </a:prstGeom>
          <a:noFill/>
        </p:spPr>
        <p:txBody>
          <a:bodyPr wrap="square" rtlCol="0">
            <a:spAutoFit/>
          </a:bodyPr>
          <a:lstStyle/>
          <a:p>
            <a:pPr algn="just"/>
            <a:r>
              <a:rPr lang="es-CO" sz="1500" dirty="0">
                <a:solidFill>
                  <a:srgbClr val="004A84"/>
                </a:solidFill>
                <a:latin typeface="Arial" panose="020B0604020202020204" pitchFamily="34" charset="0"/>
                <a:cs typeface="Arial" panose="020B0604020202020204" pitchFamily="34" charset="0"/>
              </a:rPr>
              <a:t>Las características del territorio son las que determinan si la mejor solución para acceder al agua y al saneamiento básico de una comunidad es a través de una prestación de servicios o de un aprovisionamiento con solución alternativa. </a:t>
            </a:r>
          </a:p>
          <a:p>
            <a:pPr algn="just"/>
            <a:endParaRPr lang="es-CO" sz="1500" dirty="0">
              <a:solidFill>
                <a:srgbClr val="004A84"/>
              </a:solidFill>
              <a:latin typeface="Arial" panose="020B0604020202020204" pitchFamily="34" charset="0"/>
              <a:cs typeface="Arial" panose="020B0604020202020204" pitchFamily="34" charset="0"/>
            </a:endParaRPr>
          </a:p>
          <a:p>
            <a:pPr algn="just"/>
            <a:r>
              <a:rPr lang="es-CO" sz="1500" dirty="0">
                <a:solidFill>
                  <a:srgbClr val="004A84"/>
                </a:solidFill>
                <a:latin typeface="Arial" panose="020B0604020202020204" pitchFamily="34" charset="0"/>
                <a:cs typeface="Arial" panose="020B0604020202020204" pitchFamily="34" charset="0"/>
              </a:rPr>
              <a:t>Para hacer más fácil este proceso, el Ministerio ha desarrollado una herramienta llamada “Identificación de Esquemas Diferenciales Rurales” o de manera resumida IEDR, que cualquier persona o comunidad interesada puede consultar a través de la página del Ministerio </a:t>
            </a:r>
            <a:r>
              <a:rPr lang="es-CO" sz="1500" b="1" dirty="0">
                <a:solidFill>
                  <a:srgbClr val="004A8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www.minvivienda.gov.co</a:t>
            </a:r>
            <a:endParaRPr lang="es-CO" sz="1500" b="1" dirty="0">
              <a:solidFill>
                <a:srgbClr val="004A84"/>
              </a:solidFill>
              <a:latin typeface="Arial" panose="020B0604020202020204" pitchFamily="34" charset="0"/>
              <a:cs typeface="Arial" panose="020B0604020202020204" pitchFamily="34" charset="0"/>
            </a:endParaRPr>
          </a:p>
          <a:p>
            <a:pPr algn="just"/>
            <a:endParaRPr lang="es-CO" sz="1500" dirty="0">
              <a:solidFill>
                <a:srgbClr val="004A84"/>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20777113-3BA5-B248-B808-3772D9902875}"/>
              </a:ext>
            </a:extLst>
          </p:cNvPr>
          <p:cNvSpPr txBox="1"/>
          <p:nvPr/>
        </p:nvSpPr>
        <p:spPr>
          <a:xfrm>
            <a:off x="8331200" y="233884"/>
            <a:ext cx="357866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8</a:t>
            </a:r>
          </a:p>
        </p:txBody>
      </p:sp>
      <p:sp>
        <p:nvSpPr>
          <p:cNvPr id="8" name="Rectángulo 7"/>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pic>
        <p:nvPicPr>
          <p:cNvPr id="3" name="Imagen 2">
            <a:extLst>
              <a:ext uri="{FF2B5EF4-FFF2-40B4-BE49-F238E27FC236}">
                <a16:creationId xmlns:a16="http://schemas.microsoft.com/office/drawing/2014/main" id="{32D952D0-4F1A-2048-B846-6A7E3965AE12}"/>
              </a:ext>
            </a:extLst>
          </p:cNvPr>
          <p:cNvPicPr>
            <a:picLocks noChangeAspect="1"/>
          </p:cNvPicPr>
          <p:nvPr/>
        </p:nvPicPr>
        <p:blipFill>
          <a:blip r:embed="rId3"/>
          <a:stretch>
            <a:fillRect/>
          </a:stretch>
        </p:blipFill>
        <p:spPr>
          <a:xfrm flipH="1">
            <a:off x="8088795" y="1913618"/>
            <a:ext cx="3228009" cy="3610588"/>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Tree>
    <p:extLst>
      <p:ext uri="{BB962C8B-B14F-4D97-AF65-F5344CB8AC3E}">
        <p14:creationId xmlns:p14="http://schemas.microsoft.com/office/powerpoint/2010/main" val="424014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C1303886-1F29-F84B-9221-2A58EB645B6C}"/>
              </a:ext>
            </a:extLst>
          </p:cNvPr>
          <p:cNvSpPr/>
          <p:nvPr/>
        </p:nvSpPr>
        <p:spPr>
          <a:xfrm>
            <a:off x="8546122" y="0"/>
            <a:ext cx="3679281" cy="6858000"/>
          </a:xfrm>
          <a:prstGeom prst="rect">
            <a:avLst/>
          </a:prstGeom>
          <a:solidFill>
            <a:srgbClr val="3B64AD"/>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Imagen 2">
            <a:extLst>
              <a:ext uri="{FF2B5EF4-FFF2-40B4-BE49-F238E27FC236}">
                <a16:creationId xmlns:a16="http://schemas.microsoft.com/office/drawing/2014/main" id="{437D4ADA-8B0B-D748-A238-26FBD2BD9113}"/>
              </a:ext>
            </a:extLst>
          </p:cNvPr>
          <p:cNvPicPr>
            <a:picLocks noChangeAspect="1"/>
          </p:cNvPicPr>
          <p:nvPr/>
        </p:nvPicPr>
        <p:blipFill rotWithShape="1">
          <a:blip r:embed="rId2"/>
          <a:srcRect l="6491" t="6639"/>
          <a:stretch/>
        </p:blipFill>
        <p:spPr>
          <a:xfrm>
            <a:off x="0" y="0"/>
            <a:ext cx="11431774" cy="6858000"/>
          </a:xfrm>
          <a:prstGeom prst="rect">
            <a:avLst/>
          </a:prstGeom>
        </p:spPr>
      </p:pic>
      <p:sp>
        <p:nvSpPr>
          <p:cNvPr id="4" name="Elipse 3">
            <a:extLst>
              <a:ext uri="{FF2B5EF4-FFF2-40B4-BE49-F238E27FC236}">
                <a16:creationId xmlns:a16="http://schemas.microsoft.com/office/drawing/2014/main" id="{ABB0DB71-DC52-1142-BFDF-699E160FD020}"/>
              </a:ext>
            </a:extLst>
          </p:cNvPr>
          <p:cNvSpPr/>
          <p:nvPr/>
        </p:nvSpPr>
        <p:spPr>
          <a:xfrm>
            <a:off x="5588868" y="607695"/>
            <a:ext cx="4124960" cy="412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965CE844-DD4C-0741-88D8-3CC2617BA191}"/>
              </a:ext>
            </a:extLst>
          </p:cNvPr>
          <p:cNvSpPr txBox="1"/>
          <p:nvPr/>
        </p:nvSpPr>
        <p:spPr>
          <a:xfrm>
            <a:off x="629920" y="467360"/>
            <a:ext cx="2113280" cy="584775"/>
          </a:xfrm>
          <a:prstGeom prst="rect">
            <a:avLst/>
          </a:prstGeom>
          <a:noFill/>
        </p:spPr>
        <p:txBody>
          <a:bodyPr wrap="square" rtlCol="0">
            <a:spAutoFit/>
          </a:bodyPr>
          <a:lstStyle/>
          <a:p>
            <a:r>
              <a:rPr lang="es-CO" sz="3200" b="1" dirty="0">
                <a:solidFill>
                  <a:schemeClr val="bg1"/>
                </a:solidFill>
                <a:latin typeface="Arial" panose="020B0604020202020204" pitchFamily="34" charset="0"/>
                <a:cs typeface="Arial" panose="020B0604020202020204" pitchFamily="34" charset="0"/>
              </a:rPr>
              <a:t>IEDR</a:t>
            </a:r>
          </a:p>
        </p:txBody>
      </p:sp>
      <p:pic>
        <p:nvPicPr>
          <p:cNvPr id="8" name="Imagen 7">
            <a:extLst>
              <a:ext uri="{FF2B5EF4-FFF2-40B4-BE49-F238E27FC236}">
                <a16:creationId xmlns:a16="http://schemas.microsoft.com/office/drawing/2014/main" id="{391FC424-A9A9-2C43-9532-E91793CC24DA}"/>
              </a:ext>
            </a:extLst>
          </p:cNvPr>
          <p:cNvPicPr>
            <a:picLocks noChangeAspect="1"/>
          </p:cNvPicPr>
          <p:nvPr/>
        </p:nvPicPr>
        <p:blipFill>
          <a:blip r:embed="rId3"/>
          <a:stretch>
            <a:fillRect/>
          </a:stretch>
        </p:blipFill>
        <p:spPr>
          <a:xfrm>
            <a:off x="5488136" y="922655"/>
            <a:ext cx="1047668" cy="910590"/>
          </a:xfrm>
          <a:prstGeom prst="rect">
            <a:avLst/>
          </a:prstGeom>
        </p:spPr>
      </p:pic>
      <p:pic>
        <p:nvPicPr>
          <p:cNvPr id="9" name="Imagen 8">
            <a:extLst>
              <a:ext uri="{FF2B5EF4-FFF2-40B4-BE49-F238E27FC236}">
                <a16:creationId xmlns:a16="http://schemas.microsoft.com/office/drawing/2014/main" id="{61E58472-712E-014C-AF70-F8F2BD2F4AC2}"/>
              </a:ext>
            </a:extLst>
          </p:cNvPr>
          <p:cNvPicPr>
            <a:picLocks noChangeAspect="1"/>
          </p:cNvPicPr>
          <p:nvPr/>
        </p:nvPicPr>
        <p:blipFill>
          <a:blip r:embed="rId3"/>
          <a:stretch>
            <a:fillRect/>
          </a:stretch>
        </p:blipFill>
        <p:spPr>
          <a:xfrm rot="10800000">
            <a:off x="8766892" y="3564255"/>
            <a:ext cx="1047668" cy="910590"/>
          </a:xfrm>
          <a:prstGeom prst="rect">
            <a:avLst/>
          </a:prstGeom>
        </p:spPr>
      </p:pic>
      <p:sp>
        <p:nvSpPr>
          <p:cNvPr id="10" name="CuadroTexto 9">
            <a:extLst>
              <a:ext uri="{FF2B5EF4-FFF2-40B4-BE49-F238E27FC236}">
                <a16:creationId xmlns:a16="http://schemas.microsoft.com/office/drawing/2014/main" id="{8A0C11E5-D80E-4A47-A0C1-45798160B809}"/>
              </a:ext>
            </a:extLst>
          </p:cNvPr>
          <p:cNvSpPr txBox="1"/>
          <p:nvPr/>
        </p:nvSpPr>
        <p:spPr>
          <a:xfrm>
            <a:off x="6011970" y="1157228"/>
            <a:ext cx="3025424" cy="2862322"/>
          </a:xfrm>
          <a:prstGeom prst="rect">
            <a:avLst/>
          </a:prstGeom>
          <a:noFill/>
        </p:spPr>
        <p:txBody>
          <a:bodyPr wrap="square" rtlCol="0">
            <a:spAutoFit/>
          </a:bodyPr>
          <a:lstStyle/>
          <a:p>
            <a:pPr algn="ctr"/>
            <a:endParaRPr lang="es-CO" dirty="0">
              <a:solidFill>
                <a:srgbClr val="004A84"/>
              </a:solidFill>
              <a:latin typeface="Arial" panose="020B0604020202020204" pitchFamily="34" charset="0"/>
              <a:cs typeface="Arial" panose="020B0604020202020204" pitchFamily="34" charset="0"/>
            </a:endParaRPr>
          </a:p>
          <a:p>
            <a:pPr algn="ctr"/>
            <a:r>
              <a:rPr lang="es-CO" dirty="0">
                <a:solidFill>
                  <a:srgbClr val="004A84"/>
                </a:solidFill>
                <a:latin typeface="Arial" panose="020B0604020202020204" pitchFamily="34" charset="0"/>
                <a:cs typeface="Arial" panose="020B0604020202020204" pitchFamily="34" charset="0"/>
              </a:rPr>
              <a:t>El IEDR es una recomendación técnica para uso libre por cualquier interesado, no constituye una decisión sobre el  esquema diferencial aplicable para el suministro de agua para consumo humano en una localidad.</a:t>
            </a: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334" y="5524206"/>
            <a:ext cx="5070664" cy="1333792"/>
          </a:xfrm>
          <a:prstGeom prst="rect">
            <a:avLst/>
          </a:prstGeom>
        </p:spPr>
      </p:pic>
    </p:spTree>
    <p:extLst>
      <p:ext uri="{BB962C8B-B14F-4D97-AF65-F5344CB8AC3E}">
        <p14:creationId xmlns:p14="http://schemas.microsoft.com/office/powerpoint/2010/main" val="34477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050B91E4-A0EC-2842-8D18-B9B949D40E41}"/>
              </a:ext>
            </a:extLst>
          </p:cNvPr>
          <p:cNvSpPr/>
          <p:nvPr/>
        </p:nvSpPr>
        <p:spPr>
          <a:xfrm>
            <a:off x="3388240" y="2803169"/>
            <a:ext cx="8266047" cy="2721037"/>
          </a:xfrm>
          <a:prstGeom prst="roundRect">
            <a:avLst>
              <a:gd name="adj" fmla="val 6331"/>
            </a:avLst>
          </a:prstGeom>
          <a:noFill/>
          <a:ln w="53975"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CuadroTexto 24">
            <a:extLst>
              <a:ext uri="{FF2B5EF4-FFF2-40B4-BE49-F238E27FC236}">
                <a16:creationId xmlns:a16="http://schemas.microsoft.com/office/drawing/2014/main" id="{203477B8-27F9-7642-8499-ED98A8831C6C}"/>
              </a:ext>
            </a:extLst>
          </p:cNvPr>
          <p:cNvSpPr txBox="1"/>
          <p:nvPr/>
        </p:nvSpPr>
        <p:spPr>
          <a:xfrm>
            <a:off x="460464" y="611165"/>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4.</a:t>
            </a:r>
          </a:p>
        </p:txBody>
      </p:sp>
      <p:sp>
        <p:nvSpPr>
          <p:cNvPr id="26" name="Rectángulo 25">
            <a:extLst>
              <a:ext uri="{FF2B5EF4-FFF2-40B4-BE49-F238E27FC236}">
                <a16:creationId xmlns:a16="http://schemas.microsoft.com/office/drawing/2014/main" id="{8040E50B-F5DF-534B-926C-CF1EEF43C261}"/>
              </a:ext>
            </a:extLst>
          </p:cNvPr>
          <p:cNvSpPr/>
          <p:nvPr/>
        </p:nvSpPr>
        <p:spPr>
          <a:xfrm>
            <a:off x="1599584" y="934330"/>
            <a:ext cx="10153496" cy="669341"/>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¿Cuáles son las competencias del MinVivienda,</a:t>
            </a:r>
          </a:p>
        </p:txBody>
      </p:sp>
      <p:sp>
        <p:nvSpPr>
          <p:cNvPr id="27" name="Rectángulo 26">
            <a:extLst>
              <a:ext uri="{FF2B5EF4-FFF2-40B4-BE49-F238E27FC236}">
                <a16:creationId xmlns:a16="http://schemas.microsoft.com/office/drawing/2014/main" id="{83593F63-481E-2347-8BA4-E0B8060D8711}"/>
              </a:ext>
            </a:extLst>
          </p:cNvPr>
          <p:cNvSpPr/>
          <p:nvPr/>
        </p:nvSpPr>
        <p:spPr>
          <a:xfrm>
            <a:off x="2050919" y="1676804"/>
            <a:ext cx="8729322"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el municipio, el distrito y el PDA en los esquemas diferenciales?</a:t>
            </a:r>
          </a:p>
        </p:txBody>
      </p:sp>
      <p:sp>
        <p:nvSpPr>
          <p:cNvPr id="16" name="CuadroTexto 15">
            <a:extLst>
              <a:ext uri="{FF2B5EF4-FFF2-40B4-BE49-F238E27FC236}">
                <a16:creationId xmlns:a16="http://schemas.microsoft.com/office/drawing/2014/main" id="{20777113-3BA5-B248-B808-3772D9902875}"/>
              </a:ext>
            </a:extLst>
          </p:cNvPr>
          <p:cNvSpPr txBox="1"/>
          <p:nvPr/>
        </p:nvSpPr>
        <p:spPr>
          <a:xfrm>
            <a:off x="8900161" y="233884"/>
            <a:ext cx="3118924"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10</a:t>
            </a:r>
          </a:p>
        </p:txBody>
      </p:sp>
      <p:sp>
        <p:nvSpPr>
          <p:cNvPr id="11" name="Rectángulo 10"/>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sp>
        <p:nvSpPr>
          <p:cNvPr id="17" name="CuadroTexto 16">
            <a:extLst>
              <a:ext uri="{FF2B5EF4-FFF2-40B4-BE49-F238E27FC236}">
                <a16:creationId xmlns:a16="http://schemas.microsoft.com/office/drawing/2014/main" id="{030DF214-A959-B341-8FD6-F82D812FDB90}"/>
              </a:ext>
            </a:extLst>
          </p:cNvPr>
          <p:cNvSpPr txBox="1"/>
          <p:nvPr/>
        </p:nvSpPr>
        <p:spPr>
          <a:xfrm>
            <a:off x="3891949" y="3152535"/>
            <a:ext cx="7348270" cy="2246769"/>
          </a:xfrm>
          <a:prstGeom prst="rect">
            <a:avLst/>
          </a:prstGeom>
          <a:noFill/>
        </p:spPr>
        <p:txBody>
          <a:bodyPr wrap="square" rtlCol="0" anchor="t">
            <a:spAutoFit/>
          </a:bodyPr>
          <a:lstStyle/>
          <a:p>
            <a:pPr algn="just"/>
            <a:r>
              <a:rPr lang="es-CO" sz="1400" b="1" dirty="0">
                <a:solidFill>
                  <a:srgbClr val="004A84"/>
                </a:solidFill>
                <a:latin typeface="Arial" panose="020B0604020202020204" pitchFamily="34" charset="0"/>
                <a:cs typeface="Arial" panose="020B0604020202020204" pitchFamily="34" charset="0"/>
              </a:rPr>
              <a:t>Asegura la prestación eficiente</a:t>
            </a:r>
            <a:r>
              <a:rPr lang="es-CO" sz="1400" dirty="0">
                <a:solidFill>
                  <a:srgbClr val="004A84"/>
                </a:solidFill>
                <a:latin typeface="Arial" panose="020B0604020202020204" pitchFamily="34" charset="0"/>
                <a:cs typeface="Arial" panose="020B0604020202020204" pitchFamily="34" charset="0"/>
              </a:rPr>
              <a:t> de los servicios públicos de acueducto, alcantarillado y aseo.</a:t>
            </a:r>
          </a:p>
          <a:p>
            <a:pPr algn="just"/>
            <a:endParaRPr lang="es-CO" sz="1400" dirty="0">
              <a:solidFill>
                <a:srgbClr val="004A84"/>
              </a:solidFill>
              <a:latin typeface="Arial" panose="020B0604020202020204" pitchFamily="34" charset="0"/>
              <a:cs typeface="Arial" panose="020B0604020202020204" pitchFamily="34" charset="0"/>
            </a:endParaRPr>
          </a:p>
          <a:p>
            <a:pPr algn="just"/>
            <a:r>
              <a:rPr lang="es-CO" sz="1400" b="1" dirty="0">
                <a:solidFill>
                  <a:srgbClr val="004A84"/>
                </a:solidFill>
                <a:latin typeface="Arial" panose="020B0604020202020204" pitchFamily="34" charset="0"/>
                <a:cs typeface="Arial" panose="020B0604020202020204" pitchFamily="34" charset="0"/>
              </a:rPr>
              <a:t>Asegura la atención</a:t>
            </a:r>
            <a:r>
              <a:rPr lang="es-CO" sz="1400" dirty="0">
                <a:solidFill>
                  <a:srgbClr val="004A84"/>
                </a:solidFill>
                <a:latin typeface="Arial" panose="020B0604020202020204" pitchFamily="34" charset="0"/>
                <a:cs typeface="Arial" panose="020B0604020202020204" pitchFamily="34" charset="0"/>
              </a:rPr>
              <a:t> de las necesidades básicas de agua para consumo humano y doméstico y de saneamiento básico en zonas rurales, </a:t>
            </a:r>
            <a:r>
              <a:rPr lang="es-CO" sz="1400" b="1" dirty="0">
                <a:solidFill>
                  <a:srgbClr val="004A84"/>
                </a:solidFill>
                <a:latin typeface="Arial" panose="020B0604020202020204" pitchFamily="34" charset="0"/>
                <a:cs typeface="Arial" panose="020B0604020202020204" pitchFamily="34" charset="0"/>
              </a:rPr>
              <a:t>implementando soluciones alternativas colectivas o individuales, o mediante la prestación del servicio público </a:t>
            </a:r>
            <a:r>
              <a:rPr lang="es-CO" sz="1400" dirty="0">
                <a:solidFill>
                  <a:srgbClr val="004A84"/>
                </a:solidFill>
                <a:latin typeface="Arial" panose="020B0604020202020204" pitchFamily="34" charset="0"/>
                <a:cs typeface="Arial" panose="020B0604020202020204" pitchFamily="34" charset="0"/>
              </a:rPr>
              <a:t>domiciliario de acueducto, alcantarillado o aseo, de acuerdo con los esquemas diferenciales definidos por el Gobierno nacional. </a:t>
            </a:r>
          </a:p>
          <a:p>
            <a:pPr algn="just"/>
            <a:endParaRPr lang="es-CO" sz="1400" dirty="0">
              <a:solidFill>
                <a:srgbClr val="004A84"/>
              </a:solidFill>
              <a:latin typeface="Arial" panose="020B0604020202020204" pitchFamily="34" charset="0"/>
              <a:cs typeface="Arial" panose="020B0604020202020204" pitchFamily="34" charset="0"/>
            </a:endParaRPr>
          </a:p>
          <a:p>
            <a:pPr algn="just"/>
            <a:r>
              <a:rPr lang="es-CO" sz="1400" b="1" dirty="0">
                <a:solidFill>
                  <a:srgbClr val="004A84"/>
                </a:solidFill>
                <a:latin typeface="Arial" panose="020B0604020202020204" pitchFamily="34" charset="0"/>
                <a:cs typeface="Arial" panose="020B0604020202020204" pitchFamily="34" charset="0"/>
              </a:rPr>
              <a:t>Gestiona las soluciones </a:t>
            </a:r>
            <a:r>
              <a:rPr lang="es-CO" sz="1400" dirty="0">
                <a:solidFill>
                  <a:srgbClr val="004A84"/>
                </a:solidFill>
                <a:latin typeface="Arial" panose="020B0604020202020204" pitchFamily="34" charset="0"/>
                <a:cs typeface="Arial" panose="020B0604020202020204" pitchFamily="34" charset="0"/>
              </a:rPr>
              <a:t>a las problemáticas del sector, incluyendo aquellas gestiones</a:t>
            </a:r>
          </a:p>
        </p:txBody>
      </p:sp>
      <p:sp>
        <p:nvSpPr>
          <p:cNvPr id="3" name="Rectángulo redondeado 2">
            <a:extLst>
              <a:ext uri="{FF2B5EF4-FFF2-40B4-BE49-F238E27FC236}">
                <a16:creationId xmlns:a16="http://schemas.microsoft.com/office/drawing/2014/main" id="{F75AD8A4-A218-8241-BC85-A4608E44C95E}"/>
              </a:ext>
            </a:extLst>
          </p:cNvPr>
          <p:cNvSpPr/>
          <p:nvPr/>
        </p:nvSpPr>
        <p:spPr>
          <a:xfrm>
            <a:off x="3853532" y="2568151"/>
            <a:ext cx="6729544" cy="47003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latin typeface="Arial" panose="020B0604020202020204" pitchFamily="34" charset="0"/>
                <a:cs typeface="Arial" panose="020B0604020202020204" pitchFamily="34" charset="0"/>
              </a:rPr>
              <a:t>Ministerio de Vivienda, Ciudad y Territorio </a:t>
            </a:r>
          </a:p>
        </p:txBody>
      </p:sp>
      <p:pic>
        <p:nvPicPr>
          <p:cNvPr id="5" name="Imagen 4">
            <a:extLst>
              <a:ext uri="{FF2B5EF4-FFF2-40B4-BE49-F238E27FC236}">
                <a16:creationId xmlns:a16="http://schemas.microsoft.com/office/drawing/2014/main" id="{435015EB-8C33-724C-B9E8-942A507ABDE0}"/>
              </a:ext>
            </a:extLst>
          </p:cNvPr>
          <p:cNvPicPr>
            <a:picLocks noChangeAspect="1"/>
          </p:cNvPicPr>
          <p:nvPr/>
        </p:nvPicPr>
        <p:blipFill rotWithShape="1">
          <a:blip r:embed="rId2"/>
          <a:srcRect b="53463"/>
          <a:stretch/>
        </p:blipFill>
        <p:spPr>
          <a:xfrm flipH="1">
            <a:off x="756800" y="2604273"/>
            <a:ext cx="2847013" cy="4294113"/>
          </a:xfrm>
          <a:prstGeom prst="rect">
            <a:avLst/>
          </a:prstGeom>
        </p:spPr>
      </p:pic>
      <p:sp>
        <p:nvSpPr>
          <p:cNvPr id="6" name="CuadroTexto 5">
            <a:extLst>
              <a:ext uri="{FF2B5EF4-FFF2-40B4-BE49-F238E27FC236}">
                <a16:creationId xmlns:a16="http://schemas.microsoft.com/office/drawing/2014/main" id="{EDFE0069-68B8-3A4D-B8D9-9043F2A01008}"/>
              </a:ext>
            </a:extLst>
          </p:cNvPr>
          <p:cNvSpPr txBox="1"/>
          <p:nvPr/>
        </p:nvSpPr>
        <p:spPr>
          <a:xfrm>
            <a:off x="12649200" y="2428240"/>
            <a:ext cx="184731" cy="369332"/>
          </a:xfrm>
          <a:prstGeom prst="rect">
            <a:avLst/>
          </a:prstGeom>
          <a:noFill/>
        </p:spPr>
        <p:txBody>
          <a:bodyPr wrap="none" rtlCol="0">
            <a:spAutoFit/>
          </a:bodyPr>
          <a:lstStyle/>
          <a:p>
            <a:endParaRPr lang="es-CO" dirty="0"/>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Tree>
    <p:extLst>
      <p:ext uri="{BB962C8B-B14F-4D97-AF65-F5344CB8AC3E}">
        <p14:creationId xmlns:p14="http://schemas.microsoft.com/office/powerpoint/2010/main" val="426212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27">
            <a:extLst>
              <a:ext uri="{FF2B5EF4-FFF2-40B4-BE49-F238E27FC236}">
                <a16:creationId xmlns:a16="http://schemas.microsoft.com/office/drawing/2014/main" id="{A6F00083-6EDD-A54B-8015-725FE51F8B2E}"/>
              </a:ext>
            </a:extLst>
          </p:cNvPr>
          <p:cNvSpPr/>
          <p:nvPr/>
        </p:nvSpPr>
        <p:spPr>
          <a:xfrm>
            <a:off x="359434" y="4645098"/>
            <a:ext cx="11473132" cy="1022461"/>
          </a:xfrm>
          <a:prstGeom prst="roundRect">
            <a:avLst>
              <a:gd name="adj" fmla="val 12962"/>
            </a:avLst>
          </a:prstGeom>
          <a:noFill/>
          <a:ln w="53975" cap="rnd">
            <a:solidFill>
              <a:srgbClr val="DE295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FC55FD0C-70B2-294B-8866-B2893CDA9E81}"/>
              </a:ext>
            </a:extLst>
          </p:cNvPr>
          <p:cNvSpPr txBox="1"/>
          <p:nvPr/>
        </p:nvSpPr>
        <p:spPr>
          <a:xfrm>
            <a:off x="517587" y="4818402"/>
            <a:ext cx="11162581" cy="738664"/>
          </a:xfrm>
          <a:prstGeom prst="rect">
            <a:avLst/>
          </a:prstGeom>
          <a:noFill/>
        </p:spPr>
        <p:txBody>
          <a:bodyPr wrap="square" rtlCol="0">
            <a:spAutoFit/>
          </a:bodyPr>
          <a:lstStyle/>
          <a:p>
            <a:r>
              <a:rPr lang="es-CO" sz="1400" b="1" dirty="0">
                <a:solidFill>
                  <a:srgbClr val="004A84"/>
                </a:solidFill>
                <a:latin typeface="Arial" panose="020B0604020202020204" pitchFamily="34" charset="0"/>
                <a:cs typeface="Arial" panose="020B0604020202020204" pitchFamily="34" charset="0"/>
              </a:rPr>
              <a:t>Presta asistencia técnica </a:t>
            </a:r>
            <a:r>
              <a:rPr lang="es-CO" sz="1400" dirty="0">
                <a:solidFill>
                  <a:srgbClr val="004A84"/>
                </a:solidFill>
                <a:latin typeface="Arial" panose="020B0604020202020204" pitchFamily="34" charset="0"/>
                <a:cs typeface="Arial" panose="020B0604020202020204" pitchFamily="34" charset="0"/>
              </a:rPr>
              <a:t>y </a:t>
            </a:r>
            <a:r>
              <a:rPr lang="es-CO" sz="1400" b="1" dirty="0">
                <a:solidFill>
                  <a:srgbClr val="004A84"/>
                </a:solidFill>
                <a:latin typeface="Arial" panose="020B0604020202020204" pitchFamily="34" charset="0"/>
                <a:cs typeface="Arial" panose="020B0604020202020204" pitchFamily="34" charset="0"/>
              </a:rPr>
              <a:t>apoya el fortalecimiento comunitario</a:t>
            </a:r>
            <a:r>
              <a:rPr lang="es-CO" sz="1400" dirty="0">
                <a:solidFill>
                  <a:srgbClr val="004A84"/>
                </a:solidFill>
                <a:latin typeface="Arial" panose="020B0604020202020204" pitchFamily="34" charset="0"/>
                <a:cs typeface="Arial" panose="020B0604020202020204" pitchFamily="34" charset="0"/>
              </a:rPr>
              <a:t> de quienes suministran servicios de agua y saneamiento básico en zonas rurales, de acuerdo con los esquemas diferenciales definidos por el Gobierno Nacional. Apoyando principalmente a los municipios y distritos vinculados para la implementación progresiva de la política rural.</a:t>
            </a:r>
          </a:p>
        </p:txBody>
      </p:sp>
      <p:sp>
        <p:nvSpPr>
          <p:cNvPr id="16" name="CuadroTexto 15">
            <a:extLst>
              <a:ext uri="{FF2B5EF4-FFF2-40B4-BE49-F238E27FC236}">
                <a16:creationId xmlns:a16="http://schemas.microsoft.com/office/drawing/2014/main" id="{20777113-3BA5-B248-B808-3772D9902875}"/>
              </a:ext>
            </a:extLst>
          </p:cNvPr>
          <p:cNvSpPr txBox="1"/>
          <p:nvPr/>
        </p:nvSpPr>
        <p:spPr>
          <a:xfrm>
            <a:off x="8582890" y="233884"/>
            <a:ext cx="3418610"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11</a:t>
            </a:r>
          </a:p>
        </p:txBody>
      </p:sp>
      <p:sp>
        <p:nvSpPr>
          <p:cNvPr id="11" name="Rectángulo 10"/>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sp>
        <p:nvSpPr>
          <p:cNvPr id="17" name="CuadroTexto 16">
            <a:extLst>
              <a:ext uri="{FF2B5EF4-FFF2-40B4-BE49-F238E27FC236}">
                <a16:creationId xmlns:a16="http://schemas.microsoft.com/office/drawing/2014/main" id="{030DF214-A959-B341-8FD6-F82D812FDB90}"/>
              </a:ext>
            </a:extLst>
          </p:cNvPr>
          <p:cNvSpPr txBox="1"/>
          <p:nvPr/>
        </p:nvSpPr>
        <p:spPr>
          <a:xfrm>
            <a:off x="517587" y="3595195"/>
            <a:ext cx="11162581" cy="307777"/>
          </a:xfrm>
          <a:prstGeom prst="rect">
            <a:avLst/>
          </a:prstGeom>
          <a:noFill/>
        </p:spPr>
        <p:txBody>
          <a:bodyPr wrap="square" rtlCol="0">
            <a:spAutoFit/>
          </a:bodyPr>
          <a:lstStyle/>
          <a:p>
            <a:r>
              <a:rPr lang="es-CO" sz="1400" dirty="0">
                <a:solidFill>
                  <a:srgbClr val="004A84"/>
                </a:solidFill>
                <a:latin typeface="Arial" panose="020B0604020202020204" pitchFamily="34" charset="0"/>
                <a:cs typeface="Arial" panose="020B0604020202020204" pitchFamily="34" charset="0"/>
              </a:rPr>
              <a:t>El MVCT </a:t>
            </a:r>
            <a:r>
              <a:rPr lang="es-CO" sz="1400" b="1" dirty="0">
                <a:solidFill>
                  <a:srgbClr val="004A84"/>
                </a:solidFill>
                <a:latin typeface="Arial" panose="020B0604020202020204" pitchFamily="34" charset="0"/>
                <a:cs typeface="Arial" panose="020B0604020202020204" pitchFamily="34" charset="0"/>
              </a:rPr>
              <a:t>diseña</a:t>
            </a:r>
            <a:r>
              <a:rPr lang="es-CO" sz="1400" dirty="0">
                <a:solidFill>
                  <a:srgbClr val="004A84"/>
                </a:solidFill>
                <a:latin typeface="Arial" panose="020B0604020202020204" pitchFamily="34" charset="0"/>
                <a:cs typeface="Arial" panose="020B0604020202020204" pitchFamily="34" charset="0"/>
              </a:rPr>
              <a:t> la política pública; </a:t>
            </a:r>
            <a:r>
              <a:rPr lang="es-CO" sz="1400" b="1" dirty="0">
                <a:solidFill>
                  <a:srgbClr val="004A84"/>
                </a:solidFill>
                <a:latin typeface="Arial" panose="020B0604020202020204" pitchFamily="34" charset="0"/>
                <a:cs typeface="Arial" panose="020B0604020202020204" pitchFamily="34" charset="0"/>
              </a:rPr>
              <a:t>fortalece </a:t>
            </a:r>
            <a:r>
              <a:rPr lang="es-CO" sz="1400" dirty="0">
                <a:solidFill>
                  <a:srgbClr val="004A84"/>
                </a:solidFill>
                <a:latin typeface="Arial" panose="020B0604020202020204" pitchFamily="34" charset="0"/>
                <a:cs typeface="Arial" panose="020B0604020202020204" pitchFamily="34" charset="0"/>
              </a:rPr>
              <a:t>las capacidades a los entes territoriales y PDA, para que implementen dicha política pública. </a:t>
            </a:r>
          </a:p>
        </p:txBody>
      </p:sp>
      <p:sp>
        <p:nvSpPr>
          <p:cNvPr id="18" name="Rectángulo redondeado 17">
            <a:extLst>
              <a:ext uri="{FF2B5EF4-FFF2-40B4-BE49-F238E27FC236}">
                <a16:creationId xmlns:a16="http://schemas.microsoft.com/office/drawing/2014/main" id="{FFC1A5C5-4F67-6B46-AB63-4EACF85C2268}"/>
              </a:ext>
            </a:extLst>
          </p:cNvPr>
          <p:cNvSpPr/>
          <p:nvPr/>
        </p:nvSpPr>
        <p:spPr>
          <a:xfrm>
            <a:off x="359435" y="3383373"/>
            <a:ext cx="11473131" cy="817687"/>
          </a:xfrm>
          <a:prstGeom prst="roundRect">
            <a:avLst>
              <a:gd name="adj" fmla="val 15381"/>
            </a:avLst>
          </a:prstGeom>
          <a:noFill/>
          <a:ln w="53975" cap="rnd">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redondeado 18">
            <a:extLst>
              <a:ext uri="{FF2B5EF4-FFF2-40B4-BE49-F238E27FC236}">
                <a16:creationId xmlns:a16="http://schemas.microsoft.com/office/drawing/2014/main" id="{11C25341-5465-FC40-8FD0-FC0B0F66704A}"/>
              </a:ext>
            </a:extLst>
          </p:cNvPr>
          <p:cNvSpPr/>
          <p:nvPr/>
        </p:nvSpPr>
        <p:spPr>
          <a:xfrm>
            <a:off x="3609109" y="3181561"/>
            <a:ext cx="4973782" cy="38775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latin typeface="Arial" panose="020B0604020202020204" pitchFamily="34" charset="0"/>
                <a:cs typeface="Arial" panose="020B0604020202020204" pitchFamily="34" charset="0"/>
              </a:rPr>
              <a:t>Municipio o distrito</a:t>
            </a:r>
          </a:p>
        </p:txBody>
      </p:sp>
      <p:sp>
        <p:nvSpPr>
          <p:cNvPr id="21" name="Rectángulo redondeado 20">
            <a:extLst>
              <a:ext uri="{FF2B5EF4-FFF2-40B4-BE49-F238E27FC236}">
                <a16:creationId xmlns:a16="http://schemas.microsoft.com/office/drawing/2014/main" id="{EFF65111-631A-C446-BEEC-2629642CA75C}"/>
              </a:ext>
            </a:extLst>
          </p:cNvPr>
          <p:cNvSpPr/>
          <p:nvPr/>
        </p:nvSpPr>
        <p:spPr>
          <a:xfrm>
            <a:off x="3688079" y="4442165"/>
            <a:ext cx="4894811" cy="371378"/>
          </a:xfrm>
          <a:prstGeom prst="roundRect">
            <a:avLst>
              <a:gd name="adj" fmla="val 50000"/>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latin typeface="Arial" panose="020B0604020202020204" pitchFamily="34" charset="0"/>
                <a:cs typeface="Arial" panose="020B0604020202020204" pitchFamily="34" charset="0"/>
              </a:rPr>
              <a:t>Plan Departamental de Agua, PDA</a:t>
            </a:r>
          </a:p>
        </p:txBody>
      </p:sp>
      <p:sp>
        <p:nvSpPr>
          <p:cNvPr id="39" name="CuadroTexto 38">
            <a:extLst>
              <a:ext uri="{FF2B5EF4-FFF2-40B4-BE49-F238E27FC236}">
                <a16:creationId xmlns:a16="http://schemas.microsoft.com/office/drawing/2014/main" id="{2C5FAEE4-61D4-AF42-A310-A04F55EFDB4F}"/>
              </a:ext>
            </a:extLst>
          </p:cNvPr>
          <p:cNvSpPr txBox="1"/>
          <p:nvPr/>
        </p:nvSpPr>
        <p:spPr>
          <a:xfrm>
            <a:off x="517587" y="1367570"/>
            <a:ext cx="11162581" cy="1384995"/>
          </a:xfrm>
          <a:prstGeom prst="rect">
            <a:avLst/>
          </a:prstGeom>
          <a:noFill/>
        </p:spPr>
        <p:txBody>
          <a:bodyPr wrap="square" rtlCol="0" anchor="t">
            <a:spAutoFit/>
          </a:bodyPr>
          <a:lstStyle/>
          <a:p>
            <a:pPr algn="just"/>
            <a:r>
              <a:rPr lang="es-CO" sz="1400" b="1" dirty="0">
                <a:solidFill>
                  <a:srgbClr val="004A84"/>
                </a:solidFill>
                <a:latin typeface="Arial" panose="020B0604020202020204" pitchFamily="34" charset="0"/>
                <a:cs typeface="Arial" panose="020B0604020202020204" pitchFamily="34" charset="0"/>
              </a:rPr>
              <a:t>Apoya financiera, técnica y administrativamente </a:t>
            </a:r>
            <a:r>
              <a:rPr lang="es-CO" sz="1400" dirty="0">
                <a:solidFill>
                  <a:srgbClr val="004A84"/>
                </a:solidFill>
                <a:latin typeface="Arial" panose="020B0604020202020204" pitchFamily="34" charset="0"/>
                <a:cs typeface="Arial" panose="020B0604020202020204" pitchFamily="34" charset="0"/>
              </a:rPr>
              <a:t>a las empresas de servicios públicos que hagan la prestación directa y a las empresas organizadas con participación de la Nación o de los Departamentos.</a:t>
            </a:r>
          </a:p>
          <a:p>
            <a:pPr algn="just"/>
            <a:endParaRPr lang="es-CO" sz="1400" dirty="0">
              <a:solidFill>
                <a:srgbClr val="004A84"/>
              </a:solidFill>
              <a:latin typeface="Arial" panose="020B0604020202020204" pitchFamily="34" charset="0"/>
              <a:cs typeface="Arial" panose="020B0604020202020204" pitchFamily="34" charset="0"/>
            </a:endParaRPr>
          </a:p>
          <a:p>
            <a:pPr algn="just"/>
            <a:r>
              <a:rPr lang="es-CO" sz="1400" b="1" dirty="0">
                <a:solidFill>
                  <a:srgbClr val="004A84"/>
                </a:solidFill>
                <a:latin typeface="Arial" panose="020B0604020202020204" pitchFamily="34" charset="0"/>
                <a:cs typeface="Arial" panose="020B0604020202020204" pitchFamily="34" charset="0"/>
              </a:rPr>
              <a:t>Coordina a las entidades </a:t>
            </a:r>
            <a:r>
              <a:rPr lang="es-CO" sz="1400" dirty="0">
                <a:solidFill>
                  <a:srgbClr val="004A84"/>
                </a:solidFill>
                <a:latin typeface="Arial" panose="020B0604020202020204" pitchFamily="34" charset="0"/>
                <a:cs typeface="Arial" panose="020B0604020202020204" pitchFamily="34" charset="0"/>
              </a:rPr>
              <a:t>prestadoras de servicios públicos y promover, cuando razones técnicas y económicas lo aconsejen, la organización de asociaciones de municipios para la prestación de servicios públicos, o la celebración de convenios interadministrativos para el mismo efecto.</a:t>
            </a:r>
          </a:p>
        </p:txBody>
      </p:sp>
      <p:sp>
        <p:nvSpPr>
          <p:cNvPr id="42" name="Rectángulo redondeado 41">
            <a:extLst>
              <a:ext uri="{FF2B5EF4-FFF2-40B4-BE49-F238E27FC236}">
                <a16:creationId xmlns:a16="http://schemas.microsoft.com/office/drawing/2014/main" id="{185597E0-A98F-F34F-B0BF-07B9B0016073}"/>
              </a:ext>
            </a:extLst>
          </p:cNvPr>
          <p:cNvSpPr/>
          <p:nvPr/>
        </p:nvSpPr>
        <p:spPr>
          <a:xfrm>
            <a:off x="359434" y="1193908"/>
            <a:ext cx="11473132" cy="1765763"/>
          </a:xfrm>
          <a:prstGeom prst="roundRect">
            <a:avLst>
              <a:gd name="adj" fmla="val 8724"/>
            </a:avLst>
          </a:prstGeom>
          <a:noFill/>
          <a:ln w="53975" cap="rnd">
            <a:solidFill>
              <a:srgbClr val="DE295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Rectángulo redondeado 42">
            <a:extLst>
              <a:ext uri="{FF2B5EF4-FFF2-40B4-BE49-F238E27FC236}">
                <a16:creationId xmlns:a16="http://schemas.microsoft.com/office/drawing/2014/main" id="{ADECF38D-4ABB-1E48-BA35-CBEE4BD578FC}"/>
              </a:ext>
            </a:extLst>
          </p:cNvPr>
          <p:cNvSpPr/>
          <p:nvPr/>
        </p:nvSpPr>
        <p:spPr>
          <a:xfrm>
            <a:off x="3609109" y="1020292"/>
            <a:ext cx="4973782" cy="342163"/>
          </a:xfrm>
          <a:prstGeom prst="roundRect">
            <a:avLst>
              <a:gd name="adj" fmla="val 50000"/>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latin typeface="Arial" panose="020B0604020202020204" pitchFamily="34" charset="0"/>
                <a:cs typeface="Arial" panose="020B0604020202020204" pitchFamily="34" charset="0"/>
              </a:rPr>
              <a:t>Departamento</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Tree>
    <p:extLst>
      <p:ext uri="{BB962C8B-B14F-4D97-AF65-F5344CB8AC3E}">
        <p14:creationId xmlns:p14="http://schemas.microsoft.com/office/powerpoint/2010/main" val="165310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20777113-3BA5-B248-B808-3772D9902875}"/>
              </a:ext>
            </a:extLst>
          </p:cNvPr>
          <p:cNvSpPr txBox="1"/>
          <p:nvPr/>
        </p:nvSpPr>
        <p:spPr>
          <a:xfrm>
            <a:off x="7752080" y="233884"/>
            <a:ext cx="4258212"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12</a:t>
            </a:r>
          </a:p>
        </p:txBody>
      </p:sp>
      <p:sp>
        <p:nvSpPr>
          <p:cNvPr id="11" name="Rectángulo 10"/>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sp>
        <p:nvSpPr>
          <p:cNvPr id="37" name="Rectángulo 36">
            <a:extLst>
              <a:ext uri="{FF2B5EF4-FFF2-40B4-BE49-F238E27FC236}">
                <a16:creationId xmlns:a16="http://schemas.microsoft.com/office/drawing/2014/main" id="{9343DDC9-988E-BD42-A83E-AA4B21440E22}"/>
              </a:ext>
            </a:extLst>
          </p:cNvPr>
          <p:cNvSpPr/>
          <p:nvPr/>
        </p:nvSpPr>
        <p:spPr>
          <a:xfrm>
            <a:off x="0" y="4377547"/>
            <a:ext cx="12192000" cy="2480453"/>
          </a:xfrm>
          <a:prstGeom prst="rect">
            <a:avLst/>
          </a:prstGeom>
          <a:solidFill>
            <a:srgbClr val="E6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CuadroTexto 47">
            <a:extLst>
              <a:ext uri="{FF2B5EF4-FFF2-40B4-BE49-F238E27FC236}">
                <a16:creationId xmlns:a16="http://schemas.microsoft.com/office/drawing/2014/main" id="{61C48D60-3FED-E14A-B29D-7F019D4DFEFA}"/>
              </a:ext>
            </a:extLst>
          </p:cNvPr>
          <p:cNvSpPr txBox="1"/>
          <p:nvPr/>
        </p:nvSpPr>
        <p:spPr>
          <a:xfrm>
            <a:off x="966132" y="495494"/>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5.</a:t>
            </a:r>
          </a:p>
        </p:txBody>
      </p:sp>
      <p:sp>
        <p:nvSpPr>
          <p:cNvPr id="49" name="Rectángulo 48">
            <a:extLst>
              <a:ext uri="{FF2B5EF4-FFF2-40B4-BE49-F238E27FC236}">
                <a16:creationId xmlns:a16="http://schemas.microsoft.com/office/drawing/2014/main" id="{6FD4BF8F-A4B9-2B4B-B897-5B49B095B28D}"/>
              </a:ext>
            </a:extLst>
          </p:cNvPr>
          <p:cNvSpPr/>
          <p:nvPr/>
        </p:nvSpPr>
        <p:spPr>
          <a:xfrm>
            <a:off x="2231544" y="1012152"/>
            <a:ext cx="8965374"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Work Sans SemiBold" pitchFamily="2" charset="77"/>
              </a:rPr>
              <a:t>Fundamentos legales y de política</a:t>
            </a:r>
          </a:p>
        </p:txBody>
      </p:sp>
      <p:sp>
        <p:nvSpPr>
          <p:cNvPr id="50" name="Rectángulo 49">
            <a:extLst>
              <a:ext uri="{FF2B5EF4-FFF2-40B4-BE49-F238E27FC236}">
                <a16:creationId xmlns:a16="http://schemas.microsoft.com/office/drawing/2014/main" id="{5D9FB049-AB4D-6F48-BDDC-A93F097B65F3}"/>
              </a:ext>
            </a:extLst>
          </p:cNvPr>
          <p:cNvSpPr/>
          <p:nvPr/>
        </p:nvSpPr>
        <p:spPr>
          <a:xfrm>
            <a:off x="2539724" y="1579079"/>
            <a:ext cx="8065854" cy="400110"/>
          </a:xfrm>
          <a:prstGeom prst="rect">
            <a:avLst/>
          </a:prstGeom>
        </p:spPr>
        <p:txBody>
          <a:bodyPr wrap="square">
            <a:spAutoFit/>
          </a:bodyPr>
          <a:lstStyle/>
          <a:p>
            <a:r>
              <a:rPr lang="es-CO" sz="2000" dirty="0">
                <a:solidFill>
                  <a:srgbClr val="BF124E"/>
                </a:solidFill>
                <a:latin typeface="Work Sans Medium" pitchFamily="2" charset="77"/>
              </a:rPr>
              <a:t>De los esquemas diferenciales rurales</a:t>
            </a:r>
          </a:p>
        </p:txBody>
      </p:sp>
      <p:sp>
        <p:nvSpPr>
          <p:cNvPr id="23" name="Rectángulo 22">
            <a:extLst>
              <a:ext uri="{FF2B5EF4-FFF2-40B4-BE49-F238E27FC236}">
                <a16:creationId xmlns:a16="http://schemas.microsoft.com/office/drawing/2014/main" id="{576B8345-0AC7-4D4B-8E2E-7CBEB89D0E38}"/>
              </a:ext>
            </a:extLst>
          </p:cNvPr>
          <p:cNvSpPr/>
          <p:nvPr/>
        </p:nvSpPr>
        <p:spPr>
          <a:xfrm>
            <a:off x="0" y="4403924"/>
            <a:ext cx="12192000" cy="2480453"/>
          </a:xfrm>
          <a:prstGeom prst="rect">
            <a:avLst/>
          </a:prstGeom>
          <a:solidFill>
            <a:srgbClr val="E6E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redondeado 23">
            <a:extLst>
              <a:ext uri="{FF2B5EF4-FFF2-40B4-BE49-F238E27FC236}">
                <a16:creationId xmlns:a16="http://schemas.microsoft.com/office/drawing/2014/main" id="{6F13A3AD-8B91-134F-8B46-C8A3C6963950}"/>
              </a:ext>
            </a:extLst>
          </p:cNvPr>
          <p:cNvSpPr/>
          <p:nvPr/>
        </p:nvSpPr>
        <p:spPr>
          <a:xfrm>
            <a:off x="711377" y="2577014"/>
            <a:ext cx="3466508" cy="737827"/>
          </a:xfrm>
          <a:prstGeom prst="roundRect">
            <a:avLst/>
          </a:prstGeom>
          <a:solidFill>
            <a:schemeClr val="bg1"/>
          </a:solidFill>
          <a:ln w="31750">
            <a:solidFill>
              <a:srgbClr val="BF1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redondeado 24">
            <a:extLst>
              <a:ext uri="{FF2B5EF4-FFF2-40B4-BE49-F238E27FC236}">
                <a16:creationId xmlns:a16="http://schemas.microsoft.com/office/drawing/2014/main" id="{A4C0BC6F-1B1E-4C4B-A92C-372058720CD4}"/>
              </a:ext>
            </a:extLst>
          </p:cNvPr>
          <p:cNvSpPr/>
          <p:nvPr/>
        </p:nvSpPr>
        <p:spPr>
          <a:xfrm>
            <a:off x="4545487" y="2577014"/>
            <a:ext cx="6995089" cy="737827"/>
          </a:xfrm>
          <a:prstGeom prst="roundRect">
            <a:avLst/>
          </a:prstGeom>
          <a:solidFill>
            <a:schemeClr val="bg1"/>
          </a:solidFill>
          <a:ln w="31750">
            <a:solidFill>
              <a:srgbClr val="BF1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redondeado 25">
            <a:extLst>
              <a:ext uri="{FF2B5EF4-FFF2-40B4-BE49-F238E27FC236}">
                <a16:creationId xmlns:a16="http://schemas.microsoft.com/office/drawing/2014/main" id="{CDC8FC4C-886B-1747-A54B-B8E2D54F8F81}"/>
              </a:ext>
            </a:extLst>
          </p:cNvPr>
          <p:cNvSpPr/>
          <p:nvPr/>
        </p:nvSpPr>
        <p:spPr>
          <a:xfrm>
            <a:off x="1596332" y="3789241"/>
            <a:ext cx="8771634" cy="555998"/>
          </a:xfrm>
          <a:prstGeom prst="roundRect">
            <a:avLst/>
          </a:prstGeom>
          <a:solidFill>
            <a:schemeClr val="bg1"/>
          </a:solidFill>
          <a:ln w="31750">
            <a:solidFill>
              <a:srgbClr val="BF1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Rectángulo redondeado 26">
            <a:extLst>
              <a:ext uri="{FF2B5EF4-FFF2-40B4-BE49-F238E27FC236}">
                <a16:creationId xmlns:a16="http://schemas.microsoft.com/office/drawing/2014/main" id="{D0B055E7-9087-8341-AC6D-C7121860F2CB}"/>
              </a:ext>
            </a:extLst>
          </p:cNvPr>
          <p:cNvSpPr/>
          <p:nvPr/>
        </p:nvSpPr>
        <p:spPr>
          <a:xfrm>
            <a:off x="711376" y="4951522"/>
            <a:ext cx="3172709" cy="926635"/>
          </a:xfrm>
          <a:prstGeom prst="roundRect">
            <a:avLst/>
          </a:prstGeom>
          <a:solidFill>
            <a:schemeClr val="bg1"/>
          </a:solidFill>
          <a:ln w="31750">
            <a:solidFill>
              <a:srgbClr val="BF1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Rectángulo redondeado 27">
            <a:extLst>
              <a:ext uri="{FF2B5EF4-FFF2-40B4-BE49-F238E27FC236}">
                <a16:creationId xmlns:a16="http://schemas.microsoft.com/office/drawing/2014/main" id="{7A278D55-FF17-9F45-A8A8-6AFCCFBCDD68}"/>
              </a:ext>
            </a:extLst>
          </p:cNvPr>
          <p:cNvSpPr/>
          <p:nvPr/>
        </p:nvSpPr>
        <p:spPr>
          <a:xfrm>
            <a:off x="4177885" y="4920631"/>
            <a:ext cx="7647769" cy="724031"/>
          </a:xfrm>
          <a:prstGeom prst="roundRect">
            <a:avLst/>
          </a:prstGeom>
          <a:solidFill>
            <a:schemeClr val="bg1"/>
          </a:solidFill>
          <a:ln w="31750">
            <a:solidFill>
              <a:srgbClr val="BF12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3 Rectángulo">
            <a:extLst>
              <a:ext uri="{FF2B5EF4-FFF2-40B4-BE49-F238E27FC236}">
                <a16:creationId xmlns:a16="http://schemas.microsoft.com/office/drawing/2014/main" id="{42332FC5-0F67-6345-AD2F-9EB62E61CA1F}"/>
              </a:ext>
            </a:extLst>
          </p:cNvPr>
          <p:cNvSpPr/>
          <p:nvPr/>
        </p:nvSpPr>
        <p:spPr>
          <a:xfrm>
            <a:off x="780902" y="2754347"/>
            <a:ext cx="3328564" cy="45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500" dirty="0">
                <a:solidFill>
                  <a:schemeClr val="accent1">
                    <a:lumMod val="75000"/>
                  </a:schemeClr>
                </a:solidFill>
                <a:latin typeface="Arial" panose="020B0604020202020204" pitchFamily="34" charset="0"/>
                <a:cs typeface="Arial" panose="020B0604020202020204" pitchFamily="34" charset="0"/>
              </a:rPr>
              <a:t>Necesidad de ajustes normativos para agua y saneamiento rural</a:t>
            </a:r>
          </a:p>
        </p:txBody>
      </p:sp>
      <p:sp>
        <p:nvSpPr>
          <p:cNvPr id="30" name="19 Rectángulo">
            <a:extLst>
              <a:ext uri="{FF2B5EF4-FFF2-40B4-BE49-F238E27FC236}">
                <a16:creationId xmlns:a16="http://schemas.microsoft.com/office/drawing/2014/main" id="{92A387EA-1D50-054D-80BE-E4E3E9CC6178}"/>
              </a:ext>
            </a:extLst>
          </p:cNvPr>
          <p:cNvSpPr/>
          <p:nvPr/>
        </p:nvSpPr>
        <p:spPr>
          <a:xfrm>
            <a:off x="4578293" y="2796892"/>
            <a:ext cx="6938930" cy="420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500" b="1" dirty="0">
                <a:solidFill>
                  <a:schemeClr val="accent1">
                    <a:lumMod val="75000"/>
                  </a:schemeClr>
                </a:solidFill>
                <a:latin typeface="Arial" panose="020B0604020202020204" pitchFamily="34" charset="0"/>
                <a:cs typeface="Arial" panose="020B0604020202020204" pitchFamily="34" charset="0"/>
              </a:rPr>
              <a:t>Art. 18: </a:t>
            </a:r>
            <a:r>
              <a:rPr lang="es-ES_tradnl" sz="1500" dirty="0">
                <a:solidFill>
                  <a:schemeClr val="accent1">
                    <a:lumMod val="75000"/>
                  </a:schemeClr>
                </a:solidFill>
                <a:latin typeface="Arial" panose="020B0604020202020204" pitchFamily="34" charset="0"/>
                <a:cs typeface="Arial" panose="020B0604020202020204" pitchFamily="34" charset="0"/>
              </a:rPr>
              <a:t>Esquemas diferenciales  / </a:t>
            </a:r>
            <a:r>
              <a:rPr lang="es-ES_tradnl" sz="1500" b="1" dirty="0">
                <a:solidFill>
                  <a:schemeClr val="accent1">
                    <a:lumMod val="75000"/>
                  </a:schemeClr>
                </a:solidFill>
                <a:latin typeface="Arial" panose="020B0604020202020204" pitchFamily="34" charset="0"/>
                <a:cs typeface="Arial" panose="020B0604020202020204" pitchFamily="34" charset="0"/>
              </a:rPr>
              <a:t>Art. 87: </a:t>
            </a:r>
            <a:r>
              <a:rPr lang="es-ES_tradnl" sz="1500" dirty="0">
                <a:solidFill>
                  <a:schemeClr val="accent1">
                    <a:lumMod val="75000"/>
                  </a:schemeClr>
                </a:solidFill>
                <a:latin typeface="Arial" panose="020B0604020202020204" pitchFamily="34" charset="0"/>
                <a:cs typeface="Arial" panose="020B0604020202020204" pitchFamily="34" charset="0"/>
              </a:rPr>
              <a:t>Vigilancia diferencial rurales </a:t>
            </a:r>
          </a:p>
        </p:txBody>
      </p:sp>
      <p:sp>
        <p:nvSpPr>
          <p:cNvPr id="31" name="18 Rectángulo">
            <a:extLst>
              <a:ext uri="{FF2B5EF4-FFF2-40B4-BE49-F238E27FC236}">
                <a16:creationId xmlns:a16="http://schemas.microsoft.com/office/drawing/2014/main" id="{896FD040-91F2-3B4D-A5A4-0CD903CD3316}"/>
              </a:ext>
            </a:extLst>
          </p:cNvPr>
          <p:cNvSpPr/>
          <p:nvPr/>
        </p:nvSpPr>
        <p:spPr>
          <a:xfrm>
            <a:off x="4371315" y="5059844"/>
            <a:ext cx="7277181" cy="472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500" b="1" dirty="0">
                <a:solidFill>
                  <a:schemeClr val="accent1">
                    <a:lumMod val="75000"/>
                  </a:schemeClr>
                </a:solidFill>
                <a:latin typeface="Arial" panose="020B0604020202020204" pitchFamily="34" charset="0"/>
                <a:cs typeface="Arial" panose="020B0604020202020204" pitchFamily="34" charset="0"/>
              </a:rPr>
              <a:t>Art. 279: </a:t>
            </a:r>
            <a:r>
              <a:rPr lang="es-ES_tradnl" sz="1500" dirty="0">
                <a:solidFill>
                  <a:schemeClr val="accent1">
                    <a:lumMod val="75000"/>
                  </a:schemeClr>
                </a:solidFill>
                <a:latin typeface="Arial" panose="020B0604020202020204" pitchFamily="34" charset="0"/>
                <a:cs typeface="Arial" panose="020B0604020202020204" pitchFamily="34" charset="0"/>
              </a:rPr>
              <a:t>Responsabilidad entidades territoriales – entrega infraestructura a comunidades - Autorización ambiental viviendas rurales dispersa</a:t>
            </a:r>
          </a:p>
        </p:txBody>
      </p:sp>
      <p:sp>
        <p:nvSpPr>
          <p:cNvPr id="32" name="19 Rectángulo">
            <a:extLst>
              <a:ext uri="{FF2B5EF4-FFF2-40B4-BE49-F238E27FC236}">
                <a16:creationId xmlns:a16="http://schemas.microsoft.com/office/drawing/2014/main" id="{74CA5D92-29BB-5446-8DE0-79DDBFBEBAC9}"/>
              </a:ext>
            </a:extLst>
          </p:cNvPr>
          <p:cNvSpPr/>
          <p:nvPr/>
        </p:nvSpPr>
        <p:spPr>
          <a:xfrm>
            <a:off x="3275205" y="3954020"/>
            <a:ext cx="4978024" cy="35605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500" b="1" dirty="0">
                <a:solidFill>
                  <a:srgbClr val="034A83"/>
                </a:solidFill>
                <a:latin typeface="Arial" panose="020B0604020202020204" pitchFamily="34" charset="0"/>
              </a:rPr>
              <a:t>ESQUEMAS DIFERENCIALES RURALES</a:t>
            </a:r>
          </a:p>
        </p:txBody>
      </p:sp>
      <p:sp>
        <p:nvSpPr>
          <p:cNvPr id="33" name="18 Rectángulo">
            <a:extLst>
              <a:ext uri="{FF2B5EF4-FFF2-40B4-BE49-F238E27FC236}">
                <a16:creationId xmlns:a16="http://schemas.microsoft.com/office/drawing/2014/main" id="{492E7C8B-6A12-284F-92C9-9A008C17795B}"/>
              </a:ext>
            </a:extLst>
          </p:cNvPr>
          <p:cNvSpPr/>
          <p:nvPr/>
        </p:nvSpPr>
        <p:spPr>
          <a:xfrm>
            <a:off x="821800" y="5225318"/>
            <a:ext cx="2956653" cy="510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500" dirty="0">
                <a:solidFill>
                  <a:schemeClr val="accent1">
                    <a:lumMod val="75000"/>
                  </a:schemeClr>
                </a:solidFill>
                <a:latin typeface="Arial" panose="020B0604020202020204" pitchFamily="34" charset="0"/>
                <a:cs typeface="Arial" panose="020B0604020202020204" pitchFamily="34" charset="0"/>
              </a:rPr>
              <a:t>Soluciones tecnológicas apropiadas para zonas rurales</a:t>
            </a:r>
          </a:p>
        </p:txBody>
      </p:sp>
      <p:sp>
        <p:nvSpPr>
          <p:cNvPr id="34" name="Rectángulo redondeado 33">
            <a:extLst>
              <a:ext uri="{FF2B5EF4-FFF2-40B4-BE49-F238E27FC236}">
                <a16:creationId xmlns:a16="http://schemas.microsoft.com/office/drawing/2014/main" id="{186F8346-4375-DB4F-9DD9-69B5CF5D13FD}"/>
              </a:ext>
            </a:extLst>
          </p:cNvPr>
          <p:cNvSpPr/>
          <p:nvPr/>
        </p:nvSpPr>
        <p:spPr>
          <a:xfrm>
            <a:off x="856061" y="2317101"/>
            <a:ext cx="3248103" cy="3985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latin typeface="Arial" panose="020B0604020202020204" pitchFamily="34" charset="0"/>
              </a:rPr>
              <a:t>CONPES 3810 de 2014</a:t>
            </a:r>
          </a:p>
        </p:txBody>
      </p:sp>
      <p:sp>
        <p:nvSpPr>
          <p:cNvPr id="35" name="Rectángulo redondeado 34">
            <a:extLst>
              <a:ext uri="{FF2B5EF4-FFF2-40B4-BE49-F238E27FC236}">
                <a16:creationId xmlns:a16="http://schemas.microsoft.com/office/drawing/2014/main" id="{4FE120B9-9536-694B-AEA3-4DBA08EF0F5C}"/>
              </a:ext>
            </a:extLst>
          </p:cNvPr>
          <p:cNvSpPr/>
          <p:nvPr/>
        </p:nvSpPr>
        <p:spPr>
          <a:xfrm>
            <a:off x="4787710" y="2317101"/>
            <a:ext cx="6554368" cy="3985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b="1" dirty="0">
                <a:latin typeface="Arial" panose="020B0604020202020204" pitchFamily="34" charset="0"/>
              </a:rPr>
              <a:t>Ley 1753 de 2015 Plan Nacional de Desarrollo 2014-2018</a:t>
            </a:r>
          </a:p>
        </p:txBody>
      </p:sp>
      <p:sp>
        <p:nvSpPr>
          <p:cNvPr id="36" name="Rectángulo redondeado 35">
            <a:extLst>
              <a:ext uri="{FF2B5EF4-FFF2-40B4-BE49-F238E27FC236}">
                <a16:creationId xmlns:a16="http://schemas.microsoft.com/office/drawing/2014/main" id="{5B5082C6-0748-F549-BFB5-668E88C75DF9}"/>
              </a:ext>
            </a:extLst>
          </p:cNvPr>
          <p:cNvSpPr/>
          <p:nvPr/>
        </p:nvSpPr>
        <p:spPr>
          <a:xfrm>
            <a:off x="1838554" y="3539154"/>
            <a:ext cx="8218983" cy="3985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latin typeface="Arial" panose="020B0604020202020204" pitchFamily="34" charset="0"/>
              </a:rPr>
              <a:t>Decreto 1898 de 2016 adicionado en Decreto 1077 de 2015</a:t>
            </a:r>
          </a:p>
        </p:txBody>
      </p:sp>
      <p:sp>
        <p:nvSpPr>
          <p:cNvPr id="56" name="Rectángulo redondeado 55">
            <a:extLst>
              <a:ext uri="{FF2B5EF4-FFF2-40B4-BE49-F238E27FC236}">
                <a16:creationId xmlns:a16="http://schemas.microsoft.com/office/drawing/2014/main" id="{189008D6-7180-8244-B392-9E2678119820}"/>
              </a:ext>
            </a:extLst>
          </p:cNvPr>
          <p:cNvSpPr/>
          <p:nvPr/>
        </p:nvSpPr>
        <p:spPr>
          <a:xfrm>
            <a:off x="984741" y="4578388"/>
            <a:ext cx="2658573" cy="61155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b="1" dirty="0">
                <a:latin typeface="Arial" panose="020B0604020202020204" pitchFamily="34" charset="0"/>
              </a:rPr>
              <a:t>Acuerdo de Paz 24 de noviembre de 2016</a:t>
            </a:r>
          </a:p>
        </p:txBody>
      </p:sp>
      <p:sp>
        <p:nvSpPr>
          <p:cNvPr id="57" name="Rectángulo redondeado 56">
            <a:extLst>
              <a:ext uri="{FF2B5EF4-FFF2-40B4-BE49-F238E27FC236}">
                <a16:creationId xmlns:a16="http://schemas.microsoft.com/office/drawing/2014/main" id="{5819CC7D-CBCE-F34D-93CF-BD40D364E9F2}"/>
              </a:ext>
            </a:extLst>
          </p:cNvPr>
          <p:cNvSpPr/>
          <p:nvPr/>
        </p:nvSpPr>
        <p:spPr>
          <a:xfrm>
            <a:off x="4647034" y="4578388"/>
            <a:ext cx="6752866" cy="41351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b="1" dirty="0">
                <a:latin typeface="Arial" panose="020B0604020202020204" pitchFamily="34" charset="0"/>
              </a:rPr>
              <a:t>Ley 1955 de 2019 – Plan Nacional de Desarrollo 2018-2022</a:t>
            </a:r>
          </a:p>
        </p:txBody>
      </p:sp>
      <p:pic>
        <p:nvPicPr>
          <p:cNvPr id="58" name="Imagen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Tree>
    <p:extLst>
      <p:ext uri="{BB962C8B-B14F-4D97-AF65-F5344CB8AC3E}">
        <p14:creationId xmlns:p14="http://schemas.microsoft.com/office/powerpoint/2010/main" val="4253315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adroTexto 24">
            <a:extLst>
              <a:ext uri="{FF2B5EF4-FFF2-40B4-BE49-F238E27FC236}">
                <a16:creationId xmlns:a16="http://schemas.microsoft.com/office/drawing/2014/main" id="{203477B8-27F9-7642-8499-ED98A8831C6C}"/>
              </a:ext>
            </a:extLst>
          </p:cNvPr>
          <p:cNvSpPr txBox="1"/>
          <p:nvPr/>
        </p:nvSpPr>
        <p:spPr>
          <a:xfrm>
            <a:off x="944171" y="495494"/>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6.</a:t>
            </a:r>
          </a:p>
        </p:txBody>
      </p:sp>
      <p:sp>
        <p:nvSpPr>
          <p:cNvPr id="26" name="Rectángulo 25">
            <a:extLst>
              <a:ext uri="{FF2B5EF4-FFF2-40B4-BE49-F238E27FC236}">
                <a16:creationId xmlns:a16="http://schemas.microsoft.com/office/drawing/2014/main" id="{8040E50B-F5DF-534B-926C-CF1EEF43C261}"/>
              </a:ext>
            </a:extLst>
          </p:cNvPr>
          <p:cNvSpPr/>
          <p:nvPr/>
        </p:nvSpPr>
        <p:spPr>
          <a:xfrm>
            <a:off x="2231544" y="1012152"/>
            <a:ext cx="8965374" cy="559130"/>
          </a:xfrm>
          <a:prstGeom prst="rect">
            <a:avLst/>
          </a:prstGeom>
          <a:solidFill>
            <a:srgbClr val="3366CC"/>
          </a:solidFill>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Normatividad en la que se basa:</a:t>
            </a:r>
          </a:p>
        </p:txBody>
      </p:sp>
      <p:sp>
        <p:nvSpPr>
          <p:cNvPr id="27" name="Rectángulo 26">
            <a:extLst>
              <a:ext uri="{FF2B5EF4-FFF2-40B4-BE49-F238E27FC236}">
                <a16:creationId xmlns:a16="http://schemas.microsoft.com/office/drawing/2014/main" id="{83593F63-481E-2347-8BA4-E0B8060D8711}"/>
              </a:ext>
            </a:extLst>
          </p:cNvPr>
          <p:cNvSpPr/>
          <p:nvPr/>
        </p:nvSpPr>
        <p:spPr>
          <a:xfrm>
            <a:off x="2508536" y="1597161"/>
            <a:ext cx="8065854"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Reglamentación de los esquemas diferenciales.</a:t>
            </a:r>
          </a:p>
        </p:txBody>
      </p:sp>
      <p:sp>
        <p:nvSpPr>
          <p:cNvPr id="9" name="Rectángulo 8">
            <a:extLst>
              <a:ext uri="{FF2B5EF4-FFF2-40B4-BE49-F238E27FC236}">
                <a16:creationId xmlns:a16="http://schemas.microsoft.com/office/drawing/2014/main" id="{61AB5920-4D95-DA48-A5CE-6DB67BEA5CE1}"/>
              </a:ext>
            </a:extLst>
          </p:cNvPr>
          <p:cNvSpPr/>
          <p:nvPr/>
        </p:nvSpPr>
        <p:spPr>
          <a:xfrm>
            <a:off x="2715568" y="2121120"/>
            <a:ext cx="8481350" cy="323165"/>
          </a:xfrm>
          <a:prstGeom prst="rect">
            <a:avLst/>
          </a:prstGeom>
        </p:spPr>
        <p:txBody>
          <a:bodyPr wrap="square">
            <a:spAutoFit/>
          </a:bodyPr>
          <a:lstStyle/>
          <a:p>
            <a:r>
              <a:rPr lang="es-CO" sz="1500" dirty="0">
                <a:solidFill>
                  <a:srgbClr val="004A84"/>
                </a:solidFill>
                <a:latin typeface="Arial" panose="020B0604020202020204" pitchFamily="34" charset="0"/>
                <a:cs typeface="Arial" panose="020B0604020202020204" pitchFamily="34" charset="0"/>
              </a:rPr>
              <a:t>• Prestación (Ley 142 de 1994)              • Soluciones alternativas (art. 279 Ley 1955 de 2019)</a:t>
            </a:r>
          </a:p>
        </p:txBody>
      </p:sp>
      <p:sp>
        <p:nvSpPr>
          <p:cNvPr id="13" name="CuadroTexto 12">
            <a:extLst>
              <a:ext uri="{FF2B5EF4-FFF2-40B4-BE49-F238E27FC236}">
                <a16:creationId xmlns:a16="http://schemas.microsoft.com/office/drawing/2014/main" id="{20777113-3BA5-B248-B808-3772D9902875}"/>
              </a:ext>
            </a:extLst>
          </p:cNvPr>
          <p:cNvSpPr txBox="1"/>
          <p:nvPr/>
        </p:nvSpPr>
        <p:spPr>
          <a:xfrm>
            <a:off x="8616597" y="233884"/>
            <a:ext cx="3293272"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13</a:t>
            </a:r>
          </a:p>
        </p:txBody>
      </p:sp>
      <p:sp>
        <p:nvSpPr>
          <p:cNvPr id="10" name="Rectángulo 9"/>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pic>
        <p:nvPicPr>
          <p:cNvPr id="11" name="Imagen 10">
            <a:extLst>
              <a:ext uri="{FF2B5EF4-FFF2-40B4-BE49-F238E27FC236}">
                <a16:creationId xmlns:a16="http://schemas.microsoft.com/office/drawing/2014/main" id="{07DA1781-113A-A74A-8CD7-776A8C1792A1}"/>
              </a:ext>
            </a:extLst>
          </p:cNvPr>
          <p:cNvPicPr>
            <a:picLocks noChangeAspect="1"/>
          </p:cNvPicPr>
          <p:nvPr/>
        </p:nvPicPr>
        <p:blipFill rotWithShape="1">
          <a:blip r:embed="rId2">
            <a:extLst>
              <a:ext uri="{28A0092B-C50C-407E-A947-70E740481C1C}">
                <a14:useLocalDpi xmlns:a14="http://schemas.microsoft.com/office/drawing/2010/main" val="0"/>
              </a:ext>
            </a:extLst>
          </a:blip>
          <a:srcRect r="35314"/>
          <a:stretch/>
        </p:blipFill>
        <p:spPr>
          <a:xfrm>
            <a:off x="119019" y="2569828"/>
            <a:ext cx="7108259" cy="4288172"/>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pic>
        <p:nvPicPr>
          <p:cNvPr id="14" name="Imagen 13">
            <a:extLst>
              <a:ext uri="{FF2B5EF4-FFF2-40B4-BE49-F238E27FC236}">
                <a16:creationId xmlns:a16="http://schemas.microsoft.com/office/drawing/2014/main" id="{07DA1781-113A-A74A-8CD7-776A8C1792A1}"/>
              </a:ext>
            </a:extLst>
          </p:cNvPr>
          <p:cNvPicPr>
            <a:picLocks noChangeAspect="1"/>
          </p:cNvPicPr>
          <p:nvPr/>
        </p:nvPicPr>
        <p:blipFill rotWithShape="1">
          <a:blip r:embed="rId2">
            <a:extLst>
              <a:ext uri="{28A0092B-C50C-407E-A947-70E740481C1C}">
                <a14:useLocalDpi xmlns:a14="http://schemas.microsoft.com/office/drawing/2010/main" val="0"/>
              </a:ext>
            </a:extLst>
          </a:blip>
          <a:srcRect l="65667" r="-151" b="12942"/>
          <a:stretch/>
        </p:blipFill>
        <p:spPr>
          <a:xfrm>
            <a:off x="8010029" y="2519895"/>
            <a:ext cx="3293273" cy="3244362"/>
          </a:xfrm>
          <a:prstGeom prst="rect">
            <a:avLst/>
          </a:prstGeom>
        </p:spPr>
      </p:pic>
    </p:spTree>
    <p:extLst>
      <p:ext uri="{BB962C8B-B14F-4D97-AF65-F5344CB8AC3E}">
        <p14:creationId xmlns:p14="http://schemas.microsoft.com/office/powerpoint/2010/main" val="23049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72FF"/>
        </a:solid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192D1F63-FDDE-8342-8F52-11CAC4DD7A18}"/>
              </a:ext>
            </a:extLst>
          </p:cNvPr>
          <p:cNvSpPr/>
          <p:nvPr/>
        </p:nvSpPr>
        <p:spPr>
          <a:xfrm>
            <a:off x="5918132" y="1160824"/>
            <a:ext cx="3338011" cy="591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2800" b="1" dirty="0">
                <a:solidFill>
                  <a:srgbClr val="3366CC"/>
                </a:solidFill>
                <a:latin typeface="Arial" panose="020B0604020202020204" pitchFamily="34" charset="0"/>
                <a:cs typeface="Arial" panose="020B0604020202020204" pitchFamily="34" charset="0"/>
              </a:rPr>
              <a:t>Dónde puedo</a:t>
            </a:r>
          </a:p>
        </p:txBody>
      </p:sp>
      <p:sp>
        <p:nvSpPr>
          <p:cNvPr id="14" name="CuadroTexto 13">
            <a:extLst>
              <a:ext uri="{FF2B5EF4-FFF2-40B4-BE49-F238E27FC236}">
                <a16:creationId xmlns:a16="http://schemas.microsoft.com/office/drawing/2014/main" id="{447014AF-D0FA-B748-8851-67ED1E55F33C}"/>
              </a:ext>
            </a:extLst>
          </p:cNvPr>
          <p:cNvSpPr txBox="1"/>
          <p:nvPr/>
        </p:nvSpPr>
        <p:spPr>
          <a:xfrm>
            <a:off x="4565774" y="665330"/>
            <a:ext cx="1719843" cy="1938992"/>
          </a:xfrm>
          <a:prstGeom prst="rect">
            <a:avLst/>
          </a:prstGeom>
          <a:noFill/>
        </p:spPr>
        <p:txBody>
          <a:bodyPr wrap="square" rtlCol="0">
            <a:spAutoFit/>
          </a:bodyPr>
          <a:lstStyle/>
          <a:p>
            <a:r>
              <a:rPr lang="es-CO" sz="12000" b="1" dirty="0">
                <a:solidFill>
                  <a:prstClr val="white"/>
                </a:solidFill>
                <a:latin typeface="Arial" panose="020B0604020202020204" pitchFamily="34" charset="0"/>
                <a:cs typeface="Arial" panose="020B0604020202020204" pitchFamily="34" charset="0"/>
              </a:rPr>
              <a:t>7.</a:t>
            </a:r>
          </a:p>
        </p:txBody>
      </p:sp>
      <p:sp>
        <p:nvSpPr>
          <p:cNvPr id="15" name="Rectángulo 14">
            <a:extLst>
              <a:ext uri="{FF2B5EF4-FFF2-40B4-BE49-F238E27FC236}">
                <a16:creationId xmlns:a16="http://schemas.microsoft.com/office/drawing/2014/main" id="{69C2C59F-A66D-9345-9338-DA23ABFEFA46}"/>
              </a:ext>
            </a:extLst>
          </p:cNvPr>
          <p:cNvSpPr/>
          <p:nvPr/>
        </p:nvSpPr>
        <p:spPr>
          <a:xfrm>
            <a:off x="6134987" y="1738884"/>
            <a:ext cx="3950400" cy="369332"/>
          </a:xfrm>
          <a:prstGeom prst="rect">
            <a:avLst/>
          </a:prstGeom>
        </p:spPr>
        <p:txBody>
          <a:bodyPr wrap="square">
            <a:spAutoFit/>
          </a:bodyPr>
          <a:lstStyle/>
          <a:p>
            <a:r>
              <a:rPr lang="es-CO" dirty="0">
                <a:solidFill>
                  <a:prstClr val="white"/>
                </a:solidFill>
                <a:latin typeface="Arial" panose="020B0604020202020204" pitchFamily="34" charset="0"/>
                <a:cs typeface="Arial" panose="020B0604020202020204" pitchFamily="34" charset="0"/>
              </a:rPr>
              <a:t>obtener mayor información?</a:t>
            </a:r>
          </a:p>
        </p:txBody>
      </p:sp>
      <p:pic>
        <p:nvPicPr>
          <p:cNvPr id="13" name="Imagen 12">
            <a:extLst>
              <a:ext uri="{FF2B5EF4-FFF2-40B4-BE49-F238E27FC236}">
                <a16:creationId xmlns:a16="http://schemas.microsoft.com/office/drawing/2014/main" id="{5F17D8C9-AB2B-A245-8AB3-99CD3D871BC3}"/>
              </a:ext>
            </a:extLst>
          </p:cNvPr>
          <p:cNvPicPr>
            <a:picLocks noChangeAspect="1"/>
          </p:cNvPicPr>
          <p:nvPr/>
        </p:nvPicPr>
        <p:blipFill>
          <a:blip r:embed="rId2"/>
          <a:stretch>
            <a:fillRect/>
          </a:stretch>
        </p:blipFill>
        <p:spPr>
          <a:xfrm>
            <a:off x="434790" y="1160824"/>
            <a:ext cx="4866884" cy="5425675"/>
          </a:xfrm>
          <a:prstGeom prst="rect">
            <a:avLst/>
          </a:prstGeom>
        </p:spPr>
      </p:pic>
      <p:sp>
        <p:nvSpPr>
          <p:cNvPr id="17" name="CuadroTexto 16">
            <a:extLst>
              <a:ext uri="{FF2B5EF4-FFF2-40B4-BE49-F238E27FC236}">
                <a16:creationId xmlns:a16="http://schemas.microsoft.com/office/drawing/2014/main" id="{20777113-3BA5-B248-B808-3772D9902875}"/>
              </a:ext>
            </a:extLst>
          </p:cNvPr>
          <p:cNvSpPr txBox="1"/>
          <p:nvPr/>
        </p:nvSpPr>
        <p:spPr>
          <a:xfrm>
            <a:off x="9256143" y="233884"/>
            <a:ext cx="2653725" cy="323165"/>
          </a:xfrm>
          <a:prstGeom prst="rect">
            <a:avLst/>
          </a:prstGeom>
          <a:noFill/>
        </p:spPr>
        <p:txBody>
          <a:bodyPr wrap="square" rtlCol="0">
            <a:spAutoFit/>
          </a:bodyPr>
          <a:lstStyle/>
          <a:p>
            <a:pPr algn="r"/>
            <a:r>
              <a:rPr lang="es-CO" sz="1500" dirty="0">
                <a:solidFill>
                  <a:schemeClr val="bg1"/>
                </a:solidFill>
                <a:latin typeface="Arial" panose="020B0604020202020204" pitchFamily="34" charset="0"/>
                <a:cs typeface="Arial" panose="020B0604020202020204" pitchFamily="34" charset="0"/>
              </a:rPr>
              <a:t>Nivel Técnico    |    </a:t>
            </a:r>
            <a:r>
              <a:rPr lang="es-CO" sz="1500" b="1" dirty="0">
                <a:solidFill>
                  <a:schemeClr val="bg1"/>
                </a:solidFill>
                <a:latin typeface="Arial" panose="020B0604020202020204" pitchFamily="34" charset="0"/>
                <a:cs typeface="Arial" panose="020B0604020202020204" pitchFamily="34" charset="0"/>
              </a:rPr>
              <a:t>14</a:t>
            </a:r>
          </a:p>
        </p:txBody>
      </p:sp>
      <p:sp>
        <p:nvSpPr>
          <p:cNvPr id="20" name="Rectángulo 19"/>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sp>
        <p:nvSpPr>
          <p:cNvPr id="19" name="Rectángulo 18">
            <a:extLst>
              <a:ext uri="{FF2B5EF4-FFF2-40B4-BE49-F238E27FC236}">
                <a16:creationId xmlns:a16="http://schemas.microsoft.com/office/drawing/2014/main" id="{038FF063-4F11-034E-800F-A904B2C3E09A}"/>
              </a:ext>
            </a:extLst>
          </p:cNvPr>
          <p:cNvSpPr/>
          <p:nvPr/>
        </p:nvSpPr>
        <p:spPr>
          <a:xfrm>
            <a:off x="4837353" y="4028899"/>
            <a:ext cx="6661709" cy="369332"/>
          </a:xfrm>
          <a:prstGeom prst="rect">
            <a:avLst/>
          </a:prstGeom>
        </p:spPr>
        <p:txBody>
          <a:bodyPr wrap="square">
            <a:spAutoFit/>
          </a:bodyPr>
          <a:lstStyle/>
          <a:p>
            <a:pPr algn="ctr"/>
            <a:r>
              <a:rPr lang="es-CO" dirty="0">
                <a:solidFill>
                  <a:schemeClr val="bg1"/>
                </a:solidFill>
                <a:latin typeface="Arial" panose="020B0604020202020204" pitchFamily="34" charset="0"/>
                <a:cs typeface="Arial" panose="020B0604020202020204" pitchFamily="34" charset="0"/>
              </a:rPr>
              <a:t>Plan Departamental de Agua de su departamento.</a:t>
            </a:r>
          </a:p>
        </p:txBody>
      </p:sp>
      <p:pic>
        <p:nvPicPr>
          <p:cNvPr id="21" name="Imagen 20">
            <a:extLst>
              <a:ext uri="{FF2B5EF4-FFF2-40B4-BE49-F238E27FC236}">
                <a16:creationId xmlns:a16="http://schemas.microsoft.com/office/drawing/2014/main" id="{620C61F8-3A56-AD46-B7A6-DFDA5133F49D}"/>
              </a:ext>
            </a:extLst>
          </p:cNvPr>
          <p:cNvPicPr>
            <a:picLocks noChangeAspect="1"/>
          </p:cNvPicPr>
          <p:nvPr/>
        </p:nvPicPr>
        <p:blipFill>
          <a:blip r:embed="rId3"/>
          <a:stretch>
            <a:fillRect/>
          </a:stretch>
        </p:blipFill>
        <p:spPr>
          <a:xfrm>
            <a:off x="4837353" y="2489676"/>
            <a:ext cx="5869096" cy="1591992"/>
          </a:xfrm>
          <a:prstGeom prst="rect">
            <a:avLst/>
          </a:prstGeom>
        </p:spPr>
      </p:pic>
      <p:sp>
        <p:nvSpPr>
          <p:cNvPr id="22" name="Rectángulo 21">
            <a:extLst>
              <a:ext uri="{FF2B5EF4-FFF2-40B4-BE49-F238E27FC236}">
                <a16:creationId xmlns:a16="http://schemas.microsoft.com/office/drawing/2014/main" id="{038FF063-4F11-034E-800F-A904B2C3E09A}"/>
              </a:ext>
            </a:extLst>
          </p:cNvPr>
          <p:cNvSpPr/>
          <p:nvPr/>
        </p:nvSpPr>
        <p:spPr>
          <a:xfrm>
            <a:off x="5301674" y="4603559"/>
            <a:ext cx="5691252" cy="923330"/>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b="1" dirty="0">
                <a:solidFill>
                  <a:prstClr val="white"/>
                </a:solidFill>
                <a:latin typeface="Arial" panose="020B0604020202020204" pitchFamily="34" charset="0"/>
                <a:cs typeface="Arial" panose="020B0604020202020204" pitchFamily="34" charset="0"/>
              </a:rPr>
              <a:t>Desde el MVCT seguiremos trabajando para divulgar adecuadamente la política pública y su implementación.</a:t>
            </a:r>
          </a:p>
        </p:txBody>
      </p:sp>
      <p:pic>
        <p:nvPicPr>
          <p:cNvPr id="23" name="Imagen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334" y="5524206"/>
            <a:ext cx="5070664" cy="1333792"/>
          </a:xfrm>
          <a:prstGeom prst="rect">
            <a:avLst/>
          </a:prstGeom>
        </p:spPr>
      </p:pic>
    </p:spTree>
    <p:extLst>
      <p:ext uri="{BB962C8B-B14F-4D97-AF65-F5344CB8AC3E}">
        <p14:creationId xmlns:p14="http://schemas.microsoft.com/office/powerpoint/2010/main" val="183472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2" y="-1025"/>
            <a:ext cx="12192911" cy="6859025"/>
          </a:xfrm>
          <a:prstGeom prst="rect">
            <a:avLst/>
          </a:prstGeom>
          <a:solidFill>
            <a:srgbClr val="034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_tradnl" sz="260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74" y="72973"/>
            <a:ext cx="6548251" cy="1722458"/>
          </a:xfrm>
          <a:prstGeom prst="rect">
            <a:avLst/>
          </a:prstGeom>
        </p:spPr>
      </p:pic>
      <p:cxnSp>
        <p:nvCxnSpPr>
          <p:cNvPr id="4" name="Conector recto 3"/>
          <p:cNvCxnSpPr/>
          <p:nvPr/>
        </p:nvCxnSpPr>
        <p:spPr>
          <a:xfrm>
            <a:off x="940207" y="4712677"/>
            <a:ext cx="7034416" cy="0"/>
          </a:xfrm>
          <a:prstGeom prst="line">
            <a:avLst/>
          </a:prstGeom>
          <a:ln w="38100">
            <a:solidFill>
              <a:srgbClr val="6599FF"/>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940207" y="4862146"/>
            <a:ext cx="4707443" cy="1754326"/>
          </a:xfrm>
          <a:prstGeom prst="rect">
            <a:avLst/>
          </a:prstGeom>
          <a:noFill/>
        </p:spPr>
        <p:txBody>
          <a:bodyPr wrap="none" rtlCol="0">
            <a:spAutoFit/>
          </a:bodyPr>
          <a:lstStyle/>
          <a:p>
            <a:r>
              <a:rPr lang="es-CO" b="1" dirty="0" err="1">
                <a:solidFill>
                  <a:schemeClr val="bg1"/>
                </a:solidFill>
                <a:latin typeface="Arial" panose="020B0604020202020204" pitchFamily="34" charset="0"/>
                <a:cs typeface="Arial" panose="020B0604020202020204" pitchFamily="34" charset="0"/>
              </a:rPr>
              <a:t>Jose</a:t>
            </a:r>
            <a:r>
              <a:rPr lang="es-CO" b="1" dirty="0">
                <a:solidFill>
                  <a:schemeClr val="bg1"/>
                </a:solidFill>
                <a:latin typeface="Arial" panose="020B0604020202020204" pitchFamily="34" charset="0"/>
                <a:cs typeface="Arial" panose="020B0604020202020204" pitchFamily="34" charset="0"/>
              </a:rPr>
              <a:t> Luis Acero Vergel</a:t>
            </a:r>
          </a:p>
          <a:p>
            <a:r>
              <a:rPr lang="es-CO" dirty="0">
                <a:solidFill>
                  <a:schemeClr val="bg1"/>
                </a:solidFill>
                <a:latin typeface="Arial" panose="020B0604020202020204" pitchFamily="34" charset="0"/>
                <a:cs typeface="Arial" panose="020B0604020202020204" pitchFamily="34" charset="0"/>
              </a:rPr>
              <a:t>Viceministro de Agua y Saneamiento Básico</a:t>
            </a:r>
          </a:p>
          <a:p>
            <a:endParaRPr lang="es-CO" dirty="0">
              <a:solidFill>
                <a:schemeClr val="bg1"/>
              </a:solidFill>
              <a:latin typeface="Arial" panose="020B0604020202020204" pitchFamily="34" charset="0"/>
              <a:cs typeface="Arial" panose="020B0604020202020204" pitchFamily="34" charset="0"/>
            </a:endParaRPr>
          </a:p>
          <a:p>
            <a:endParaRPr lang="es-CO" dirty="0">
              <a:solidFill>
                <a:schemeClr val="bg1"/>
              </a:solidFill>
              <a:latin typeface="Arial" panose="020B0604020202020204" pitchFamily="34" charset="0"/>
              <a:cs typeface="Arial" panose="020B0604020202020204" pitchFamily="34" charset="0"/>
            </a:endParaRPr>
          </a:p>
          <a:p>
            <a:endParaRPr lang="es-CO" dirty="0">
              <a:solidFill>
                <a:schemeClr val="bg1"/>
              </a:solidFill>
              <a:latin typeface="Arial" panose="020B0604020202020204" pitchFamily="34" charset="0"/>
              <a:cs typeface="Arial" panose="020B0604020202020204" pitchFamily="34" charset="0"/>
            </a:endParaRPr>
          </a:p>
          <a:p>
            <a:r>
              <a:rPr lang="es-CO" sz="1600" dirty="0">
                <a:solidFill>
                  <a:schemeClr val="bg1"/>
                </a:solidFill>
                <a:latin typeface="Arial" panose="020B0604020202020204" pitchFamily="34" charset="0"/>
                <a:cs typeface="Arial" panose="020B0604020202020204" pitchFamily="34" charset="0"/>
              </a:rPr>
              <a:t>Mayo 31, 2021</a:t>
            </a:r>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7661" t="27846" r="4831" b="28585"/>
          <a:stretch/>
        </p:blipFill>
        <p:spPr>
          <a:xfrm>
            <a:off x="10058400" y="5630897"/>
            <a:ext cx="1811215" cy="901787"/>
          </a:xfrm>
          <a:prstGeom prst="rect">
            <a:avLst/>
          </a:prstGeom>
        </p:spPr>
      </p:pic>
      <p:sp>
        <p:nvSpPr>
          <p:cNvPr id="7" name="CuadroTexto 6">
            <a:extLst>
              <a:ext uri="{FF2B5EF4-FFF2-40B4-BE49-F238E27FC236}">
                <a16:creationId xmlns:a16="http://schemas.microsoft.com/office/drawing/2014/main" id="{5A1FCB76-B32F-5C4E-AE97-B1ABEE675DED}"/>
              </a:ext>
            </a:extLst>
          </p:cNvPr>
          <p:cNvSpPr txBox="1"/>
          <p:nvPr/>
        </p:nvSpPr>
        <p:spPr>
          <a:xfrm>
            <a:off x="940207" y="2284558"/>
            <a:ext cx="6394738" cy="1938992"/>
          </a:xfrm>
          <a:prstGeom prst="rect">
            <a:avLst/>
          </a:prstGeom>
          <a:noFill/>
        </p:spPr>
        <p:txBody>
          <a:bodyPr wrap="square" rtlCol="0">
            <a:spAutoFit/>
          </a:bodyPr>
          <a:lstStyle/>
          <a:p>
            <a:r>
              <a:rPr lang="es-CO" sz="4000" b="1" dirty="0">
                <a:solidFill>
                  <a:srgbClr val="E2ECFD"/>
                </a:solidFill>
                <a:latin typeface="Arial" panose="020B0604020202020204" pitchFamily="34" charset="0"/>
                <a:cs typeface="Arial" panose="020B0604020202020204" pitchFamily="34" charset="0"/>
              </a:rPr>
              <a:t>Esquemas Diferenciales</a:t>
            </a:r>
          </a:p>
          <a:p>
            <a:r>
              <a:rPr lang="es-CO" sz="2000" b="1" dirty="0">
                <a:solidFill>
                  <a:srgbClr val="E2ECFD"/>
                </a:solidFill>
                <a:latin typeface="Arial" panose="020B0604020202020204" pitchFamily="34" charset="0"/>
                <a:cs typeface="Arial" panose="020B0604020202020204" pitchFamily="34" charset="0"/>
              </a:rPr>
              <a:t>en la prestación de los servicios de agua potable y saneamiento básico en zonas rurales.</a:t>
            </a:r>
          </a:p>
          <a:p>
            <a:endParaRPr lang="es-CO" sz="4000" b="1" dirty="0">
              <a:solidFill>
                <a:srgbClr val="E2ECF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59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772FF"/>
        </a:solid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A1FCB76-B32F-5C4E-AE97-B1ABEE675DED}"/>
              </a:ext>
            </a:extLst>
          </p:cNvPr>
          <p:cNvSpPr txBox="1"/>
          <p:nvPr/>
        </p:nvSpPr>
        <p:spPr>
          <a:xfrm>
            <a:off x="4573425" y="1289510"/>
            <a:ext cx="7336443" cy="2739211"/>
          </a:xfrm>
          <a:prstGeom prst="rect">
            <a:avLst/>
          </a:prstGeom>
          <a:noFill/>
        </p:spPr>
        <p:txBody>
          <a:bodyPr wrap="square" rtlCol="0">
            <a:spAutoFit/>
          </a:bodyPr>
          <a:lstStyle/>
          <a:p>
            <a:r>
              <a:rPr lang="es-CO" sz="4800" b="1" dirty="0">
                <a:solidFill>
                  <a:srgbClr val="E2ECFD"/>
                </a:solidFill>
                <a:latin typeface="Arial" panose="020B0604020202020204" pitchFamily="34" charset="0"/>
                <a:cs typeface="Arial" panose="020B0604020202020204" pitchFamily="34" charset="0"/>
              </a:rPr>
              <a:t>Esquemas Diferenciales</a:t>
            </a:r>
          </a:p>
          <a:p>
            <a:r>
              <a:rPr lang="es-CO" sz="2800" b="1" dirty="0">
                <a:solidFill>
                  <a:srgbClr val="E2ECFD"/>
                </a:solidFill>
                <a:latin typeface="Arial" panose="020B0604020202020204" pitchFamily="34" charset="0"/>
                <a:cs typeface="Arial" panose="020B0604020202020204" pitchFamily="34" charset="0"/>
              </a:rPr>
              <a:t>en la prestación de los servicios de agua potable y saneamiento básico en zonas rurales.</a:t>
            </a:r>
          </a:p>
          <a:p>
            <a:endParaRPr lang="es-CO" sz="4000" b="1" dirty="0">
              <a:solidFill>
                <a:srgbClr val="E2ECFD"/>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1303A3FD-6EE8-1843-BFC2-0811DB32D4AB}"/>
              </a:ext>
            </a:extLst>
          </p:cNvPr>
          <p:cNvPicPr>
            <a:picLocks noChangeAspect="1"/>
          </p:cNvPicPr>
          <p:nvPr/>
        </p:nvPicPr>
        <p:blipFill>
          <a:blip r:embed="rId3"/>
          <a:stretch>
            <a:fillRect/>
          </a:stretch>
        </p:blipFill>
        <p:spPr>
          <a:xfrm>
            <a:off x="91441" y="1056710"/>
            <a:ext cx="5001120" cy="4927029"/>
          </a:xfrm>
          <a:prstGeom prst="rect">
            <a:avLst/>
          </a:prstGeom>
        </p:spPr>
      </p:pic>
      <p:sp>
        <p:nvSpPr>
          <p:cNvPr id="11" name="Rectángulo 10"/>
          <p:cNvSpPr/>
          <p:nvPr/>
        </p:nvSpPr>
        <p:spPr>
          <a:xfrm>
            <a:off x="1" y="233884"/>
            <a:ext cx="5495636" cy="571067"/>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prstClr val="white"/>
                </a:solidFill>
                <a:latin typeface="Arial" panose="020B0604020202020204" pitchFamily="34" charset="0"/>
                <a:cs typeface="Arial" panose="020B0604020202020204" pitchFamily="34" charset="0"/>
              </a:rPr>
              <a:t>Esquemas diferenciales</a:t>
            </a:r>
          </a:p>
        </p:txBody>
      </p:sp>
      <p:sp>
        <p:nvSpPr>
          <p:cNvPr id="12" name="CuadroTexto 11">
            <a:extLst>
              <a:ext uri="{FF2B5EF4-FFF2-40B4-BE49-F238E27FC236}">
                <a16:creationId xmlns:a16="http://schemas.microsoft.com/office/drawing/2014/main" id="{20777113-3BA5-B248-B808-3772D9902875}"/>
              </a:ext>
            </a:extLst>
          </p:cNvPr>
          <p:cNvSpPr txBox="1"/>
          <p:nvPr/>
        </p:nvSpPr>
        <p:spPr>
          <a:xfrm>
            <a:off x="9225281" y="233884"/>
            <a:ext cx="2684588" cy="323165"/>
          </a:xfrm>
          <a:prstGeom prst="rect">
            <a:avLst/>
          </a:prstGeom>
          <a:noFill/>
        </p:spPr>
        <p:txBody>
          <a:bodyPr wrap="square" rtlCol="0">
            <a:spAutoFit/>
          </a:bodyPr>
          <a:lstStyle/>
          <a:p>
            <a:pPr algn="r"/>
            <a:r>
              <a:rPr lang="es-CO" sz="1500" dirty="0">
                <a:solidFill>
                  <a:prstClr val="white"/>
                </a:solidFill>
                <a:latin typeface="Arial" panose="020B0604020202020204" pitchFamily="34" charset="0"/>
                <a:cs typeface="Arial" panose="020B0604020202020204" pitchFamily="34" charset="0"/>
              </a:rPr>
              <a:t>Nivel Técnico    |    1</a:t>
            </a:r>
            <a:endParaRPr lang="es-CO" sz="1500" b="1" dirty="0">
              <a:solidFill>
                <a:prstClr val="white"/>
              </a:solidFill>
              <a:latin typeface="Arial" panose="020B0604020202020204" pitchFamily="34" charset="0"/>
              <a:cs typeface="Arial" panose="020B0604020202020204" pitchFamily="34" charset="0"/>
            </a:endParaRPr>
          </a:p>
        </p:txBody>
      </p:sp>
      <p:sp>
        <p:nvSpPr>
          <p:cNvPr id="2" name="Rectángulo 1"/>
          <p:cNvSpPr/>
          <p:nvPr/>
        </p:nvSpPr>
        <p:spPr>
          <a:xfrm>
            <a:off x="4764116" y="3520225"/>
            <a:ext cx="7336442" cy="2308324"/>
          </a:xfrm>
          <a:prstGeom prst="rect">
            <a:avLst/>
          </a:prstGeom>
        </p:spPr>
        <p:txBody>
          <a:bodyPr wrap="square">
            <a:spAutoFit/>
          </a:bodyPr>
          <a:lstStyle/>
          <a:p>
            <a:r>
              <a:rPr lang="es-CO" sz="2400" dirty="0">
                <a:solidFill>
                  <a:prstClr val="white"/>
                </a:solidFill>
                <a:latin typeface="Arial" panose="020B0604020202020204" pitchFamily="34" charset="0"/>
                <a:cs typeface="Arial" panose="020B0604020202020204" pitchFamily="34" charset="0"/>
              </a:rPr>
              <a:t>El Ministerio de Vivienda, Ciudad y Territorio trabaja para cerrar las brechas entre las zonas urbanas y rurales en el acceso al agua potable y al saneamiento básico, mejorando así las condiciones de vida de la población rural a través de esquemas diferenciales rurales. </a:t>
            </a:r>
            <a:endParaRPr lang="es-CO" sz="2400" dirty="0">
              <a:solidFill>
                <a:prstClr val="black"/>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334" y="5524206"/>
            <a:ext cx="5070664" cy="1333792"/>
          </a:xfrm>
          <a:prstGeom prst="rect">
            <a:avLst/>
          </a:prstGeom>
        </p:spPr>
      </p:pic>
    </p:spTree>
    <p:extLst>
      <p:ext uri="{BB962C8B-B14F-4D97-AF65-F5344CB8AC3E}">
        <p14:creationId xmlns:p14="http://schemas.microsoft.com/office/powerpoint/2010/main" val="255098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sp>
        <p:nvSpPr>
          <p:cNvPr id="3" name="CuadroTexto 2">
            <a:extLst>
              <a:ext uri="{FF2B5EF4-FFF2-40B4-BE49-F238E27FC236}">
                <a16:creationId xmlns:a16="http://schemas.microsoft.com/office/drawing/2014/main" id="{20777113-3BA5-B248-B808-3772D9902875}"/>
              </a:ext>
            </a:extLst>
          </p:cNvPr>
          <p:cNvSpPr txBox="1"/>
          <p:nvPr/>
        </p:nvSpPr>
        <p:spPr>
          <a:xfrm>
            <a:off x="9073739" y="233884"/>
            <a:ext cx="2836130"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2</a:t>
            </a:r>
          </a:p>
        </p:txBody>
      </p:sp>
      <p:sp>
        <p:nvSpPr>
          <p:cNvPr id="7" name="Rectángulo 6">
            <a:extLst>
              <a:ext uri="{FF2B5EF4-FFF2-40B4-BE49-F238E27FC236}">
                <a16:creationId xmlns:a16="http://schemas.microsoft.com/office/drawing/2014/main" id="{DFDB2ECC-2B51-6941-B7F4-6CB021B3675A}"/>
              </a:ext>
            </a:extLst>
          </p:cNvPr>
          <p:cNvSpPr/>
          <p:nvPr/>
        </p:nvSpPr>
        <p:spPr>
          <a:xfrm>
            <a:off x="0" y="5163779"/>
            <a:ext cx="12192000" cy="1694221"/>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E33A45C4-747A-C34C-8130-328798040040}"/>
              </a:ext>
            </a:extLst>
          </p:cNvPr>
          <p:cNvSpPr txBox="1"/>
          <p:nvPr/>
        </p:nvSpPr>
        <p:spPr>
          <a:xfrm>
            <a:off x="3118262" y="998122"/>
            <a:ext cx="5955476" cy="584775"/>
          </a:xfrm>
          <a:prstGeom prst="rect">
            <a:avLst/>
          </a:prstGeom>
          <a:noFill/>
        </p:spPr>
        <p:txBody>
          <a:bodyPr wrap="none" rtlCol="0">
            <a:spAutoFit/>
          </a:bodyPr>
          <a:lstStyle/>
          <a:p>
            <a:r>
              <a:rPr lang="es-CO" sz="3200" b="1" dirty="0">
                <a:solidFill>
                  <a:srgbClr val="BF124E"/>
                </a:solidFill>
                <a:latin typeface="Arial" panose="020B0604020202020204" pitchFamily="34" charset="0"/>
                <a:cs typeface="Arial" panose="020B0604020202020204" pitchFamily="34" charset="0"/>
              </a:rPr>
              <a:t>ESQUEMAS DIFERENCIALES</a:t>
            </a:r>
          </a:p>
        </p:txBody>
      </p:sp>
      <p:pic>
        <p:nvPicPr>
          <p:cNvPr id="11" name="Imagen 10">
            <a:extLst>
              <a:ext uri="{FF2B5EF4-FFF2-40B4-BE49-F238E27FC236}">
                <a16:creationId xmlns:a16="http://schemas.microsoft.com/office/drawing/2014/main" id="{3A0B27D3-FCAD-734B-9695-AE433C4E5AC7}"/>
              </a:ext>
            </a:extLst>
          </p:cNvPr>
          <p:cNvPicPr>
            <a:picLocks noChangeAspect="1"/>
          </p:cNvPicPr>
          <p:nvPr/>
        </p:nvPicPr>
        <p:blipFill>
          <a:blip r:embed="rId2"/>
          <a:stretch>
            <a:fillRect/>
          </a:stretch>
        </p:blipFill>
        <p:spPr>
          <a:xfrm>
            <a:off x="1008181" y="1717202"/>
            <a:ext cx="9988895" cy="2208181"/>
          </a:xfrm>
          <a:prstGeom prst="rect">
            <a:avLst/>
          </a:prstGeom>
        </p:spPr>
      </p:pic>
      <p:sp>
        <p:nvSpPr>
          <p:cNvPr id="12" name="CuadroTexto 11">
            <a:extLst>
              <a:ext uri="{FF2B5EF4-FFF2-40B4-BE49-F238E27FC236}">
                <a16:creationId xmlns:a16="http://schemas.microsoft.com/office/drawing/2014/main" id="{0D5D992E-DEA9-C044-904F-E26DB4BBA311}"/>
              </a:ext>
            </a:extLst>
          </p:cNvPr>
          <p:cNvSpPr txBox="1"/>
          <p:nvPr/>
        </p:nvSpPr>
        <p:spPr>
          <a:xfrm>
            <a:off x="1634591" y="2636157"/>
            <a:ext cx="889987" cy="369332"/>
          </a:xfrm>
          <a:prstGeom prst="rect">
            <a:avLst/>
          </a:prstGeom>
          <a:noFill/>
        </p:spPr>
        <p:txBody>
          <a:bodyPr wrap="none" rtlCol="0">
            <a:spAutoFit/>
          </a:bodyPr>
          <a:lstStyle/>
          <a:p>
            <a:r>
              <a:rPr lang="es-CO" dirty="0">
                <a:solidFill>
                  <a:srgbClr val="004A84"/>
                </a:solidFill>
                <a:latin typeface="Arial" panose="020B0604020202020204" pitchFamily="34" charset="0"/>
                <a:cs typeface="Arial" panose="020B0604020202020204" pitchFamily="34" charset="0"/>
              </a:rPr>
              <a:t>SINAS</a:t>
            </a:r>
          </a:p>
        </p:txBody>
      </p:sp>
      <p:sp>
        <p:nvSpPr>
          <p:cNvPr id="13" name="CuadroTexto 12">
            <a:extLst>
              <a:ext uri="{FF2B5EF4-FFF2-40B4-BE49-F238E27FC236}">
                <a16:creationId xmlns:a16="http://schemas.microsoft.com/office/drawing/2014/main" id="{2F3DA0FD-36E3-854B-AB9F-D82FFA95B97D}"/>
              </a:ext>
            </a:extLst>
          </p:cNvPr>
          <p:cNvSpPr txBox="1"/>
          <p:nvPr/>
        </p:nvSpPr>
        <p:spPr>
          <a:xfrm>
            <a:off x="3129405" y="2645699"/>
            <a:ext cx="1056700" cy="369332"/>
          </a:xfrm>
          <a:prstGeom prst="rect">
            <a:avLst/>
          </a:prstGeom>
          <a:noFill/>
        </p:spPr>
        <p:txBody>
          <a:bodyPr wrap="none" rtlCol="0">
            <a:spAutoFit/>
          </a:bodyPr>
          <a:lstStyle/>
          <a:p>
            <a:r>
              <a:rPr lang="es-CO" dirty="0">
                <a:solidFill>
                  <a:srgbClr val="004A84"/>
                </a:solidFill>
                <a:latin typeface="Arial" panose="020B0604020202020204" pitchFamily="34" charset="0"/>
                <a:cs typeface="Arial" panose="020B0604020202020204" pitchFamily="34" charset="0"/>
              </a:rPr>
              <a:t>SIASAR</a:t>
            </a:r>
          </a:p>
        </p:txBody>
      </p:sp>
      <p:sp>
        <p:nvSpPr>
          <p:cNvPr id="14" name="CuadroTexto 13">
            <a:extLst>
              <a:ext uri="{FF2B5EF4-FFF2-40B4-BE49-F238E27FC236}">
                <a16:creationId xmlns:a16="http://schemas.microsoft.com/office/drawing/2014/main" id="{276CA22D-B832-9D46-A149-C6D54FB3E40B}"/>
              </a:ext>
            </a:extLst>
          </p:cNvPr>
          <p:cNvSpPr txBox="1"/>
          <p:nvPr/>
        </p:nvSpPr>
        <p:spPr>
          <a:xfrm>
            <a:off x="6233644" y="2598597"/>
            <a:ext cx="1207382" cy="461665"/>
          </a:xfrm>
          <a:prstGeom prst="rect">
            <a:avLst/>
          </a:prstGeom>
          <a:noFill/>
        </p:spPr>
        <p:txBody>
          <a:bodyPr wrap="none" rtlCol="0">
            <a:spAutoFit/>
          </a:bodyPr>
          <a:lstStyle/>
          <a:p>
            <a:pPr algn="ctr"/>
            <a:r>
              <a:rPr lang="es-CO" sz="1200" dirty="0">
                <a:solidFill>
                  <a:srgbClr val="004A84"/>
                </a:solidFill>
                <a:latin typeface="Arial" panose="020B0604020202020204" pitchFamily="34" charset="0"/>
                <a:cs typeface="Arial" panose="020B0604020202020204" pitchFamily="34" charset="0"/>
              </a:rPr>
              <a:t>Formalización</a:t>
            </a:r>
          </a:p>
          <a:p>
            <a:pPr algn="ctr"/>
            <a:r>
              <a:rPr lang="es-CO" sz="1200" dirty="0">
                <a:solidFill>
                  <a:srgbClr val="004A84"/>
                </a:solidFill>
                <a:latin typeface="Arial" panose="020B0604020202020204" pitchFamily="34" charset="0"/>
                <a:cs typeface="Arial" panose="020B0604020202020204" pitchFamily="34" charset="0"/>
              </a:rPr>
              <a:t>de prestadores</a:t>
            </a:r>
          </a:p>
        </p:txBody>
      </p:sp>
      <p:sp>
        <p:nvSpPr>
          <p:cNvPr id="15" name="CuadroTexto 14">
            <a:extLst>
              <a:ext uri="{FF2B5EF4-FFF2-40B4-BE49-F238E27FC236}">
                <a16:creationId xmlns:a16="http://schemas.microsoft.com/office/drawing/2014/main" id="{9081F65D-F691-014F-96FE-9A2E041ED7B0}"/>
              </a:ext>
            </a:extLst>
          </p:cNvPr>
          <p:cNvSpPr txBox="1"/>
          <p:nvPr/>
        </p:nvSpPr>
        <p:spPr>
          <a:xfrm>
            <a:off x="4627111" y="2444517"/>
            <a:ext cx="1292289" cy="830997"/>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Asistencia técnica y fortalecimiento comunitario</a:t>
            </a:r>
          </a:p>
        </p:txBody>
      </p:sp>
      <p:sp>
        <p:nvSpPr>
          <p:cNvPr id="16" name="CuadroTexto 15">
            <a:extLst>
              <a:ext uri="{FF2B5EF4-FFF2-40B4-BE49-F238E27FC236}">
                <a16:creationId xmlns:a16="http://schemas.microsoft.com/office/drawing/2014/main" id="{DB20267C-3FFF-1E4E-98AF-88DBCAAC3FB1}"/>
              </a:ext>
            </a:extLst>
          </p:cNvPr>
          <p:cNvSpPr txBox="1"/>
          <p:nvPr/>
        </p:nvSpPr>
        <p:spPr>
          <a:xfrm>
            <a:off x="7966560" y="2608454"/>
            <a:ext cx="928990" cy="461665"/>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Gestión social</a:t>
            </a:r>
          </a:p>
        </p:txBody>
      </p:sp>
      <p:sp>
        <p:nvSpPr>
          <p:cNvPr id="17" name="CuadroTexto 16">
            <a:extLst>
              <a:ext uri="{FF2B5EF4-FFF2-40B4-BE49-F238E27FC236}">
                <a16:creationId xmlns:a16="http://schemas.microsoft.com/office/drawing/2014/main" id="{C9595C02-CF4D-B247-9E18-5E9F86FE457C}"/>
              </a:ext>
            </a:extLst>
          </p:cNvPr>
          <p:cNvSpPr txBox="1"/>
          <p:nvPr/>
        </p:nvSpPr>
        <p:spPr>
          <a:xfrm>
            <a:off x="9420914" y="2608454"/>
            <a:ext cx="1228098" cy="461665"/>
          </a:xfrm>
          <a:prstGeom prst="rect">
            <a:avLst/>
          </a:prstGeom>
          <a:noFill/>
        </p:spPr>
        <p:txBody>
          <a:bodyPr wrap="square" rtlCol="0">
            <a:spAutoFit/>
          </a:bodyPr>
          <a:lstStyle/>
          <a:p>
            <a:pPr algn="ctr"/>
            <a:r>
              <a:rPr lang="es-CO" sz="1200" dirty="0">
                <a:solidFill>
                  <a:srgbClr val="004A84"/>
                </a:solidFill>
                <a:latin typeface="Arial" panose="020B0604020202020204" pitchFamily="34" charset="0"/>
                <a:cs typeface="Arial" panose="020B0604020202020204" pitchFamily="34" charset="0"/>
              </a:rPr>
              <a:t>Estructuración de proyectos</a:t>
            </a:r>
          </a:p>
        </p:txBody>
      </p:sp>
      <p:sp>
        <p:nvSpPr>
          <p:cNvPr id="18" name="CuadroTexto 17">
            <a:extLst>
              <a:ext uri="{FF2B5EF4-FFF2-40B4-BE49-F238E27FC236}">
                <a16:creationId xmlns:a16="http://schemas.microsoft.com/office/drawing/2014/main" id="{7558D0F4-DAD8-EE4C-94AC-FBE2EFF3E81F}"/>
              </a:ext>
            </a:extLst>
          </p:cNvPr>
          <p:cNvSpPr txBox="1"/>
          <p:nvPr/>
        </p:nvSpPr>
        <p:spPr>
          <a:xfrm>
            <a:off x="1877352"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1</a:t>
            </a:r>
          </a:p>
        </p:txBody>
      </p:sp>
      <p:sp>
        <p:nvSpPr>
          <p:cNvPr id="19" name="CuadroTexto 18">
            <a:extLst>
              <a:ext uri="{FF2B5EF4-FFF2-40B4-BE49-F238E27FC236}">
                <a16:creationId xmlns:a16="http://schemas.microsoft.com/office/drawing/2014/main" id="{70202081-A13F-E443-8B63-49E126D685FE}"/>
              </a:ext>
            </a:extLst>
          </p:cNvPr>
          <p:cNvSpPr txBox="1"/>
          <p:nvPr/>
        </p:nvSpPr>
        <p:spPr>
          <a:xfrm>
            <a:off x="3487667"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2</a:t>
            </a:r>
          </a:p>
        </p:txBody>
      </p:sp>
      <p:sp>
        <p:nvSpPr>
          <p:cNvPr id="20" name="CuadroTexto 19">
            <a:extLst>
              <a:ext uri="{FF2B5EF4-FFF2-40B4-BE49-F238E27FC236}">
                <a16:creationId xmlns:a16="http://schemas.microsoft.com/office/drawing/2014/main" id="{8D79E82F-AEB3-6545-B377-513195291CC5}"/>
              </a:ext>
            </a:extLst>
          </p:cNvPr>
          <p:cNvSpPr txBox="1"/>
          <p:nvPr/>
        </p:nvSpPr>
        <p:spPr>
          <a:xfrm>
            <a:off x="6692114"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4</a:t>
            </a:r>
          </a:p>
        </p:txBody>
      </p:sp>
      <p:sp>
        <p:nvSpPr>
          <p:cNvPr id="21" name="CuadroTexto 20">
            <a:extLst>
              <a:ext uri="{FF2B5EF4-FFF2-40B4-BE49-F238E27FC236}">
                <a16:creationId xmlns:a16="http://schemas.microsoft.com/office/drawing/2014/main" id="{5D8AD8D7-B82D-1046-993B-8DB7EEDCF94A}"/>
              </a:ext>
            </a:extLst>
          </p:cNvPr>
          <p:cNvSpPr txBox="1"/>
          <p:nvPr/>
        </p:nvSpPr>
        <p:spPr>
          <a:xfrm>
            <a:off x="8286245"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5</a:t>
            </a:r>
          </a:p>
        </p:txBody>
      </p:sp>
      <p:sp>
        <p:nvSpPr>
          <p:cNvPr id="22" name="CuadroTexto 21">
            <a:extLst>
              <a:ext uri="{FF2B5EF4-FFF2-40B4-BE49-F238E27FC236}">
                <a16:creationId xmlns:a16="http://schemas.microsoft.com/office/drawing/2014/main" id="{8D1D5C0D-D327-8D41-9262-10646A5BD242}"/>
              </a:ext>
            </a:extLst>
          </p:cNvPr>
          <p:cNvSpPr txBox="1"/>
          <p:nvPr/>
        </p:nvSpPr>
        <p:spPr>
          <a:xfrm>
            <a:off x="9880376"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6</a:t>
            </a:r>
          </a:p>
        </p:txBody>
      </p:sp>
      <p:sp>
        <p:nvSpPr>
          <p:cNvPr id="23" name="CuadroTexto 22">
            <a:extLst>
              <a:ext uri="{FF2B5EF4-FFF2-40B4-BE49-F238E27FC236}">
                <a16:creationId xmlns:a16="http://schemas.microsoft.com/office/drawing/2014/main" id="{D30FB7A6-1E1F-754A-9543-43AA61F56D64}"/>
              </a:ext>
            </a:extLst>
          </p:cNvPr>
          <p:cNvSpPr txBox="1"/>
          <p:nvPr/>
        </p:nvSpPr>
        <p:spPr>
          <a:xfrm>
            <a:off x="5089345" y="1924988"/>
            <a:ext cx="298480" cy="338554"/>
          </a:xfrm>
          <a:prstGeom prst="rect">
            <a:avLst/>
          </a:prstGeom>
          <a:noFill/>
        </p:spPr>
        <p:txBody>
          <a:bodyPr wrap="none" rtlCol="0">
            <a:spAutoFit/>
          </a:bodyPr>
          <a:lstStyle/>
          <a:p>
            <a:r>
              <a:rPr lang="es-CO" sz="1600" b="1" dirty="0">
                <a:solidFill>
                  <a:srgbClr val="3D5D9A"/>
                </a:solidFill>
                <a:latin typeface="Arial" panose="020B0604020202020204" pitchFamily="34" charset="0"/>
                <a:cs typeface="Arial" panose="020B0604020202020204" pitchFamily="34" charset="0"/>
              </a:rPr>
              <a:t>3</a:t>
            </a:r>
          </a:p>
        </p:txBody>
      </p:sp>
      <p:pic>
        <p:nvPicPr>
          <p:cNvPr id="24" name="Imagen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
        <p:nvSpPr>
          <p:cNvPr id="25" name="Redondear rectángulo de esquina del mismo lado 24">
            <a:extLst>
              <a:ext uri="{FF2B5EF4-FFF2-40B4-BE49-F238E27FC236}">
                <a16:creationId xmlns:a16="http://schemas.microsoft.com/office/drawing/2014/main" id="{D761A4CD-4AB0-684C-97BD-A38AC8E4226E}"/>
              </a:ext>
            </a:extLst>
          </p:cNvPr>
          <p:cNvSpPr/>
          <p:nvPr/>
        </p:nvSpPr>
        <p:spPr>
          <a:xfrm rot="5400000">
            <a:off x="4924245" y="-740737"/>
            <a:ext cx="1405474" cy="11248106"/>
          </a:xfrm>
          <a:prstGeom prst="round2Same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CuadroTexto 25">
            <a:extLst>
              <a:ext uri="{FF2B5EF4-FFF2-40B4-BE49-F238E27FC236}">
                <a16:creationId xmlns:a16="http://schemas.microsoft.com/office/drawing/2014/main" id="{89914554-885A-964A-A3EC-F80673B5960C}"/>
              </a:ext>
            </a:extLst>
          </p:cNvPr>
          <p:cNvSpPr txBox="1"/>
          <p:nvPr/>
        </p:nvSpPr>
        <p:spPr>
          <a:xfrm>
            <a:off x="1779596" y="4367105"/>
            <a:ext cx="9127307" cy="1015663"/>
          </a:xfrm>
          <a:prstGeom prst="rect">
            <a:avLst/>
          </a:prstGeom>
          <a:noFill/>
        </p:spPr>
        <p:txBody>
          <a:bodyPr wrap="square" rtlCol="0">
            <a:spAutoFit/>
          </a:bodyPr>
          <a:lstStyle/>
          <a:p>
            <a:pPr algn="ctr"/>
            <a:r>
              <a:rPr lang="es-CO" sz="2000" b="1" dirty="0">
                <a:solidFill>
                  <a:schemeClr val="bg1"/>
                </a:solidFill>
                <a:latin typeface="Arial" panose="020B0604020202020204" pitchFamily="34" charset="0"/>
                <a:cs typeface="Arial" panose="020B0604020202020204" pitchFamily="34" charset="0"/>
              </a:rPr>
              <a:t>La política pública de agua y saneamiento básico </a:t>
            </a:r>
            <a:r>
              <a:rPr lang="es-CO" sz="2000" dirty="0">
                <a:solidFill>
                  <a:schemeClr val="bg1"/>
                </a:solidFill>
                <a:latin typeface="Arial" panose="020B0604020202020204" pitchFamily="34" charset="0"/>
                <a:cs typeface="Arial" panose="020B0604020202020204" pitchFamily="34" charset="0"/>
              </a:rPr>
              <a:t>para las zonas rurales parte de la estrategia de </a:t>
            </a:r>
            <a:r>
              <a:rPr lang="es-CO" sz="2000" b="1" dirty="0">
                <a:solidFill>
                  <a:schemeClr val="bg1"/>
                </a:solidFill>
                <a:latin typeface="Arial" panose="020B0604020202020204" pitchFamily="34" charset="0"/>
                <a:cs typeface="Arial" panose="020B0604020202020204" pitchFamily="34" charset="0"/>
              </a:rPr>
              <a:t>esquemas diferenciales</a:t>
            </a:r>
            <a:r>
              <a:rPr lang="es-CO" sz="2000" dirty="0">
                <a:solidFill>
                  <a:schemeClr val="bg1"/>
                </a:solidFill>
                <a:latin typeface="Arial" panose="020B0604020202020204" pitchFamily="34" charset="0"/>
                <a:cs typeface="Arial" panose="020B0604020202020204" pitchFamily="34" charset="0"/>
              </a:rPr>
              <a:t> y a través de </a:t>
            </a:r>
            <a:r>
              <a:rPr lang="es-CO" sz="2000" b="1" dirty="0">
                <a:solidFill>
                  <a:schemeClr val="bg1"/>
                </a:solidFill>
                <a:latin typeface="Arial" panose="020B0604020202020204" pitchFamily="34" charset="0"/>
                <a:cs typeface="Arial" panose="020B0604020202020204" pitchFamily="34" charset="0"/>
              </a:rPr>
              <a:t>seis temáticas principales</a:t>
            </a:r>
            <a:r>
              <a:rPr lang="es-CO" sz="2000" dirty="0">
                <a:solidFill>
                  <a:schemeClr val="bg1"/>
                </a:solidFill>
                <a:latin typeface="Arial" panose="020B0604020202020204" pitchFamily="34" charset="0"/>
                <a:cs typeface="Arial" panose="020B0604020202020204" pitchFamily="34" charset="0"/>
              </a:rPr>
              <a:t> podremos comprenderlo integralmente.</a:t>
            </a:r>
          </a:p>
        </p:txBody>
      </p:sp>
    </p:spTree>
    <p:extLst>
      <p:ext uri="{BB962C8B-B14F-4D97-AF65-F5344CB8AC3E}">
        <p14:creationId xmlns:p14="http://schemas.microsoft.com/office/powerpoint/2010/main" val="156616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DF4B16B-4459-0E44-B385-BA7B9D787902}"/>
              </a:ext>
            </a:extLst>
          </p:cNvPr>
          <p:cNvSpPr txBox="1"/>
          <p:nvPr/>
        </p:nvSpPr>
        <p:spPr>
          <a:xfrm>
            <a:off x="747110" y="466546"/>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1.</a:t>
            </a:r>
          </a:p>
        </p:txBody>
      </p:sp>
      <p:sp>
        <p:nvSpPr>
          <p:cNvPr id="8" name="Rectángulo 7">
            <a:extLst>
              <a:ext uri="{FF2B5EF4-FFF2-40B4-BE49-F238E27FC236}">
                <a16:creationId xmlns:a16="http://schemas.microsoft.com/office/drawing/2014/main" id="{9F1801EA-E9FD-1F46-A88B-11A68CEB6688}"/>
              </a:ext>
            </a:extLst>
          </p:cNvPr>
          <p:cNvSpPr/>
          <p:nvPr/>
        </p:nvSpPr>
        <p:spPr>
          <a:xfrm>
            <a:off x="2231544" y="983203"/>
            <a:ext cx="6394296" cy="571277"/>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¿Qué son los esquemas</a:t>
            </a:r>
          </a:p>
        </p:txBody>
      </p:sp>
      <p:sp>
        <p:nvSpPr>
          <p:cNvPr id="2" name="Rectángulo 1">
            <a:extLst>
              <a:ext uri="{FF2B5EF4-FFF2-40B4-BE49-F238E27FC236}">
                <a16:creationId xmlns:a16="http://schemas.microsoft.com/office/drawing/2014/main" id="{A2767AAA-2889-7643-AF80-014FCE8ECBDF}"/>
              </a:ext>
            </a:extLst>
          </p:cNvPr>
          <p:cNvSpPr/>
          <p:nvPr/>
        </p:nvSpPr>
        <p:spPr>
          <a:xfrm>
            <a:off x="2637077" y="1580524"/>
            <a:ext cx="3096749"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diferenciales rurales?</a:t>
            </a:r>
          </a:p>
        </p:txBody>
      </p:sp>
      <p:sp>
        <p:nvSpPr>
          <p:cNvPr id="10" name="CuadroTexto 9">
            <a:extLst>
              <a:ext uri="{FF2B5EF4-FFF2-40B4-BE49-F238E27FC236}">
                <a16:creationId xmlns:a16="http://schemas.microsoft.com/office/drawing/2014/main" id="{20777113-3BA5-B248-B808-3772D9902875}"/>
              </a:ext>
            </a:extLst>
          </p:cNvPr>
          <p:cNvSpPr txBox="1"/>
          <p:nvPr/>
        </p:nvSpPr>
        <p:spPr>
          <a:xfrm>
            <a:off x="9834880" y="233884"/>
            <a:ext cx="207498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3</a:t>
            </a:r>
          </a:p>
        </p:txBody>
      </p:sp>
      <p:sp>
        <p:nvSpPr>
          <p:cNvPr id="9" name="Rectángulo 8"/>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sp>
        <p:nvSpPr>
          <p:cNvPr id="11" name="19 Rectángulo">
            <a:extLst>
              <a:ext uri="{FF2B5EF4-FFF2-40B4-BE49-F238E27FC236}">
                <a16:creationId xmlns:a16="http://schemas.microsoft.com/office/drawing/2014/main" id="{4581B8DB-3DCC-8E44-BCCC-D2AB608E67C0}"/>
              </a:ext>
            </a:extLst>
          </p:cNvPr>
          <p:cNvSpPr/>
          <p:nvPr/>
        </p:nvSpPr>
        <p:spPr>
          <a:xfrm>
            <a:off x="468783" y="4276392"/>
            <a:ext cx="11254433" cy="250592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600" b="0" i="0" u="none" strike="noStrike" kern="1200" cap="none" spc="0" normalizeH="0" baseline="0" noProof="0" dirty="0">
              <a:ln>
                <a:noFill/>
              </a:ln>
              <a:solidFill>
                <a:srgbClr val="004683"/>
              </a:solidFill>
              <a:effectLst/>
              <a:uLnTx/>
              <a:uFillTx/>
              <a:latin typeface="Arial" panose="020B0604020202020204" pitchFamily="34" charset="0"/>
              <a:ea typeface="+mn-ea"/>
              <a:cs typeface="+mn-cs"/>
            </a:endParaRPr>
          </a:p>
        </p:txBody>
      </p:sp>
      <p:sp>
        <p:nvSpPr>
          <p:cNvPr id="12" name="Rectángulo 11">
            <a:extLst>
              <a:ext uri="{FF2B5EF4-FFF2-40B4-BE49-F238E27FC236}">
                <a16:creationId xmlns:a16="http://schemas.microsoft.com/office/drawing/2014/main" id="{F579B35D-8A0C-A84A-8017-68D282918A5D}"/>
              </a:ext>
            </a:extLst>
          </p:cNvPr>
          <p:cNvSpPr/>
          <p:nvPr/>
        </p:nvSpPr>
        <p:spPr>
          <a:xfrm>
            <a:off x="468783" y="2305764"/>
            <a:ext cx="11254433" cy="1747034"/>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70B1CD37-63F8-5549-8E44-7C35BFFB25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36368" y="2671527"/>
            <a:ext cx="1128441" cy="1128441"/>
          </a:xfrm>
          <a:prstGeom prst="rect">
            <a:avLst/>
          </a:prstGeom>
        </p:spPr>
      </p:pic>
      <p:pic>
        <p:nvPicPr>
          <p:cNvPr id="15" name="Imagen 14">
            <a:extLst>
              <a:ext uri="{FF2B5EF4-FFF2-40B4-BE49-F238E27FC236}">
                <a16:creationId xmlns:a16="http://schemas.microsoft.com/office/drawing/2014/main" id="{0567FA91-96EC-0544-9E0B-DF7699DDE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065" y="2706695"/>
            <a:ext cx="1049221" cy="1049221"/>
          </a:xfrm>
          <a:prstGeom prst="rect">
            <a:avLst/>
          </a:prstGeom>
        </p:spPr>
      </p:pic>
      <p:sp>
        <p:nvSpPr>
          <p:cNvPr id="16" name="Cruz 15">
            <a:extLst>
              <a:ext uri="{FF2B5EF4-FFF2-40B4-BE49-F238E27FC236}">
                <a16:creationId xmlns:a16="http://schemas.microsoft.com/office/drawing/2014/main" id="{4C40B1AE-7671-FF4D-868C-F8C1C49C62BA}"/>
              </a:ext>
            </a:extLst>
          </p:cNvPr>
          <p:cNvSpPr/>
          <p:nvPr/>
        </p:nvSpPr>
        <p:spPr>
          <a:xfrm>
            <a:off x="3865791" y="2932911"/>
            <a:ext cx="551543" cy="540448"/>
          </a:xfrm>
          <a:prstGeom prst="plus">
            <a:avLst>
              <a:gd name="adj" fmla="val 411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Es igual a 21">
            <a:extLst>
              <a:ext uri="{FF2B5EF4-FFF2-40B4-BE49-F238E27FC236}">
                <a16:creationId xmlns:a16="http://schemas.microsoft.com/office/drawing/2014/main" id="{FAB3FF61-1672-D742-9688-5497741FD643}"/>
              </a:ext>
            </a:extLst>
          </p:cNvPr>
          <p:cNvSpPr/>
          <p:nvPr/>
        </p:nvSpPr>
        <p:spPr>
          <a:xfrm>
            <a:off x="7381711" y="2950780"/>
            <a:ext cx="764162" cy="540448"/>
          </a:xfrm>
          <a:prstGeom prst="mathEqual">
            <a:avLst>
              <a:gd name="adj1" fmla="val 15463"/>
              <a:gd name="adj2" fmla="val 225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CuadroTexto 17">
            <a:extLst>
              <a:ext uri="{FF2B5EF4-FFF2-40B4-BE49-F238E27FC236}">
                <a16:creationId xmlns:a16="http://schemas.microsoft.com/office/drawing/2014/main" id="{756D9FFC-0B02-C045-80E1-63100064D37C}"/>
              </a:ext>
            </a:extLst>
          </p:cNvPr>
          <p:cNvSpPr txBox="1"/>
          <p:nvPr/>
        </p:nvSpPr>
        <p:spPr>
          <a:xfrm>
            <a:off x="1716471" y="2709317"/>
            <a:ext cx="228495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Soluciones</a:t>
            </a:r>
            <a:r>
              <a:rPr kumimoji="0" lang="es-ES_tradnl"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es-ES_tradnl"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tecnológicas apropiadas</a:t>
            </a:r>
          </a:p>
        </p:txBody>
      </p:sp>
      <p:sp>
        <p:nvSpPr>
          <p:cNvPr id="19" name="CuadroTexto 18">
            <a:extLst>
              <a:ext uri="{FF2B5EF4-FFF2-40B4-BE49-F238E27FC236}">
                <a16:creationId xmlns:a16="http://schemas.microsoft.com/office/drawing/2014/main" id="{2972E5E9-F86F-E44E-A272-9D7F49980EC6}"/>
              </a:ext>
            </a:extLst>
          </p:cNvPr>
          <p:cNvSpPr txBox="1"/>
          <p:nvPr/>
        </p:nvSpPr>
        <p:spPr>
          <a:xfrm>
            <a:off x="5616143" y="2932911"/>
            <a:ext cx="18873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Gestión adecuada</a:t>
            </a:r>
          </a:p>
        </p:txBody>
      </p:sp>
      <p:sp>
        <p:nvSpPr>
          <p:cNvPr id="20" name="CuadroTexto 19">
            <a:extLst>
              <a:ext uri="{FF2B5EF4-FFF2-40B4-BE49-F238E27FC236}">
                <a16:creationId xmlns:a16="http://schemas.microsoft.com/office/drawing/2014/main" id="{6508C5DB-059C-1F48-94CE-A45918A3FA28}"/>
              </a:ext>
            </a:extLst>
          </p:cNvPr>
          <p:cNvSpPr txBox="1"/>
          <p:nvPr/>
        </p:nvSpPr>
        <p:spPr>
          <a:xfrm>
            <a:off x="9127968" y="2663070"/>
            <a:ext cx="259524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Servicios permanentes con gestión sostenible</a:t>
            </a:r>
          </a:p>
        </p:txBody>
      </p:sp>
      <p:pic>
        <p:nvPicPr>
          <p:cNvPr id="22" name="Imagen 21">
            <a:extLst>
              <a:ext uri="{FF2B5EF4-FFF2-40B4-BE49-F238E27FC236}">
                <a16:creationId xmlns:a16="http://schemas.microsoft.com/office/drawing/2014/main" id="{5EA5475B-3906-B249-BA89-169EF4CAD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22197" y="2722633"/>
            <a:ext cx="1196949" cy="1128441"/>
          </a:xfrm>
          <a:prstGeom prst="rect">
            <a:avLst/>
          </a:prstGeom>
        </p:spPr>
      </p:pic>
      <p:sp>
        <p:nvSpPr>
          <p:cNvPr id="21" name="Rectángulo 20">
            <a:extLst>
              <a:ext uri="{FF2B5EF4-FFF2-40B4-BE49-F238E27FC236}">
                <a16:creationId xmlns:a16="http://schemas.microsoft.com/office/drawing/2014/main" id="{A0FA7B00-4715-6440-961E-3DF64B97F30D}"/>
              </a:ext>
            </a:extLst>
          </p:cNvPr>
          <p:cNvSpPr/>
          <p:nvPr/>
        </p:nvSpPr>
        <p:spPr>
          <a:xfrm>
            <a:off x="6310111" y="4498282"/>
            <a:ext cx="5087782" cy="996033"/>
          </a:xfrm>
          <a:prstGeom prst="rect">
            <a:avLst/>
          </a:prstGeom>
          <a:solidFill>
            <a:srgbClr val="3366CC"/>
          </a:solidFill>
          <a:ln>
            <a:solidFill>
              <a:srgbClr val="3366CC"/>
            </a:solidFill>
          </a:ln>
        </p:spPr>
        <p:txBody>
          <a:bodyPr wrap="square" lIns="36000" tIns="36000" rIns="36000" bIns="36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TODAS LAS ZONAS RURALES SE ENCUENTRAN INCLUIDAS EN LOS ESQUEMAS DIFERENCIALES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5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5" name="Imagen 24">
            <a:extLst>
              <a:ext uri="{FF2B5EF4-FFF2-40B4-BE49-F238E27FC236}">
                <a16:creationId xmlns:a16="http://schemas.microsoft.com/office/drawing/2014/main" id="{654503F5-36C4-074E-9481-D4D5FB563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7757" y="4309609"/>
            <a:ext cx="678873" cy="678873"/>
          </a:xfrm>
          <a:prstGeom prst="rect">
            <a:avLst/>
          </a:prstGeom>
        </p:spPr>
      </p:pic>
      <p:pic>
        <p:nvPicPr>
          <p:cNvPr id="26" name="Imagen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
        <p:nvSpPr>
          <p:cNvPr id="27" name="CuadroTexto 26">
            <a:extLst>
              <a:ext uri="{FF2B5EF4-FFF2-40B4-BE49-F238E27FC236}">
                <a16:creationId xmlns:a16="http://schemas.microsoft.com/office/drawing/2014/main" id="{25F037D4-E734-47E8-A7F2-7E7707950761}"/>
              </a:ext>
            </a:extLst>
          </p:cNvPr>
          <p:cNvSpPr txBox="1"/>
          <p:nvPr/>
        </p:nvSpPr>
        <p:spPr>
          <a:xfrm>
            <a:off x="622197" y="4349076"/>
            <a:ext cx="5435703" cy="2199631"/>
          </a:xfrm>
          <a:prstGeom prst="rect">
            <a:avLst/>
          </a:prstGeom>
        </p:spPr>
        <p:txBody>
          <a:bodyPr vert="horz" lIns="91440" tIns="45720" rIns="91440" bIns="45720" rtlCol="0">
            <a:normAutofit/>
          </a:bodyPr>
          <a:lstStyle>
            <a:defPPr>
              <a:defRPr lang="en-US"/>
            </a:defPPr>
            <a:lvl1pPr algn="ctr">
              <a:defRPr>
                <a:solidFill>
                  <a:srgbClr val="004A84"/>
                </a:solidFill>
                <a:latin typeface="Arial" panose="020B0604020202020204" pitchFamily="34" charset="0"/>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1000"/>
              </a:spcBef>
              <a:spcAft>
                <a:spcPts val="0"/>
              </a:spcAft>
              <a:buClr>
                <a:srgbClr val="4472C4"/>
              </a:buClr>
              <a:buSzPct val="80000"/>
              <a:buFontTx/>
              <a:buNone/>
              <a:tabLst/>
              <a:defRPr/>
            </a:pPr>
            <a:r>
              <a:rPr kumimoji="0" lang="es-ES_tradnl" sz="1600" b="1" i="0" u="none" strike="noStrike" kern="0" cap="none" spc="0" normalizeH="0" baseline="0" noProof="0" dirty="0">
                <a:ln>
                  <a:noFill/>
                </a:ln>
                <a:solidFill>
                  <a:srgbClr val="F42F63"/>
                </a:solidFill>
                <a:effectLst/>
                <a:uLnTx/>
                <a:uFillTx/>
                <a:latin typeface="Arial" panose="020B0604020202020204" pitchFamily="34" charset="0"/>
                <a:ea typeface="+mn-ea"/>
                <a:cs typeface="Arial" panose="020B0604020202020204" pitchFamily="34" charset="0"/>
              </a:rPr>
              <a:t>Condiciones particulares de la zona rural</a:t>
            </a:r>
          </a:p>
          <a:p>
            <a:pPr marL="0" marR="0" lvl="0" indent="0" algn="l" defTabSz="914400" rtl="0" eaLnBrk="1" fontAlgn="auto" latinLnBrk="0" hangingPunct="1">
              <a:lnSpc>
                <a:spcPct val="100000"/>
              </a:lnSpc>
              <a:spcBef>
                <a:spcPts val="1000"/>
              </a:spcBef>
              <a:spcAft>
                <a:spcPts val="0"/>
              </a:spcAft>
              <a:buClr>
                <a:srgbClr val="4472C4"/>
              </a:buClr>
              <a:buSzPct val="80000"/>
              <a:buFontTx/>
              <a:buNone/>
              <a:tabLst/>
              <a:defRPr/>
            </a:pPr>
            <a:endParaRPr kumimoji="0" lang="es-ES_tradnl" sz="1600" b="1" i="0" u="none" strike="noStrike" kern="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57150" marR="0" lvl="0" indent="-342900" algn="l" defTabSz="913380" rtl="0" eaLnBrk="1" fontAlgn="base" latinLnBrk="0" hangingPunct="1">
              <a:lnSpc>
                <a:spcPct val="90000"/>
              </a:lnSpc>
              <a:spcBef>
                <a:spcPct val="0"/>
              </a:spcBef>
              <a:spcAft>
                <a:spcPct val="0"/>
              </a:spcAft>
              <a:buClr>
                <a:srgbClr val="4472C4"/>
              </a:buClr>
              <a:buSzPct val="80000"/>
              <a:buFont typeface="Arial" panose="020B0604020202020204" pitchFamily="34" charset="0"/>
              <a:buChar char="•"/>
              <a:tabLst/>
              <a:defRPr/>
            </a:pPr>
            <a:r>
              <a:rPr kumimoji="0" lang="es-ES_tradnl" sz="1600" b="0" i="0" u="none" strike="noStrike" kern="120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rPr>
              <a:t>Asentamientos humanos y viviendas rurales dispersas</a:t>
            </a:r>
          </a:p>
          <a:p>
            <a:pPr marL="57150" marR="0" lvl="0" indent="-342900" algn="l" defTabSz="913380" rtl="0" eaLnBrk="1" fontAlgn="base" latinLnBrk="0" hangingPunct="1">
              <a:lnSpc>
                <a:spcPct val="90000"/>
              </a:lnSpc>
              <a:spcBef>
                <a:spcPct val="0"/>
              </a:spcBef>
              <a:spcAft>
                <a:spcPct val="0"/>
              </a:spcAft>
              <a:buClr>
                <a:srgbClr val="4472C4"/>
              </a:buClr>
              <a:buSzPct val="80000"/>
              <a:buFont typeface="Arial" panose="020B0604020202020204" pitchFamily="34" charset="0"/>
              <a:buChar char="•"/>
              <a:tabLst/>
              <a:defRPr/>
            </a:pPr>
            <a:r>
              <a:rPr kumimoji="0" lang="es-ES_tradnl" sz="1600" b="0" i="0" u="none" strike="noStrike" kern="120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rPr>
              <a:t>Gestión comunitaria de los servicios</a:t>
            </a:r>
          </a:p>
          <a:p>
            <a:pPr marL="57150" marR="0" lvl="0" indent="-342900" algn="l" defTabSz="913380" rtl="0" eaLnBrk="1" fontAlgn="base" latinLnBrk="0" hangingPunct="1">
              <a:lnSpc>
                <a:spcPct val="90000"/>
              </a:lnSpc>
              <a:spcBef>
                <a:spcPct val="0"/>
              </a:spcBef>
              <a:spcAft>
                <a:spcPct val="0"/>
              </a:spcAft>
              <a:buClr>
                <a:srgbClr val="4472C4"/>
              </a:buClr>
              <a:buSzPct val="80000"/>
              <a:buFont typeface="Arial" panose="020B0604020202020204" pitchFamily="34" charset="0"/>
              <a:buChar char="•"/>
              <a:tabLst/>
              <a:defRPr/>
            </a:pPr>
            <a:r>
              <a:rPr kumimoji="0" lang="es-ES_tradnl" sz="1600" b="0" i="0" u="none" strike="noStrike" kern="120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rPr>
              <a:t>Diferentes usos del agua / Diferentes usos del suelo</a:t>
            </a:r>
          </a:p>
          <a:p>
            <a:pPr marL="57150" marR="0" lvl="0" indent="-342900" algn="l" defTabSz="913380" rtl="0" eaLnBrk="1" fontAlgn="base" latinLnBrk="0" hangingPunct="1">
              <a:lnSpc>
                <a:spcPct val="90000"/>
              </a:lnSpc>
              <a:spcBef>
                <a:spcPct val="0"/>
              </a:spcBef>
              <a:spcAft>
                <a:spcPct val="0"/>
              </a:spcAft>
              <a:buClr>
                <a:srgbClr val="4472C4"/>
              </a:buClr>
              <a:buSzPct val="80000"/>
              <a:buFont typeface="Arial" panose="020B0604020202020204" pitchFamily="34" charset="0"/>
              <a:buChar char="•"/>
              <a:tabLst/>
              <a:defRPr/>
            </a:pPr>
            <a:r>
              <a:rPr kumimoji="0" lang="es-ES_tradnl" sz="1600" b="0" i="0" u="none" strike="noStrike" kern="120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rPr>
              <a:t>Distancia – Dificultades de acceso</a:t>
            </a:r>
          </a:p>
          <a:p>
            <a:pPr marL="57150" marR="0" lvl="0" indent="-342900" algn="l" defTabSz="913380" rtl="0" eaLnBrk="1" fontAlgn="base" latinLnBrk="0" hangingPunct="1">
              <a:lnSpc>
                <a:spcPct val="90000"/>
              </a:lnSpc>
              <a:spcBef>
                <a:spcPct val="0"/>
              </a:spcBef>
              <a:spcAft>
                <a:spcPct val="0"/>
              </a:spcAft>
              <a:buClr>
                <a:srgbClr val="4472C4"/>
              </a:buClr>
              <a:buSzPct val="80000"/>
              <a:buFont typeface="Arial" panose="020B0604020202020204" pitchFamily="34" charset="0"/>
              <a:buChar char="•"/>
              <a:tabLst/>
              <a:defRPr/>
            </a:pPr>
            <a:r>
              <a:rPr kumimoji="0" lang="es-ES_tradnl" sz="1600" b="0" i="0" u="none" strike="noStrike" kern="1200" cap="none" spc="0" normalizeH="0" baseline="0" noProof="0" dirty="0">
                <a:ln>
                  <a:noFill/>
                </a:ln>
                <a:solidFill>
                  <a:srgbClr val="004A84"/>
                </a:solidFill>
                <a:effectLst/>
                <a:uLnTx/>
                <a:uFillTx/>
                <a:latin typeface="Arial" panose="020B0604020202020204" pitchFamily="34" charset="0"/>
                <a:ea typeface="+mn-ea"/>
                <a:cs typeface="Arial" panose="020B0604020202020204" pitchFamily="34" charset="0"/>
              </a:rPr>
              <a:t>Diferentes características Vivienda rural</a:t>
            </a:r>
          </a:p>
        </p:txBody>
      </p:sp>
    </p:spTree>
    <p:extLst>
      <p:ext uri="{BB962C8B-B14F-4D97-AF65-F5344CB8AC3E}">
        <p14:creationId xmlns:p14="http://schemas.microsoft.com/office/powerpoint/2010/main" val="62548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DF4B16B-4459-0E44-B385-BA7B9D787902}"/>
              </a:ext>
            </a:extLst>
          </p:cNvPr>
          <p:cNvSpPr txBox="1"/>
          <p:nvPr/>
        </p:nvSpPr>
        <p:spPr>
          <a:xfrm>
            <a:off x="505572" y="495494"/>
            <a:ext cx="1719843" cy="1938992"/>
          </a:xfrm>
          <a:prstGeom prst="rect">
            <a:avLst/>
          </a:prstGeom>
          <a:noFill/>
        </p:spPr>
        <p:txBody>
          <a:bodyPr wrap="square" rtlCol="0">
            <a:spAutoFit/>
          </a:bodyPr>
          <a:lstStyle/>
          <a:p>
            <a:r>
              <a:rPr lang="es-CO" sz="12000" b="1" dirty="0">
                <a:solidFill>
                  <a:srgbClr val="3366CC"/>
                </a:solidFill>
                <a:latin typeface="Arial" panose="020B0604020202020204" pitchFamily="34" charset="0"/>
                <a:cs typeface="Arial" panose="020B0604020202020204" pitchFamily="34" charset="0"/>
              </a:rPr>
              <a:t>2.</a:t>
            </a:r>
          </a:p>
        </p:txBody>
      </p:sp>
      <p:sp>
        <p:nvSpPr>
          <p:cNvPr id="8" name="Rectángulo 7">
            <a:extLst>
              <a:ext uri="{FF2B5EF4-FFF2-40B4-BE49-F238E27FC236}">
                <a16:creationId xmlns:a16="http://schemas.microsoft.com/office/drawing/2014/main" id="{9F1801EA-E9FD-1F46-A88B-11A68CEB6688}"/>
              </a:ext>
            </a:extLst>
          </p:cNvPr>
          <p:cNvSpPr/>
          <p:nvPr/>
        </p:nvSpPr>
        <p:spPr>
          <a:xfrm>
            <a:off x="1990006" y="1012152"/>
            <a:ext cx="7007347" cy="55913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576000" rtlCol="0" anchor="ctr"/>
          <a:lstStyle/>
          <a:p>
            <a:r>
              <a:rPr lang="es-CO" sz="3200" b="1" dirty="0">
                <a:latin typeface="Arial" panose="020B0604020202020204" pitchFamily="34" charset="0"/>
                <a:cs typeface="Arial" panose="020B0604020202020204" pitchFamily="34" charset="0"/>
              </a:rPr>
              <a:t>¿Cuáles son los dos esquemas</a:t>
            </a:r>
          </a:p>
        </p:txBody>
      </p:sp>
      <p:sp>
        <p:nvSpPr>
          <p:cNvPr id="2" name="Rectángulo 1">
            <a:extLst>
              <a:ext uri="{FF2B5EF4-FFF2-40B4-BE49-F238E27FC236}">
                <a16:creationId xmlns:a16="http://schemas.microsoft.com/office/drawing/2014/main" id="{A2767AAA-2889-7643-AF80-014FCE8ECBDF}"/>
              </a:ext>
            </a:extLst>
          </p:cNvPr>
          <p:cNvSpPr/>
          <p:nvPr/>
        </p:nvSpPr>
        <p:spPr>
          <a:xfrm>
            <a:off x="2301508" y="1579909"/>
            <a:ext cx="8065854" cy="400110"/>
          </a:xfrm>
          <a:prstGeom prst="rect">
            <a:avLst/>
          </a:prstGeom>
        </p:spPr>
        <p:txBody>
          <a:bodyPr wrap="square">
            <a:spAutoFit/>
          </a:bodyPr>
          <a:lstStyle/>
          <a:p>
            <a:r>
              <a:rPr lang="es-CO" sz="2000" dirty="0">
                <a:solidFill>
                  <a:srgbClr val="BF124E"/>
                </a:solidFill>
                <a:latin typeface="Arial" panose="020B0604020202020204" pitchFamily="34" charset="0"/>
                <a:cs typeface="Arial" panose="020B0604020202020204" pitchFamily="34" charset="0"/>
              </a:rPr>
              <a:t>diferenciales rurales y sus beneficios?</a:t>
            </a:r>
          </a:p>
        </p:txBody>
      </p:sp>
      <p:sp>
        <p:nvSpPr>
          <p:cNvPr id="47" name="CuadroTexto 46">
            <a:extLst>
              <a:ext uri="{FF2B5EF4-FFF2-40B4-BE49-F238E27FC236}">
                <a16:creationId xmlns:a16="http://schemas.microsoft.com/office/drawing/2014/main" id="{4DC19543-C683-0C49-9958-56660A513383}"/>
              </a:ext>
            </a:extLst>
          </p:cNvPr>
          <p:cNvSpPr txBox="1"/>
          <p:nvPr/>
        </p:nvSpPr>
        <p:spPr>
          <a:xfrm>
            <a:off x="1082625" y="5724546"/>
            <a:ext cx="4859420" cy="646331"/>
          </a:xfrm>
          <a:prstGeom prst="rect">
            <a:avLst/>
          </a:prstGeom>
          <a:noFill/>
        </p:spPr>
        <p:txBody>
          <a:bodyPr wrap="square" rtlCol="0">
            <a:spAutoFit/>
          </a:bodyPr>
          <a:lstStyle/>
          <a:p>
            <a:pPr algn="ctr"/>
            <a:r>
              <a:rPr lang="es-CO" b="1" dirty="0">
                <a:solidFill>
                  <a:srgbClr val="004A84"/>
                </a:solidFill>
                <a:latin typeface="Arial" panose="020B0604020202020204" pitchFamily="34" charset="0"/>
                <a:cs typeface="Arial" panose="020B0604020202020204" pitchFamily="34" charset="0"/>
              </a:rPr>
              <a:t>Prestación de los servicios de acueducto, alcantarillado y aseo en zonas rurales</a:t>
            </a:r>
            <a:endParaRPr lang="es-CO" dirty="0">
              <a:solidFill>
                <a:srgbClr val="004A84"/>
              </a:solidFill>
              <a:latin typeface="Arial" panose="020B0604020202020204" pitchFamily="34" charset="0"/>
              <a:cs typeface="Arial" panose="020B0604020202020204" pitchFamily="34" charset="0"/>
            </a:endParaRPr>
          </a:p>
        </p:txBody>
      </p:sp>
      <p:sp>
        <p:nvSpPr>
          <p:cNvPr id="48" name="CuadroTexto 47">
            <a:extLst>
              <a:ext uri="{FF2B5EF4-FFF2-40B4-BE49-F238E27FC236}">
                <a16:creationId xmlns:a16="http://schemas.microsoft.com/office/drawing/2014/main" id="{B19A706D-C3D4-E84F-BD19-BF93CD0E6987}"/>
              </a:ext>
            </a:extLst>
          </p:cNvPr>
          <p:cNvSpPr txBox="1"/>
          <p:nvPr/>
        </p:nvSpPr>
        <p:spPr>
          <a:xfrm>
            <a:off x="6640670" y="2323330"/>
            <a:ext cx="5046436" cy="3200876"/>
          </a:xfrm>
          <a:prstGeom prst="rect">
            <a:avLst/>
          </a:prstGeom>
          <a:noFill/>
        </p:spPr>
        <p:txBody>
          <a:bodyPr wrap="square" rtlCol="0">
            <a:spAutoFit/>
          </a:bodyPr>
          <a:lstStyle/>
          <a:p>
            <a:pPr algn="just">
              <a:buClr>
                <a:srgbClr val="BF124E"/>
              </a:buClr>
            </a:pPr>
            <a:r>
              <a:rPr lang="es-CO" sz="1600" b="1" dirty="0">
                <a:solidFill>
                  <a:srgbClr val="004A84"/>
                </a:solidFill>
                <a:latin typeface="Arial" panose="020B0604020202020204" pitchFamily="34" charset="0"/>
                <a:cs typeface="Arial" panose="020B0604020202020204" pitchFamily="34" charset="0"/>
              </a:rPr>
              <a:t>Los beneficios para los prestadores de los servicios de acueducto, alcantarillado y aseo:</a:t>
            </a:r>
          </a:p>
          <a:p>
            <a:pPr algn="just">
              <a:buClr>
                <a:srgbClr val="BF124E"/>
              </a:buClr>
            </a:pPr>
            <a:endParaRPr lang="es-CO" sz="1600" b="1" dirty="0">
              <a:solidFill>
                <a:srgbClr val="004A84"/>
              </a:solidFill>
              <a:latin typeface="Arial" panose="020B0604020202020204" pitchFamily="34" charset="0"/>
              <a:cs typeface="Arial" panose="020B0604020202020204" pitchFamily="34" charset="0"/>
            </a:endParaRPr>
          </a:p>
          <a:p>
            <a:pPr marL="171450" indent="-171450" algn="just">
              <a:spcBef>
                <a:spcPts val="600"/>
              </a:spcBef>
              <a:buClr>
                <a:srgbClr val="BF124E"/>
              </a:buClr>
              <a:buFont typeface="Arial" panose="020B0604020202020204" pitchFamily="34" charset="0"/>
              <a:buChar char="•"/>
            </a:pPr>
            <a:r>
              <a:rPr lang="es-CO" sz="1600" b="1" dirty="0">
                <a:solidFill>
                  <a:srgbClr val="004A84"/>
                </a:solidFill>
                <a:latin typeface="Arial" panose="020B0604020202020204" pitchFamily="34" charset="0"/>
                <a:cs typeface="Arial" panose="020B0604020202020204" pitchFamily="34" charset="0"/>
              </a:rPr>
              <a:t>Permiten cumplir gradualmente con los indicadores </a:t>
            </a:r>
            <a:r>
              <a:rPr lang="es-CO" sz="1600" dirty="0">
                <a:solidFill>
                  <a:srgbClr val="004A84"/>
                </a:solidFill>
                <a:latin typeface="Arial" panose="020B0604020202020204" pitchFamily="34" charset="0"/>
                <a:cs typeface="Arial" panose="020B0604020202020204" pitchFamily="34" charset="0"/>
              </a:rPr>
              <a:t>sectoriales de: continuidad, micromedición y calidad del agua; a través del Plan de Gestión Rural. (Ver más en Res MVCT 571 de 2019).</a:t>
            </a:r>
          </a:p>
          <a:p>
            <a:pPr marL="171450" indent="-171450" algn="just">
              <a:spcBef>
                <a:spcPts val="600"/>
              </a:spcBef>
              <a:buClr>
                <a:srgbClr val="BF124E"/>
              </a:buClr>
              <a:buFont typeface="Arial" panose="020B0604020202020204" pitchFamily="34" charset="0"/>
              <a:buChar char="•"/>
            </a:pPr>
            <a:r>
              <a:rPr lang="es-CO" sz="1600" b="1" dirty="0">
                <a:solidFill>
                  <a:srgbClr val="004A84"/>
                </a:solidFill>
                <a:latin typeface="Arial" panose="020B0604020202020204" pitchFamily="34" charset="0"/>
                <a:cs typeface="Arial" panose="020B0604020202020204" pitchFamily="34" charset="0"/>
              </a:rPr>
              <a:t>Permiten adoptar el Contrato de Condiciones Uniformes (CCU), </a:t>
            </a:r>
            <a:r>
              <a:rPr lang="es-CO" sz="1600" dirty="0">
                <a:solidFill>
                  <a:srgbClr val="004A84"/>
                </a:solidFill>
                <a:latin typeface="Arial" panose="020B0604020202020204" pitchFamily="34" charset="0"/>
                <a:cs typeface="Arial" panose="020B0604020202020204" pitchFamily="34" charset="0"/>
              </a:rPr>
              <a:t>teniendo en cuenta el cumplimiento gradual de estos indicadores. (Ver más en Anexo 2 de Res CRA 873 de 2019).</a:t>
            </a:r>
          </a:p>
        </p:txBody>
      </p:sp>
      <p:sp>
        <p:nvSpPr>
          <p:cNvPr id="52" name="Rectángulo 51">
            <a:extLst>
              <a:ext uri="{FF2B5EF4-FFF2-40B4-BE49-F238E27FC236}">
                <a16:creationId xmlns:a16="http://schemas.microsoft.com/office/drawing/2014/main" id="{B6B7B1FA-82ED-5340-A2C3-D1298D15DB47}"/>
              </a:ext>
            </a:extLst>
          </p:cNvPr>
          <p:cNvSpPr/>
          <p:nvPr/>
        </p:nvSpPr>
        <p:spPr>
          <a:xfrm>
            <a:off x="384000" y="2576726"/>
            <a:ext cx="646332" cy="646331"/>
          </a:xfrm>
          <a:prstGeom prst="rect">
            <a:avLst/>
          </a:prstGeom>
        </p:spPr>
        <p:txBody>
          <a:bodyPr wrap="none">
            <a:spAutoFit/>
          </a:bodyPr>
          <a:lstStyle/>
          <a:p>
            <a:pPr algn="ctr"/>
            <a:r>
              <a:rPr lang="es-CO" sz="3600" b="1" dirty="0">
                <a:solidFill>
                  <a:srgbClr val="BF124E"/>
                </a:solidFill>
                <a:latin typeface="Arial" panose="020B0604020202020204" pitchFamily="34" charset="0"/>
                <a:cs typeface="Arial" panose="020B0604020202020204" pitchFamily="34" charset="0"/>
              </a:rPr>
              <a:t>A.</a:t>
            </a:r>
          </a:p>
        </p:txBody>
      </p:sp>
      <p:pic>
        <p:nvPicPr>
          <p:cNvPr id="76" name="Imagen 75">
            <a:extLst>
              <a:ext uri="{FF2B5EF4-FFF2-40B4-BE49-F238E27FC236}">
                <a16:creationId xmlns:a16="http://schemas.microsoft.com/office/drawing/2014/main" id="{CB3FAC8E-196B-8343-82EA-FD2A4062F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064" y="1905746"/>
            <a:ext cx="5286542" cy="4229234"/>
          </a:xfrm>
          <a:prstGeom prst="roundRect">
            <a:avLst/>
          </a:prstGeom>
        </p:spPr>
      </p:pic>
      <p:sp>
        <p:nvSpPr>
          <p:cNvPr id="14" name="CuadroTexto 13">
            <a:extLst>
              <a:ext uri="{FF2B5EF4-FFF2-40B4-BE49-F238E27FC236}">
                <a16:creationId xmlns:a16="http://schemas.microsoft.com/office/drawing/2014/main" id="{20777113-3BA5-B248-B808-3772D9902875}"/>
              </a:ext>
            </a:extLst>
          </p:cNvPr>
          <p:cNvSpPr txBox="1"/>
          <p:nvPr/>
        </p:nvSpPr>
        <p:spPr>
          <a:xfrm>
            <a:off x="9733280" y="233884"/>
            <a:ext cx="217658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4</a:t>
            </a:r>
          </a:p>
        </p:txBody>
      </p:sp>
      <p:sp>
        <p:nvSpPr>
          <p:cNvPr id="12" name="Rectángulo 11"/>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Tree>
    <p:extLst>
      <p:ext uri="{BB962C8B-B14F-4D97-AF65-F5344CB8AC3E}">
        <p14:creationId xmlns:p14="http://schemas.microsoft.com/office/powerpoint/2010/main" val="96016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id="{D5A20BB3-778E-154D-A94E-EC3E350F76FE}"/>
              </a:ext>
            </a:extLst>
          </p:cNvPr>
          <p:cNvSpPr/>
          <p:nvPr/>
        </p:nvSpPr>
        <p:spPr>
          <a:xfrm>
            <a:off x="8696174" y="1231553"/>
            <a:ext cx="2725200" cy="2919444"/>
          </a:xfrm>
          <a:prstGeom prst="ellipse">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16F95514-B1D9-BC4B-A32D-4A13B31CB336}"/>
              </a:ext>
            </a:extLst>
          </p:cNvPr>
          <p:cNvSpPr/>
          <p:nvPr/>
        </p:nvSpPr>
        <p:spPr>
          <a:xfrm>
            <a:off x="507174" y="1020829"/>
            <a:ext cx="6614160" cy="5078313"/>
          </a:xfrm>
          <a:prstGeom prst="rect">
            <a:avLst/>
          </a:prstGeom>
        </p:spPr>
        <p:txBody>
          <a:bodyPr wrap="square">
            <a:spAutoFit/>
          </a:bodyPr>
          <a:lstStyle/>
          <a:p>
            <a:pPr marL="171450" indent="-171450" algn="just">
              <a:spcBef>
                <a:spcPts val="600"/>
              </a:spcBef>
              <a:buClr>
                <a:srgbClr val="BF124E"/>
              </a:buClr>
              <a:buFont typeface="Arial" panose="020B0604020202020204" pitchFamily="34" charset="0"/>
              <a:buChar char="•"/>
            </a:pPr>
            <a:r>
              <a:rPr lang="es-CO" sz="1600" b="1" dirty="0">
                <a:solidFill>
                  <a:srgbClr val="004A84"/>
                </a:solidFill>
                <a:latin typeface="Arial" panose="020B0604020202020204" pitchFamily="34" charset="0"/>
                <a:cs typeface="Arial" panose="020B0604020202020204" pitchFamily="34" charset="0"/>
              </a:rPr>
              <a:t>Permiten el cumplimiento gradual de metas</a:t>
            </a:r>
            <a:r>
              <a:rPr lang="es-CO" sz="1600" dirty="0">
                <a:solidFill>
                  <a:srgbClr val="004A84"/>
                </a:solidFill>
                <a:latin typeface="Arial" panose="020B0604020202020204" pitchFamily="34" charset="0"/>
                <a:cs typeface="Arial" panose="020B0604020202020204" pitchFamily="34" charset="0"/>
              </a:rPr>
              <a:t>, en su tarea de adoptar la metodología tarifaria diseñada por la Comisión de Regulación de Agua Potable y Saneamiento Básico (CRA) para pequeños prestadores. (Ver más en Res CRA 825 de 2017 modificada Res CRA 844 de 2018).</a:t>
            </a:r>
          </a:p>
          <a:p>
            <a:pPr marL="171450" indent="-171450" algn="just">
              <a:spcBef>
                <a:spcPts val="600"/>
              </a:spcBef>
              <a:buClr>
                <a:srgbClr val="BF124E"/>
              </a:buClr>
              <a:buFont typeface="Arial" panose="020B0604020202020204" pitchFamily="34" charset="0"/>
              <a:buChar char="•"/>
            </a:pPr>
            <a:r>
              <a:rPr lang="es-CO" sz="1600" b="1" dirty="0">
                <a:solidFill>
                  <a:srgbClr val="004A84"/>
                </a:solidFill>
                <a:latin typeface="Arial" panose="020B0604020202020204" pitchFamily="34" charset="0"/>
                <a:cs typeface="Arial" panose="020B0604020202020204" pitchFamily="34" charset="0"/>
              </a:rPr>
              <a:t>Permiten acceder a los subsidios </a:t>
            </a:r>
            <a:r>
              <a:rPr lang="es-CO" sz="1600" dirty="0">
                <a:solidFill>
                  <a:srgbClr val="004A84"/>
                </a:solidFill>
                <a:latin typeface="Arial" panose="020B0604020202020204" pitchFamily="34" charset="0"/>
                <a:cs typeface="Arial" panose="020B0604020202020204" pitchFamily="34" charset="0"/>
              </a:rPr>
              <a:t>para sus suscriptores y/o usuarios.</a:t>
            </a:r>
          </a:p>
          <a:p>
            <a:pPr marL="171450" indent="-171450" algn="just">
              <a:spcBef>
                <a:spcPts val="600"/>
              </a:spcBef>
              <a:buClr>
                <a:srgbClr val="BF124E"/>
              </a:buClr>
              <a:buFont typeface="Arial" panose="020B0604020202020204" pitchFamily="34" charset="0"/>
              <a:buChar char="•"/>
            </a:pPr>
            <a:r>
              <a:rPr lang="es-CO" sz="1600" b="1" dirty="0">
                <a:solidFill>
                  <a:srgbClr val="004A84"/>
                </a:solidFill>
                <a:latin typeface="Arial" panose="020B0604020202020204" pitchFamily="34" charset="0"/>
                <a:cs typeface="Arial" panose="020B0604020202020204" pitchFamily="34" charset="0"/>
              </a:rPr>
              <a:t>Permiten recibir la asistencia técnica </a:t>
            </a:r>
            <a:r>
              <a:rPr lang="es-CO" sz="1600" dirty="0">
                <a:solidFill>
                  <a:srgbClr val="004A84"/>
                </a:solidFill>
                <a:latin typeface="Arial" panose="020B0604020202020204" pitchFamily="34" charset="0"/>
                <a:cs typeface="Arial" panose="020B0604020202020204" pitchFamily="34" charset="0"/>
              </a:rPr>
              <a:t>necesaria para su fortalecimiento institucional, a través del municipio, los Planes Departamentales de Agua (PDA) y/o el departamento. (Ver más en Res MVCT 002 de 2021).</a:t>
            </a:r>
          </a:p>
          <a:p>
            <a:pPr marL="171450" indent="-171450" algn="just">
              <a:spcBef>
                <a:spcPts val="600"/>
              </a:spcBef>
              <a:buClr>
                <a:srgbClr val="BF124E"/>
              </a:buClr>
              <a:buFont typeface="Arial" panose="020B0604020202020204" pitchFamily="34" charset="0"/>
              <a:buChar char="•"/>
            </a:pPr>
            <a:r>
              <a:rPr lang="es-CO" sz="1600" b="1" dirty="0">
                <a:solidFill>
                  <a:srgbClr val="004A84"/>
                </a:solidFill>
                <a:latin typeface="Arial" panose="020B0604020202020204" pitchFamily="34" charset="0"/>
                <a:cs typeface="Arial" panose="020B0604020202020204" pitchFamily="34" charset="0"/>
              </a:rPr>
              <a:t>Se encuentran bajo la vigilancia diferencial </a:t>
            </a:r>
            <a:r>
              <a:rPr lang="es-CO" sz="1600" dirty="0">
                <a:solidFill>
                  <a:srgbClr val="004A84"/>
                </a:solidFill>
                <a:latin typeface="Arial" panose="020B0604020202020204" pitchFamily="34" charset="0"/>
                <a:cs typeface="Arial" panose="020B0604020202020204" pitchFamily="34" charset="0"/>
              </a:rPr>
              <a:t>por parte de la autoridad sanitaria, en cumplimiento de lo dispuesto en el protocolo de inspección, vigilancia y control de la calidad del agua para consumo humano suministrada por personas prestadoras del servicio público de acueducto en zona rural. (Ver en Res MSPS y MVCT 622 de 2020).</a:t>
            </a:r>
          </a:p>
          <a:p>
            <a:pPr marL="171450" indent="-171450" algn="just">
              <a:spcBef>
                <a:spcPts val="600"/>
              </a:spcBef>
              <a:buClr>
                <a:srgbClr val="BF124E"/>
              </a:buClr>
              <a:buFont typeface="Arial" panose="020B0604020202020204" pitchFamily="34" charset="0"/>
              <a:buChar char="•"/>
            </a:pPr>
            <a:r>
              <a:rPr lang="es-CO" sz="1600" b="1" dirty="0">
                <a:solidFill>
                  <a:srgbClr val="004A84"/>
                </a:solidFill>
                <a:latin typeface="Arial" panose="020B0604020202020204" pitchFamily="34" charset="0"/>
                <a:cs typeface="Arial" panose="020B0604020202020204" pitchFamily="34" charset="0"/>
              </a:rPr>
              <a:t>Estarán bajo la vigilancia diferencial </a:t>
            </a:r>
            <a:r>
              <a:rPr lang="es-CO" sz="1600" dirty="0">
                <a:solidFill>
                  <a:srgbClr val="004A84"/>
                </a:solidFill>
                <a:latin typeface="Arial" panose="020B0604020202020204" pitchFamily="34" charset="0"/>
                <a:cs typeface="Arial" panose="020B0604020202020204" pitchFamily="34" charset="0"/>
              </a:rPr>
              <a:t>que está diseñando la Superintendencia de Servicios Públicos Domiciliarios (SSPD).</a:t>
            </a:r>
          </a:p>
        </p:txBody>
      </p:sp>
      <p:sp>
        <p:nvSpPr>
          <p:cNvPr id="3" name="CuadroTexto 2">
            <a:extLst>
              <a:ext uri="{FF2B5EF4-FFF2-40B4-BE49-F238E27FC236}">
                <a16:creationId xmlns:a16="http://schemas.microsoft.com/office/drawing/2014/main" id="{13C6118F-E8C0-C14E-AB92-8070C969D1D1}"/>
              </a:ext>
            </a:extLst>
          </p:cNvPr>
          <p:cNvSpPr txBox="1"/>
          <p:nvPr/>
        </p:nvSpPr>
        <p:spPr>
          <a:xfrm>
            <a:off x="9621520" y="233884"/>
            <a:ext cx="228834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5</a:t>
            </a:r>
          </a:p>
        </p:txBody>
      </p:sp>
      <p:sp>
        <p:nvSpPr>
          <p:cNvPr id="4" name="Rectángulo 3">
            <a:extLst>
              <a:ext uri="{FF2B5EF4-FFF2-40B4-BE49-F238E27FC236}">
                <a16:creationId xmlns:a16="http://schemas.microsoft.com/office/drawing/2014/main" id="{B29C8F05-70B7-E147-821D-E3EA943565D6}"/>
              </a:ext>
            </a:extLst>
          </p:cNvPr>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pic>
        <p:nvPicPr>
          <p:cNvPr id="6" name="Imagen 5">
            <a:extLst>
              <a:ext uri="{FF2B5EF4-FFF2-40B4-BE49-F238E27FC236}">
                <a16:creationId xmlns:a16="http://schemas.microsoft.com/office/drawing/2014/main" id="{EA797730-B4BA-EA4B-950C-685C06762E95}"/>
              </a:ext>
            </a:extLst>
          </p:cNvPr>
          <p:cNvPicPr>
            <a:picLocks noChangeAspect="1"/>
          </p:cNvPicPr>
          <p:nvPr/>
        </p:nvPicPr>
        <p:blipFill>
          <a:blip r:embed="rId2"/>
          <a:stretch>
            <a:fillRect/>
          </a:stretch>
        </p:blipFill>
        <p:spPr>
          <a:xfrm flipH="1">
            <a:off x="8657398" y="557049"/>
            <a:ext cx="2682753" cy="4754797"/>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
        <p:nvSpPr>
          <p:cNvPr id="9" name="Rectángulo 8">
            <a:extLst>
              <a:ext uri="{FF2B5EF4-FFF2-40B4-BE49-F238E27FC236}">
                <a16:creationId xmlns:a16="http://schemas.microsoft.com/office/drawing/2014/main" id="{B29C8F05-70B7-E147-821D-E3EA943565D6}"/>
              </a:ext>
            </a:extLst>
          </p:cNvPr>
          <p:cNvSpPr/>
          <p:nvPr/>
        </p:nvSpPr>
        <p:spPr>
          <a:xfrm>
            <a:off x="8540150" y="5311847"/>
            <a:ext cx="3643831" cy="212360"/>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69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adroTexto 55">
            <a:extLst>
              <a:ext uri="{FF2B5EF4-FFF2-40B4-BE49-F238E27FC236}">
                <a16:creationId xmlns:a16="http://schemas.microsoft.com/office/drawing/2014/main" id="{BDE74888-3E82-474D-B55E-85018325493B}"/>
              </a:ext>
            </a:extLst>
          </p:cNvPr>
          <p:cNvSpPr txBox="1"/>
          <p:nvPr/>
        </p:nvSpPr>
        <p:spPr>
          <a:xfrm>
            <a:off x="1139910" y="4446276"/>
            <a:ext cx="4993185" cy="1892826"/>
          </a:xfrm>
          <a:prstGeom prst="rect">
            <a:avLst/>
          </a:prstGeom>
          <a:noFill/>
        </p:spPr>
        <p:txBody>
          <a:bodyPr wrap="square" rtlCol="0">
            <a:spAutoFit/>
          </a:bodyPr>
          <a:lstStyle/>
          <a:p>
            <a:pPr algn="just"/>
            <a:r>
              <a:rPr lang="es-CO" sz="1300" b="1" dirty="0">
                <a:solidFill>
                  <a:srgbClr val="004A84"/>
                </a:solidFill>
                <a:latin typeface="Arial" panose="020B0604020202020204" pitchFamily="34" charset="0"/>
                <a:cs typeface="Arial" panose="020B0604020202020204" pitchFamily="34" charset="0"/>
              </a:rPr>
              <a:t>Aprovisionamiento de agua para consumo humano y doméstico y saneamiento básico</a:t>
            </a:r>
            <a:r>
              <a:rPr lang="es-CO" sz="1300" dirty="0">
                <a:solidFill>
                  <a:srgbClr val="004A84"/>
                </a:solidFill>
                <a:latin typeface="Arial" panose="020B0604020202020204" pitchFamily="34" charset="0"/>
                <a:cs typeface="Arial" panose="020B0604020202020204" pitchFamily="34" charset="0"/>
              </a:rPr>
              <a:t>: este esquema diferencial va dirigido a aquellas comunidades rurales que por sus características de dispersión en el territorio, concentración y cantidad de las edificaciones o viviendas rurales, actividades socioeconómicas, múltiples usos del agua y características técnico-operativas del sistema, no tienen la posibilidad de ser prestadores del servicio, por ende el aprovisionamiento de agua se suministra a través de alguna solución alternativa.</a:t>
            </a:r>
          </a:p>
        </p:txBody>
      </p:sp>
      <p:sp>
        <p:nvSpPr>
          <p:cNvPr id="57" name="CuadroTexto 56">
            <a:extLst>
              <a:ext uri="{FF2B5EF4-FFF2-40B4-BE49-F238E27FC236}">
                <a16:creationId xmlns:a16="http://schemas.microsoft.com/office/drawing/2014/main" id="{BF013AA3-6561-B149-A28B-C2B06B98401F}"/>
              </a:ext>
            </a:extLst>
          </p:cNvPr>
          <p:cNvSpPr txBox="1"/>
          <p:nvPr/>
        </p:nvSpPr>
        <p:spPr>
          <a:xfrm>
            <a:off x="6532880" y="1639172"/>
            <a:ext cx="5191303" cy="3693319"/>
          </a:xfrm>
          <a:prstGeom prst="rect">
            <a:avLst/>
          </a:prstGeom>
          <a:noFill/>
        </p:spPr>
        <p:txBody>
          <a:bodyPr wrap="square" rtlCol="0">
            <a:spAutoFit/>
          </a:bodyPr>
          <a:lstStyle/>
          <a:p>
            <a:pPr>
              <a:buClr>
                <a:srgbClr val="BF124E"/>
              </a:buClr>
            </a:pPr>
            <a:r>
              <a:rPr lang="es-CO" sz="1600" b="1" dirty="0">
                <a:solidFill>
                  <a:srgbClr val="004A84"/>
                </a:solidFill>
                <a:latin typeface="Arial" panose="020B0604020202020204" pitchFamily="34" charset="0"/>
                <a:cs typeface="Arial" panose="020B0604020202020204" pitchFamily="34" charset="0"/>
              </a:rPr>
              <a:t>Los beneficios para los administradores de estas soluciones alternativas:</a:t>
            </a:r>
          </a:p>
          <a:p>
            <a:pPr>
              <a:buClr>
                <a:srgbClr val="BF124E"/>
              </a:buClr>
            </a:pPr>
            <a:endParaRPr lang="es-CO" sz="1600" dirty="0">
              <a:solidFill>
                <a:srgbClr val="004A84"/>
              </a:solidFill>
              <a:latin typeface="Arial" panose="020B0604020202020204" pitchFamily="34" charset="0"/>
              <a:cs typeface="Arial" panose="020B0604020202020204" pitchFamily="34" charset="0"/>
            </a:endParaRPr>
          </a:p>
          <a:p>
            <a:pPr marL="171450" indent="-171450">
              <a:spcBef>
                <a:spcPts val="600"/>
              </a:spcBef>
              <a:buClr>
                <a:srgbClr val="BF124E"/>
              </a:buClr>
              <a:buFont typeface="Arial" panose="020B0604020202020204" pitchFamily="34" charset="0"/>
              <a:buChar char="•"/>
            </a:pPr>
            <a:r>
              <a:rPr lang="es-CO" sz="1600" b="1" dirty="0">
                <a:solidFill>
                  <a:srgbClr val="004A84"/>
                </a:solidFill>
                <a:latin typeface="Arial" panose="020B0604020202020204" pitchFamily="34" charset="0"/>
                <a:cs typeface="Arial" panose="020B0604020202020204" pitchFamily="34" charset="0"/>
              </a:rPr>
              <a:t>Permiten acceder al agua para consumo humano y al saneamiento básico </a:t>
            </a:r>
            <a:r>
              <a:rPr lang="es-CO" sz="1600" dirty="0">
                <a:solidFill>
                  <a:srgbClr val="004A84"/>
                </a:solidFill>
                <a:latin typeface="Arial" panose="020B0604020202020204" pitchFamily="34" charset="0"/>
                <a:cs typeface="Arial" panose="020B0604020202020204" pitchFamily="34" charset="0"/>
              </a:rPr>
              <a:t>a través de soluciones alternativas individuales o colectivas y de gestión adecuadas a estas comunidades rurales. (Ver Capítulo 3 Res MVCT 844 de 2018).</a:t>
            </a:r>
          </a:p>
          <a:p>
            <a:pPr marL="171450" indent="-171450">
              <a:spcBef>
                <a:spcPts val="600"/>
              </a:spcBef>
              <a:buClr>
                <a:srgbClr val="BF124E"/>
              </a:buClr>
              <a:buFont typeface="Arial" panose="020B0604020202020204" pitchFamily="34" charset="0"/>
              <a:buChar char="•"/>
            </a:pPr>
            <a:r>
              <a:rPr lang="es-CO" sz="1600" b="1" dirty="0">
                <a:solidFill>
                  <a:srgbClr val="004A84"/>
                </a:solidFill>
                <a:latin typeface="Arial" panose="020B0604020202020204" pitchFamily="34" charset="0"/>
                <a:cs typeface="Arial" panose="020B0604020202020204" pitchFamily="34" charset="0"/>
              </a:rPr>
              <a:t>Permiten que, las soluciones alternativas de carácter colectivo</a:t>
            </a:r>
            <a:r>
              <a:rPr lang="es-CO" sz="1600" dirty="0">
                <a:solidFill>
                  <a:srgbClr val="004A84"/>
                </a:solidFill>
                <a:latin typeface="Arial" panose="020B0604020202020204" pitchFamily="34" charset="0"/>
                <a:cs typeface="Arial" panose="020B0604020202020204" pitchFamily="34" charset="0"/>
              </a:rPr>
              <a:t>, sean administradas por una comunidad organizada (Juntas de Acción Comunal, Asociaciones de Usuarios, Cooperativas, entre otras) e incluso por el municipio, sí la comunidad beneficiaria no está organizada. </a:t>
            </a:r>
          </a:p>
        </p:txBody>
      </p:sp>
      <p:sp>
        <p:nvSpPr>
          <p:cNvPr id="58" name="Rectángulo 57">
            <a:extLst>
              <a:ext uri="{FF2B5EF4-FFF2-40B4-BE49-F238E27FC236}">
                <a16:creationId xmlns:a16="http://schemas.microsoft.com/office/drawing/2014/main" id="{F440C556-7E21-5B45-A056-592BB67E49B5}"/>
              </a:ext>
            </a:extLst>
          </p:cNvPr>
          <p:cNvSpPr/>
          <p:nvPr/>
        </p:nvSpPr>
        <p:spPr>
          <a:xfrm>
            <a:off x="719163" y="1712957"/>
            <a:ext cx="646332" cy="646331"/>
          </a:xfrm>
          <a:prstGeom prst="rect">
            <a:avLst/>
          </a:prstGeom>
        </p:spPr>
        <p:txBody>
          <a:bodyPr wrap="none">
            <a:spAutoFit/>
          </a:bodyPr>
          <a:lstStyle/>
          <a:p>
            <a:pPr algn="ctr"/>
            <a:r>
              <a:rPr lang="es-CO" sz="3600" b="1" dirty="0">
                <a:solidFill>
                  <a:srgbClr val="BF124E"/>
                </a:solidFill>
                <a:latin typeface="Arial" panose="020B0604020202020204" pitchFamily="34" charset="0"/>
                <a:cs typeface="Arial" panose="020B0604020202020204" pitchFamily="34" charset="0"/>
              </a:rPr>
              <a:t>B.</a:t>
            </a:r>
          </a:p>
        </p:txBody>
      </p:sp>
      <p:pic>
        <p:nvPicPr>
          <p:cNvPr id="70" name="Imagen 69">
            <a:extLst>
              <a:ext uri="{FF2B5EF4-FFF2-40B4-BE49-F238E27FC236}">
                <a16:creationId xmlns:a16="http://schemas.microsoft.com/office/drawing/2014/main" id="{3B830790-5431-1344-9061-DB32F2589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321" y="906525"/>
            <a:ext cx="4506362" cy="3605090"/>
          </a:xfrm>
          <a:prstGeom prst="roundRect">
            <a:avLst/>
          </a:prstGeom>
        </p:spPr>
      </p:pic>
      <p:sp>
        <p:nvSpPr>
          <p:cNvPr id="14" name="CuadroTexto 13">
            <a:extLst>
              <a:ext uri="{FF2B5EF4-FFF2-40B4-BE49-F238E27FC236}">
                <a16:creationId xmlns:a16="http://schemas.microsoft.com/office/drawing/2014/main" id="{20777113-3BA5-B248-B808-3772D9902875}"/>
              </a:ext>
            </a:extLst>
          </p:cNvPr>
          <p:cNvSpPr txBox="1"/>
          <p:nvPr/>
        </p:nvSpPr>
        <p:spPr>
          <a:xfrm>
            <a:off x="9631680" y="233884"/>
            <a:ext cx="227818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6</a:t>
            </a:r>
          </a:p>
        </p:txBody>
      </p:sp>
      <p:sp>
        <p:nvSpPr>
          <p:cNvPr id="12" name="Rectángulo 11"/>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Tree>
    <p:extLst>
      <p:ext uri="{BB962C8B-B14F-4D97-AF65-F5344CB8AC3E}">
        <p14:creationId xmlns:p14="http://schemas.microsoft.com/office/powerpoint/2010/main" val="139686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id="{5C8E537A-CD75-924B-B80E-7DDD3E8308F1}"/>
              </a:ext>
            </a:extLst>
          </p:cNvPr>
          <p:cNvSpPr/>
          <p:nvPr/>
        </p:nvSpPr>
        <p:spPr>
          <a:xfrm>
            <a:off x="-137604" y="1307741"/>
            <a:ext cx="5011712" cy="5061994"/>
          </a:xfrm>
          <a:prstGeom prst="ellipse">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B6E81C8E-6C09-8547-929E-13A5D3E2D07D}"/>
              </a:ext>
            </a:extLst>
          </p:cNvPr>
          <p:cNvSpPr/>
          <p:nvPr/>
        </p:nvSpPr>
        <p:spPr>
          <a:xfrm>
            <a:off x="5840083" y="1037734"/>
            <a:ext cx="5870563" cy="4339650"/>
          </a:xfrm>
          <a:prstGeom prst="rect">
            <a:avLst/>
          </a:prstGeom>
        </p:spPr>
        <p:txBody>
          <a:bodyPr wrap="square">
            <a:spAutoFit/>
          </a:bodyPr>
          <a:lstStyle/>
          <a:p>
            <a:pPr marL="171450" indent="-171450" algn="just">
              <a:spcBef>
                <a:spcPts val="600"/>
              </a:spcBef>
              <a:buClr>
                <a:srgbClr val="BF124E"/>
              </a:buClr>
              <a:buFont typeface="Arial" panose="020B0604020202020204" pitchFamily="34" charset="0"/>
              <a:buChar char="•"/>
            </a:pPr>
            <a:r>
              <a:rPr lang="es-CO" sz="1450" b="1" dirty="0">
                <a:solidFill>
                  <a:srgbClr val="004A84"/>
                </a:solidFill>
                <a:latin typeface="Arial" panose="020B0604020202020204" pitchFamily="34" charset="0"/>
                <a:cs typeface="Arial" panose="020B0604020202020204" pitchFamily="34" charset="0"/>
              </a:rPr>
              <a:t>Permite que, para el uso de agua para consumo humano y doméstico</a:t>
            </a:r>
            <a:r>
              <a:rPr lang="es-CO" sz="1450" dirty="0">
                <a:solidFill>
                  <a:srgbClr val="004A84"/>
                </a:solidFill>
                <a:latin typeface="Arial" panose="020B0604020202020204" pitchFamily="34" charset="0"/>
                <a:cs typeface="Arial" panose="020B0604020202020204" pitchFamily="34" charset="0"/>
              </a:rPr>
              <a:t> en viviendas rurales dispersas provenientes de soluciones individuales no requieran concesión, siendo inscrito en el Registro de Usuarios del Recurso Hídrico. (Ver Decreto 1210 de 2020).</a:t>
            </a:r>
          </a:p>
          <a:p>
            <a:pPr marL="171450" indent="-171450" algn="just">
              <a:spcBef>
                <a:spcPts val="600"/>
              </a:spcBef>
              <a:buClr>
                <a:srgbClr val="BF124E"/>
              </a:buClr>
              <a:buFont typeface="Arial" panose="020B0604020202020204" pitchFamily="34" charset="0"/>
              <a:buChar char="•"/>
            </a:pPr>
            <a:r>
              <a:rPr lang="es-CO" sz="1450" b="1" dirty="0">
                <a:solidFill>
                  <a:srgbClr val="004A84"/>
                </a:solidFill>
                <a:latin typeface="Arial" panose="020B0604020202020204" pitchFamily="34" charset="0"/>
                <a:cs typeface="Arial" panose="020B0604020202020204" pitchFamily="34" charset="0"/>
              </a:rPr>
              <a:t>Permite que, para las viviendas rurales dispersas, </a:t>
            </a:r>
            <a:r>
              <a:rPr lang="es-CO" sz="1450" dirty="0">
                <a:solidFill>
                  <a:srgbClr val="004A84"/>
                </a:solidFill>
                <a:latin typeface="Arial" panose="020B0604020202020204" pitchFamily="34" charset="0"/>
                <a:cs typeface="Arial" panose="020B0604020202020204" pitchFamily="34" charset="0"/>
              </a:rPr>
              <a:t>las aguas residuales provenientes de soluciones individuales de saneamiento básico no requieran el permiso de vertimiento al suelo, siendo registrado en el Registro de Usuarios del Recurso Hídrico. (Ver Decreto 1210 de 2020).</a:t>
            </a:r>
          </a:p>
          <a:p>
            <a:pPr marL="171450" indent="-171450" algn="just">
              <a:spcBef>
                <a:spcPts val="600"/>
              </a:spcBef>
              <a:buClr>
                <a:srgbClr val="BF124E"/>
              </a:buClr>
              <a:buFont typeface="Arial" panose="020B0604020202020204" pitchFamily="34" charset="0"/>
              <a:buChar char="•"/>
            </a:pPr>
            <a:r>
              <a:rPr lang="es-CO" sz="1450" b="1" dirty="0">
                <a:solidFill>
                  <a:srgbClr val="004A84"/>
                </a:solidFill>
                <a:latin typeface="Arial" panose="020B0604020202020204" pitchFamily="34" charset="0"/>
                <a:cs typeface="Arial" panose="020B0604020202020204" pitchFamily="34" charset="0"/>
              </a:rPr>
              <a:t>Permitirá el cumplimiento en relación con la calidad del agua, </a:t>
            </a:r>
            <a:r>
              <a:rPr lang="es-CO" sz="1450" dirty="0">
                <a:solidFill>
                  <a:srgbClr val="004A84"/>
                </a:solidFill>
                <a:latin typeface="Arial" panose="020B0604020202020204" pitchFamily="34" charset="0"/>
                <a:cs typeface="Arial" panose="020B0604020202020204" pitchFamily="34" charset="0"/>
              </a:rPr>
              <a:t>de conformidad con los lineamientos de promoción y prevención de calidad de agua para soluciones alternativas que actualmente se diseña desde el Ministerio de Salud y Protección Social.</a:t>
            </a:r>
          </a:p>
          <a:p>
            <a:pPr marL="171450" indent="-171450" algn="just">
              <a:spcBef>
                <a:spcPts val="600"/>
              </a:spcBef>
              <a:buClr>
                <a:srgbClr val="BF124E"/>
              </a:buClr>
              <a:buFont typeface="Arial" panose="020B0604020202020204" pitchFamily="34" charset="0"/>
              <a:buChar char="•"/>
            </a:pPr>
            <a:r>
              <a:rPr lang="es-CO" sz="1450" b="1" dirty="0">
                <a:solidFill>
                  <a:srgbClr val="004A84"/>
                </a:solidFill>
                <a:latin typeface="Arial" panose="020B0604020202020204" pitchFamily="34" charset="0"/>
                <a:cs typeface="Arial" panose="020B0604020202020204" pitchFamily="34" charset="0"/>
              </a:rPr>
              <a:t>Permite recibir asistencia técnica y fortalecimiento comunitario </a:t>
            </a:r>
            <a:r>
              <a:rPr lang="es-CO" sz="1450" dirty="0">
                <a:solidFill>
                  <a:srgbClr val="004A84"/>
                </a:solidFill>
                <a:latin typeface="Arial" panose="020B0604020202020204" pitchFamily="34" charset="0"/>
                <a:cs typeface="Arial" panose="020B0604020202020204" pitchFamily="34" charset="0"/>
              </a:rPr>
              <a:t>contenidos en el programa municipal de fortalecimiento comunitario, que debe elaborar cada municipio, con el apoyo del PDA o Departamento. (Ver Res MVCT 002 de 2021).</a:t>
            </a:r>
          </a:p>
        </p:txBody>
      </p:sp>
      <p:sp>
        <p:nvSpPr>
          <p:cNvPr id="3" name="CuadroTexto 2">
            <a:extLst>
              <a:ext uri="{FF2B5EF4-FFF2-40B4-BE49-F238E27FC236}">
                <a16:creationId xmlns:a16="http://schemas.microsoft.com/office/drawing/2014/main" id="{683977E1-1EC0-5A41-9963-251C5B2A1B2F}"/>
              </a:ext>
            </a:extLst>
          </p:cNvPr>
          <p:cNvSpPr txBox="1"/>
          <p:nvPr/>
        </p:nvSpPr>
        <p:spPr>
          <a:xfrm>
            <a:off x="8971280" y="233884"/>
            <a:ext cx="2938588" cy="323165"/>
          </a:xfrm>
          <a:prstGeom prst="rect">
            <a:avLst/>
          </a:prstGeom>
          <a:noFill/>
        </p:spPr>
        <p:txBody>
          <a:bodyPr wrap="square" rtlCol="0">
            <a:spAutoFit/>
          </a:bodyPr>
          <a:lstStyle/>
          <a:p>
            <a:pPr algn="r"/>
            <a:r>
              <a:rPr lang="es-CO" sz="1500" dirty="0">
                <a:solidFill>
                  <a:srgbClr val="3366CC"/>
                </a:solidFill>
                <a:latin typeface="Arial" panose="020B0604020202020204" pitchFamily="34" charset="0"/>
                <a:cs typeface="Arial" panose="020B0604020202020204" pitchFamily="34" charset="0"/>
              </a:rPr>
              <a:t>Nivel Técnico    |    </a:t>
            </a:r>
            <a:r>
              <a:rPr lang="es-CO" sz="1500" b="1" dirty="0">
                <a:solidFill>
                  <a:srgbClr val="3366CC"/>
                </a:solidFill>
                <a:latin typeface="Arial" panose="020B0604020202020204" pitchFamily="34" charset="0"/>
                <a:cs typeface="Arial" panose="020B0604020202020204" pitchFamily="34" charset="0"/>
              </a:rPr>
              <a:t>7</a:t>
            </a:r>
          </a:p>
        </p:txBody>
      </p:sp>
      <p:sp>
        <p:nvSpPr>
          <p:cNvPr id="4" name="Rectángulo 3">
            <a:extLst>
              <a:ext uri="{FF2B5EF4-FFF2-40B4-BE49-F238E27FC236}">
                <a16:creationId xmlns:a16="http://schemas.microsoft.com/office/drawing/2014/main" id="{521C9A34-FECD-9C4B-B089-449F847376A5}"/>
              </a:ext>
            </a:extLst>
          </p:cNvPr>
          <p:cNvSpPr/>
          <p:nvPr/>
        </p:nvSpPr>
        <p:spPr>
          <a:xfrm>
            <a:off x="1" y="233884"/>
            <a:ext cx="5495636" cy="323165"/>
          </a:xfrm>
          <a:prstGeom prst="rect">
            <a:avLst/>
          </a:prstGeom>
          <a:solidFill>
            <a:srgbClr val="DE2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solidFill>
                  <a:schemeClr val="bg1"/>
                </a:solidFill>
                <a:latin typeface="Arial" panose="020B0604020202020204" pitchFamily="34" charset="0"/>
                <a:cs typeface="Arial" panose="020B0604020202020204" pitchFamily="34" charset="0"/>
              </a:rPr>
              <a:t>Esquemas diferenciales</a:t>
            </a:r>
          </a:p>
        </p:txBody>
      </p:sp>
      <p:pic>
        <p:nvPicPr>
          <p:cNvPr id="6" name="Imagen 5">
            <a:extLst>
              <a:ext uri="{FF2B5EF4-FFF2-40B4-BE49-F238E27FC236}">
                <a16:creationId xmlns:a16="http://schemas.microsoft.com/office/drawing/2014/main" id="{3C0C867F-B649-904A-B2A4-18B9A8A8DC62}"/>
              </a:ext>
            </a:extLst>
          </p:cNvPr>
          <p:cNvPicPr>
            <a:picLocks noChangeAspect="1"/>
          </p:cNvPicPr>
          <p:nvPr/>
        </p:nvPicPr>
        <p:blipFill rotWithShape="1">
          <a:blip r:embed="rId2"/>
          <a:srcRect l="13617" b="41203"/>
          <a:stretch/>
        </p:blipFill>
        <p:spPr>
          <a:xfrm>
            <a:off x="437118" y="557048"/>
            <a:ext cx="5952698" cy="630095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34" y="5524206"/>
            <a:ext cx="5070664" cy="1333793"/>
          </a:xfrm>
          <a:prstGeom prst="rect">
            <a:avLst/>
          </a:prstGeom>
        </p:spPr>
      </p:pic>
    </p:spTree>
    <p:extLst>
      <p:ext uri="{BB962C8B-B14F-4D97-AF65-F5344CB8AC3E}">
        <p14:creationId xmlns:p14="http://schemas.microsoft.com/office/powerpoint/2010/main" val="28929186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1507</Words>
  <Application>Microsoft Macintosh PowerPoint</Application>
  <PresentationFormat>Panorámica</PresentationFormat>
  <Paragraphs>140</Paragraphs>
  <Slides>16</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16</vt:i4>
      </vt:variant>
    </vt:vector>
  </HeadingPairs>
  <TitlesOfParts>
    <vt:vector size="23" baseType="lpstr">
      <vt:lpstr>Arial</vt:lpstr>
      <vt:lpstr>Calibri</vt:lpstr>
      <vt:lpstr>Calibri Light</vt:lpstr>
      <vt:lpstr>Work Sans Medium</vt:lpstr>
      <vt:lpstr>Work Sans SemiBold</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carreño</dc:creator>
  <cp:lastModifiedBy>sergio carreño</cp:lastModifiedBy>
  <cp:revision>73</cp:revision>
  <dcterms:created xsi:type="dcterms:W3CDTF">2021-03-29T03:32:09Z</dcterms:created>
  <dcterms:modified xsi:type="dcterms:W3CDTF">2021-10-20T15:37:52Z</dcterms:modified>
</cp:coreProperties>
</file>