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7" r:id="rId5"/>
    <p:sldId id="259" r:id="rId6"/>
    <p:sldId id="1108" r:id="rId7"/>
    <p:sldId id="1135" r:id="rId8"/>
    <p:sldId id="1137" r:id="rId9"/>
    <p:sldId id="1138" r:id="rId10"/>
    <p:sldId id="1139" r:id="rId11"/>
    <p:sldId id="1140" r:id="rId12"/>
    <p:sldId id="1141" r:id="rId13"/>
    <p:sldId id="1142" r:id="rId14"/>
    <p:sldId id="296" r:id="rId15"/>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userDrawn="1">
          <p15:clr>
            <a:srgbClr val="A4A3A4"/>
          </p15:clr>
        </p15:guide>
        <p15:guide id="2" pos="284" userDrawn="1">
          <p15:clr>
            <a:srgbClr val="A4A3A4"/>
          </p15:clr>
        </p15:guide>
        <p15:guide id="3" orient="horz" pos="300" userDrawn="1">
          <p15:clr>
            <a:srgbClr val="A4A3A4"/>
          </p15:clr>
        </p15:guide>
        <p15:guide id="4" orient="horz" pos="3634" userDrawn="1">
          <p15:clr>
            <a:srgbClr val="A4A3A4"/>
          </p15:clr>
        </p15:guide>
        <p15:guide id="5" pos="3409" userDrawn="1">
          <p15:clr>
            <a:srgbClr val="A4A3A4"/>
          </p15:clr>
        </p15:guide>
        <p15:guide id="6" orient="horz" pos="27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1"/>
    <a:srgbClr val="6699FF"/>
    <a:srgbClr val="F42F63"/>
    <a:srgbClr val="004A84"/>
    <a:srgbClr val="4472C4"/>
    <a:srgbClr val="203864"/>
    <a:srgbClr val="345085"/>
    <a:srgbClr val="FFFFFF"/>
    <a:srgbClr val="355085"/>
    <a:srgbClr val="4A62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375DD8-0965-46A4-ABAA-33F1B86D3A9D}" v="990" dt="2022-07-18T21:48:01.45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6405" autoAdjust="0"/>
  </p:normalViewPr>
  <p:slideViewPr>
    <p:cSldViewPr snapToGrid="0">
      <p:cViewPr varScale="1">
        <p:scale>
          <a:sx n="69" d="100"/>
          <a:sy n="69" d="100"/>
        </p:scale>
        <p:origin x="840" y="66"/>
      </p:cViewPr>
      <p:guideLst>
        <p:guide orient="horz" pos="1956"/>
        <p:guide pos="284"/>
        <p:guide orient="horz" pos="300"/>
        <p:guide orient="horz" pos="3634"/>
        <p:guide pos="3409"/>
        <p:guide orient="horz" pos="27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o Cesar Pinillos Patino" userId="3a3bc4fd-f896-4ecf-86a1-2fc3041f079c" providerId="ADAL" clId="{94375DD8-0965-46A4-ABAA-33F1B86D3A9D}"/>
    <pc:docChg chg="undo custSel modSld">
      <pc:chgData name="Julio Cesar Pinillos Patino" userId="3a3bc4fd-f896-4ecf-86a1-2fc3041f079c" providerId="ADAL" clId="{94375DD8-0965-46A4-ABAA-33F1B86D3A9D}" dt="2022-07-18T21:48:01.458" v="989" actId="20577"/>
      <pc:docMkLst>
        <pc:docMk/>
      </pc:docMkLst>
      <pc:sldChg chg="modSp">
        <pc:chgData name="Julio Cesar Pinillos Patino" userId="3a3bc4fd-f896-4ecf-86a1-2fc3041f079c" providerId="ADAL" clId="{94375DD8-0965-46A4-ABAA-33F1B86D3A9D}" dt="2022-07-18T21:26:51.245" v="35" actId="20577"/>
        <pc:sldMkLst>
          <pc:docMk/>
          <pc:sldMk cId="3973432697" sldId="1108"/>
        </pc:sldMkLst>
        <pc:graphicFrameChg chg="modGraphic">
          <ac:chgData name="Julio Cesar Pinillos Patino" userId="3a3bc4fd-f896-4ecf-86a1-2fc3041f079c" providerId="ADAL" clId="{94375DD8-0965-46A4-ABAA-33F1B86D3A9D}" dt="2022-07-18T21:26:51.245" v="35" actId="20577"/>
          <ac:graphicFrameMkLst>
            <pc:docMk/>
            <pc:sldMk cId="3973432697" sldId="1108"/>
            <ac:graphicFrameMk id="3" creationId="{53BA5882-2CCD-BD79-D69B-C3A12C5E73A6}"/>
          </ac:graphicFrameMkLst>
        </pc:graphicFrameChg>
      </pc:sldChg>
      <pc:sldChg chg="modSp">
        <pc:chgData name="Julio Cesar Pinillos Patino" userId="3a3bc4fd-f896-4ecf-86a1-2fc3041f079c" providerId="ADAL" clId="{94375DD8-0965-46A4-ABAA-33F1B86D3A9D}" dt="2022-07-18T21:32:48.231" v="296" actId="20577"/>
        <pc:sldMkLst>
          <pc:docMk/>
          <pc:sldMk cId="840791525" sldId="1135"/>
        </pc:sldMkLst>
        <pc:graphicFrameChg chg="modGraphic">
          <ac:chgData name="Julio Cesar Pinillos Patino" userId="3a3bc4fd-f896-4ecf-86a1-2fc3041f079c" providerId="ADAL" clId="{94375DD8-0965-46A4-ABAA-33F1B86D3A9D}" dt="2022-07-18T21:25:11.700" v="25" actId="20577"/>
          <ac:graphicFrameMkLst>
            <pc:docMk/>
            <pc:sldMk cId="840791525" sldId="1135"/>
            <ac:graphicFrameMk id="2" creationId="{66E1F415-1B72-96DF-9922-3A0BFB4039E3}"/>
          </ac:graphicFrameMkLst>
        </pc:graphicFrameChg>
        <pc:graphicFrameChg chg="modGraphic">
          <ac:chgData name="Julio Cesar Pinillos Patino" userId="3a3bc4fd-f896-4ecf-86a1-2fc3041f079c" providerId="ADAL" clId="{94375DD8-0965-46A4-ABAA-33F1B86D3A9D}" dt="2022-07-18T21:32:48.231" v="296" actId="20577"/>
          <ac:graphicFrameMkLst>
            <pc:docMk/>
            <pc:sldMk cId="840791525" sldId="1135"/>
            <ac:graphicFrameMk id="3" creationId="{F682801B-4D34-0F21-E810-98C422347545}"/>
          </ac:graphicFrameMkLst>
        </pc:graphicFrameChg>
      </pc:sldChg>
      <pc:sldChg chg="modSp">
        <pc:chgData name="Julio Cesar Pinillos Patino" userId="3a3bc4fd-f896-4ecf-86a1-2fc3041f079c" providerId="ADAL" clId="{94375DD8-0965-46A4-ABAA-33F1B86D3A9D}" dt="2022-07-18T21:35:16.193" v="448" actId="20577"/>
        <pc:sldMkLst>
          <pc:docMk/>
          <pc:sldMk cId="3264412578" sldId="1137"/>
        </pc:sldMkLst>
        <pc:graphicFrameChg chg="modGraphic">
          <ac:chgData name="Julio Cesar Pinillos Patino" userId="3a3bc4fd-f896-4ecf-86a1-2fc3041f079c" providerId="ADAL" clId="{94375DD8-0965-46A4-ABAA-33F1B86D3A9D}" dt="2022-07-18T21:35:16.193" v="448" actId="20577"/>
          <ac:graphicFrameMkLst>
            <pc:docMk/>
            <pc:sldMk cId="3264412578" sldId="1137"/>
            <ac:graphicFrameMk id="3" creationId="{F682801B-4D34-0F21-E810-98C422347545}"/>
          </ac:graphicFrameMkLst>
        </pc:graphicFrameChg>
      </pc:sldChg>
      <pc:sldChg chg="modSp">
        <pc:chgData name="Julio Cesar Pinillos Patino" userId="3a3bc4fd-f896-4ecf-86a1-2fc3041f079c" providerId="ADAL" clId="{94375DD8-0965-46A4-ABAA-33F1B86D3A9D}" dt="2022-07-18T21:38:59.024" v="548" actId="20577"/>
        <pc:sldMkLst>
          <pc:docMk/>
          <pc:sldMk cId="417541672" sldId="1138"/>
        </pc:sldMkLst>
        <pc:graphicFrameChg chg="modGraphic">
          <ac:chgData name="Julio Cesar Pinillos Patino" userId="3a3bc4fd-f896-4ecf-86a1-2fc3041f079c" providerId="ADAL" clId="{94375DD8-0965-46A4-ABAA-33F1B86D3A9D}" dt="2022-07-18T21:38:04.061" v="470" actId="6549"/>
          <ac:graphicFrameMkLst>
            <pc:docMk/>
            <pc:sldMk cId="417541672" sldId="1138"/>
            <ac:graphicFrameMk id="3" creationId="{F682801B-4D34-0F21-E810-98C422347545}"/>
          </ac:graphicFrameMkLst>
        </pc:graphicFrameChg>
        <pc:graphicFrameChg chg="modGraphic">
          <ac:chgData name="Julio Cesar Pinillos Patino" userId="3a3bc4fd-f896-4ecf-86a1-2fc3041f079c" providerId="ADAL" clId="{94375DD8-0965-46A4-ABAA-33F1B86D3A9D}" dt="2022-07-18T21:38:59.024" v="548" actId="20577"/>
          <ac:graphicFrameMkLst>
            <pc:docMk/>
            <pc:sldMk cId="417541672" sldId="1138"/>
            <ac:graphicFrameMk id="14" creationId="{A7FC4CDA-E92C-C6D6-344D-7A5D3DE027E9}"/>
          </ac:graphicFrameMkLst>
        </pc:graphicFrameChg>
      </pc:sldChg>
      <pc:sldChg chg="modSp">
        <pc:chgData name="Julio Cesar Pinillos Patino" userId="3a3bc4fd-f896-4ecf-86a1-2fc3041f079c" providerId="ADAL" clId="{94375DD8-0965-46A4-ABAA-33F1B86D3A9D}" dt="2022-07-18T21:40:39.058" v="758" actId="313"/>
        <pc:sldMkLst>
          <pc:docMk/>
          <pc:sldMk cId="3441976277" sldId="1139"/>
        </pc:sldMkLst>
        <pc:graphicFrameChg chg="modGraphic">
          <ac:chgData name="Julio Cesar Pinillos Patino" userId="3a3bc4fd-f896-4ecf-86a1-2fc3041f079c" providerId="ADAL" clId="{94375DD8-0965-46A4-ABAA-33F1B86D3A9D}" dt="2022-07-18T21:40:39.058" v="758" actId="313"/>
          <ac:graphicFrameMkLst>
            <pc:docMk/>
            <pc:sldMk cId="3441976277" sldId="1139"/>
            <ac:graphicFrameMk id="13" creationId="{4BCD2EA7-BF73-1FFE-3425-FE22B1A06CEA}"/>
          </ac:graphicFrameMkLst>
        </pc:graphicFrameChg>
      </pc:sldChg>
      <pc:sldChg chg="modSp">
        <pc:chgData name="Julio Cesar Pinillos Patino" userId="3a3bc4fd-f896-4ecf-86a1-2fc3041f079c" providerId="ADAL" clId="{94375DD8-0965-46A4-ABAA-33F1B86D3A9D}" dt="2022-07-18T21:48:01.458" v="989" actId="20577"/>
        <pc:sldMkLst>
          <pc:docMk/>
          <pc:sldMk cId="3760010953" sldId="1140"/>
        </pc:sldMkLst>
        <pc:graphicFrameChg chg="modGraphic">
          <ac:chgData name="Julio Cesar Pinillos Patino" userId="3a3bc4fd-f896-4ecf-86a1-2fc3041f079c" providerId="ADAL" clId="{94375DD8-0965-46A4-ABAA-33F1B86D3A9D}" dt="2022-07-18T21:48:01.458" v="989" actId="20577"/>
          <ac:graphicFrameMkLst>
            <pc:docMk/>
            <pc:sldMk cId="3760010953" sldId="1140"/>
            <ac:graphicFrameMk id="13" creationId="{4BCD2EA7-BF73-1FFE-3425-FE22B1A06CE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_trad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F9A706-BBFC-4949-98A2-C340C6ED6CDD}" type="datetimeFigureOut">
              <a:rPr lang="es-ES_tradnl" smtClean="0"/>
              <a:t>18/07/2022</a:t>
            </a:fld>
            <a:endParaRPr lang="es-ES_trad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ES_trad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ES_trad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19C19C-AA06-6542-AF6D-FFE93CCD9DEE}" type="slidenum">
              <a:rPr lang="es-ES_tradnl" smtClean="0"/>
              <a:t>‹Nº›</a:t>
            </a:fld>
            <a:endParaRPr lang="es-ES_tradnl"/>
          </a:p>
        </p:txBody>
      </p:sp>
    </p:spTree>
    <p:extLst>
      <p:ext uri="{BB962C8B-B14F-4D97-AF65-F5344CB8AC3E}">
        <p14:creationId xmlns:p14="http://schemas.microsoft.com/office/powerpoint/2010/main" val="12655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019C19C-AA06-6542-AF6D-FFE93CCD9DEE}" type="slidenum">
              <a:rPr lang="es-ES_tradnl" smtClean="0"/>
              <a:t>1</a:t>
            </a:fld>
            <a:endParaRPr lang="es-ES_tradnl"/>
          </a:p>
        </p:txBody>
      </p:sp>
    </p:spTree>
    <p:extLst>
      <p:ext uri="{BB962C8B-B14F-4D97-AF65-F5344CB8AC3E}">
        <p14:creationId xmlns:p14="http://schemas.microsoft.com/office/powerpoint/2010/main" val="56198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793750" y="1130300"/>
            <a:ext cx="5422900" cy="3049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701040" y="4350395"/>
            <a:ext cx="5608320" cy="3559414"/>
          </a:xfrm>
          <a:prstGeom prst="rect">
            <a:avLst/>
          </a:prstGeom>
          <a:noFill/>
          <a:ln>
            <a:noFill/>
          </a:ln>
        </p:spPr>
        <p:txBody>
          <a:bodyPr spcFirstLastPara="1" wrap="square" lIns="93162" tIns="46568" rIns="93162" bIns="46568" anchor="t" anchorCtr="0">
            <a:noAutofit/>
          </a:bodyPr>
          <a:lstStyle/>
          <a:p>
            <a:endParaRPr/>
          </a:p>
        </p:txBody>
      </p:sp>
      <p:sp>
        <p:nvSpPr>
          <p:cNvPr id="135" name="Google Shape;135;p4:notes"/>
          <p:cNvSpPr txBox="1">
            <a:spLocks noGrp="1"/>
          </p:cNvSpPr>
          <p:nvPr>
            <p:ph type="sldNum" idx="12"/>
          </p:nvPr>
        </p:nvSpPr>
        <p:spPr>
          <a:xfrm>
            <a:off x="3970938" y="8586224"/>
            <a:ext cx="3037840" cy="453558"/>
          </a:xfrm>
          <a:prstGeom prst="rect">
            <a:avLst/>
          </a:prstGeom>
          <a:noFill/>
          <a:ln>
            <a:noFill/>
          </a:ln>
        </p:spPr>
        <p:txBody>
          <a:bodyPr spcFirstLastPara="1" wrap="square" lIns="93162" tIns="46568" rIns="93162" bIns="46568" anchor="b" anchorCtr="0">
            <a:noAutofit/>
          </a:bodyPr>
          <a:lstStyle/>
          <a:p>
            <a:fld id="{00000000-1234-1234-1234-123412341234}" type="slidenum">
              <a:rPr lang="es-CO"/>
              <a:pPr/>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5821-01CF-654F-94F0-268A877C3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877376-84E0-AA47-A8BF-C274229D5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41C6C7-5112-5540-8B88-D4F34EFD41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2316C02-5F6F-224B-8342-C2AE04B501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BD57112-7FC7-A846-BE89-EB4E96F4B5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26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60AA-E831-C547-8673-C4DF86283F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A541D9-B548-CF4D-A7B1-BCAA8D1E8B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A04EC-4792-9A43-A485-03D2A65EF2C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BDC285-2889-C141-AAD2-7D70E4E88D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AA71A77-5299-F446-A5CD-320D988201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2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8A8C1-E2A8-EB4C-941E-203DE100D9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3F20C5-1539-8640-A1BE-A7ED4971DF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2F81B-7A89-884A-B00A-00810CF501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4BC969D-6845-DD4D-AEC2-1B4FC13754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DBDEF83-6F58-6849-B9DE-E78F66FE3D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98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7574-743C-764B-A87E-61B6B8DBF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AB946-3B9F-A842-AA09-8E60ADCD58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C083A-B71E-2345-AC11-B625F9E351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53BEE74-A0CF-4341-8CB4-8421F2308A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27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62B2-04F8-324F-A8CC-6BAA1B0928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A996AB-50A1-C04E-89A5-3AD15C299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395AEC-7A70-2C48-AB1E-9F81983732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C37D7C0-EC0F-1A44-9942-D8BB4B572A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D86EBF9-8657-1446-96B3-37E3727F8E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77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29E0-B2B4-2646-8721-FE3DCB023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6F34D3-81A0-4B44-9ED0-2A243F1875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569581-E477-B140-84B2-1376F0281F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8A79C9-4686-6B42-B947-21E6AB3BF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AF7EA2D-3EF3-5248-82F4-6D8C704A27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8AAFA48-297C-824C-A95D-51DD31274D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59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F5B6D-44FA-234E-81EE-68ABBC3744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DB015-E02D-D047-9203-85EE6E1D5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72272A-61B2-EE45-B60A-46DC33BDEE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30CC98-7395-A048-B1E4-E7DB911AB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9B44E1-E32A-6C41-9D4C-10FBD07A6F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53AE80-71DF-C141-AC09-B10CCC107A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873A363-CC5B-024C-BEE7-09B740D725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D0D27D7-BC60-2744-9560-23099BFF7F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07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D218-ABA6-284E-914F-858D1EEB18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FACB99-3BED-AE46-93B0-E224B9DA4E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2D02F0F9-AB12-D14B-9499-AD6F0782E52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6247A14-01FD-6F47-AFC7-F6CAA11CFE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48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66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5C68-DE31-594D-999B-5726DE7A5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74246B-B343-E540-8494-D52B12E50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DAD71B-29BB-5A49-AC62-4C240E49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7F386-5AC3-374B-839B-0A50F7F2B5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216333D-A3BF-5342-84B3-68782720E6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7D0EF13-D482-C747-99B7-C8FD52AB15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07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DEE5-40B4-FF4A-B8FC-D157B075F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27A966-DF4F-7540-805F-D94F61068D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C5D31B-D10A-8B47-8059-13B205D00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3FD32A-8399-3145-A021-BE3D0DC85D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5BDD439-5AA9-2940-9B04-2D06526472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F7498E5-89A0-8C45-B912-FFD31FC983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069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AF3D0-5CC2-4C49-A2A2-EC496C7CA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04804C-D991-CE42-9F46-0358F17A04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D8FA7-FAE4-4440-AD79-AAD79A52A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55BCE0-2137-444F-BBB4-ACCFB800AE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BF48608-4CFB-F742-9E87-8C909E8B3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2946C8D-1EF7-FE42-A663-67B17476F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3902A2-1E3F-8149-A218-90A92DF693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ángulo 6"/>
          <p:cNvSpPr/>
          <p:nvPr userDrawn="1"/>
        </p:nvSpPr>
        <p:spPr>
          <a:xfrm>
            <a:off x="0" y="0"/>
            <a:ext cx="12184394" cy="6859025"/>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2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ángulo 7"/>
          <p:cNvSpPr/>
          <p:nvPr userDrawn="1"/>
        </p:nvSpPr>
        <p:spPr>
          <a:xfrm>
            <a:off x="0" y="6176963"/>
            <a:ext cx="12191999"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Marcador de contenido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970" y="6325835"/>
            <a:ext cx="2348162" cy="383292"/>
          </a:xfrm>
          <a:prstGeom prst="rect">
            <a:avLst/>
          </a:prstGeom>
        </p:spPr>
      </p:pic>
    </p:spTree>
    <p:extLst>
      <p:ext uri="{BB962C8B-B14F-4D97-AF65-F5344CB8AC3E}">
        <p14:creationId xmlns:p14="http://schemas.microsoft.com/office/powerpoint/2010/main" val="3111865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 y="0"/>
            <a:ext cx="12191999" cy="6859025"/>
          </a:xfrm>
          <a:prstGeom prst="rect">
            <a:avLst/>
          </a:prstGeom>
          <a:solidFill>
            <a:srgbClr val="355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600" dirty="0"/>
          </a:p>
        </p:txBody>
      </p:sp>
      <p:cxnSp>
        <p:nvCxnSpPr>
          <p:cNvPr id="4" name="Conector recto 3"/>
          <p:cNvCxnSpPr>
            <a:cxnSpLocks/>
          </p:cNvCxnSpPr>
          <p:nvPr/>
        </p:nvCxnSpPr>
        <p:spPr>
          <a:xfrm>
            <a:off x="4367463" y="4940788"/>
            <a:ext cx="5949955"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Google Shape;127;p20">
            <a:extLst>
              <a:ext uri="{FF2B5EF4-FFF2-40B4-BE49-F238E27FC236}">
                <a16:creationId xmlns:a16="http://schemas.microsoft.com/office/drawing/2014/main" id="{9257E7FA-0C76-401D-8080-FABB7AC816FF}"/>
              </a:ext>
            </a:extLst>
          </p:cNvPr>
          <p:cNvSpPr txBox="1">
            <a:spLocks/>
          </p:cNvSpPr>
          <p:nvPr/>
        </p:nvSpPr>
        <p:spPr>
          <a:xfrm>
            <a:off x="4275615" y="5523975"/>
            <a:ext cx="7141086" cy="400111"/>
          </a:xfrm>
          <a:prstGeom prst="rect">
            <a:avLst/>
          </a:prstGeom>
          <a:noFill/>
          <a:ln>
            <a:noFill/>
          </a:ln>
        </p:spPr>
        <p:txBody>
          <a:bodyPr spcFirstLastPara="1" vert="horz" wrap="square" lIns="68575" tIns="34275" rIns="68575" bIns="3427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buClr>
                <a:srgbClr val="FFFFFF"/>
              </a:buClr>
              <a:buSzPts val="1400"/>
            </a:pPr>
            <a:r>
              <a:rPr lang="es-MX" sz="1600" dirty="0">
                <a:solidFill>
                  <a:srgbClr val="FFFFFF"/>
                </a:solidFill>
                <a:latin typeface="Helvetica-Normal" pitchFamily="2" charset="0"/>
              </a:rPr>
              <a:t>Oficina Asesora de Planeación</a:t>
            </a:r>
          </a:p>
        </p:txBody>
      </p:sp>
      <p:sp>
        <p:nvSpPr>
          <p:cNvPr id="11" name="Google Shape;127;p20">
            <a:extLst>
              <a:ext uri="{FF2B5EF4-FFF2-40B4-BE49-F238E27FC236}">
                <a16:creationId xmlns:a16="http://schemas.microsoft.com/office/drawing/2014/main" id="{3B1A1386-C828-44EA-ADA0-89860ADF1880}"/>
              </a:ext>
            </a:extLst>
          </p:cNvPr>
          <p:cNvSpPr txBox="1">
            <a:spLocks/>
          </p:cNvSpPr>
          <p:nvPr/>
        </p:nvSpPr>
        <p:spPr>
          <a:xfrm>
            <a:off x="4275615" y="3518895"/>
            <a:ext cx="6840620" cy="564888"/>
          </a:xfrm>
          <a:prstGeom prst="rect">
            <a:avLst/>
          </a:prstGeom>
          <a:noFill/>
          <a:ln>
            <a:noFill/>
          </a:ln>
        </p:spPr>
        <p:txBody>
          <a:bodyPr spcFirstLastPara="1" vert="horz" wrap="square" lIns="68575" tIns="34275" rIns="68575" bIns="3427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1400"/>
            </a:pPr>
            <a:r>
              <a:rPr lang="da-DK" b="1" dirty="0">
                <a:solidFill>
                  <a:srgbClr val="FFFFFF"/>
                </a:solidFill>
                <a:latin typeface="Arial" panose="020B0604020202020204" pitchFamily="34" charset="0"/>
                <a:ea typeface="Work Sans Light"/>
                <a:cs typeface="Arial" panose="020B0604020202020204" pitchFamily="34" charset="0"/>
                <a:sym typeface="Work Sans Light"/>
              </a:rPr>
              <a:t>Seguimiento a Proyectos de Inversión - SPI</a:t>
            </a:r>
            <a:endParaRPr lang="es-ES" b="1" dirty="0">
              <a:solidFill>
                <a:srgbClr val="FFFFFF"/>
              </a:solidFill>
              <a:latin typeface="Arial" panose="020B0604020202020204" pitchFamily="34" charset="0"/>
              <a:ea typeface="Work Sans Light"/>
              <a:cs typeface="Arial" panose="020B0604020202020204" pitchFamily="34" charset="0"/>
              <a:sym typeface="Work Sans Light"/>
            </a:endParaRPr>
          </a:p>
        </p:txBody>
      </p:sp>
      <p:sp>
        <p:nvSpPr>
          <p:cNvPr id="8" name="Google Shape;127;p20">
            <a:extLst>
              <a:ext uri="{FF2B5EF4-FFF2-40B4-BE49-F238E27FC236}">
                <a16:creationId xmlns:a16="http://schemas.microsoft.com/office/drawing/2014/main" id="{BDF9AAB0-2521-EF44-B5DC-347CDF745687}"/>
              </a:ext>
            </a:extLst>
          </p:cNvPr>
          <p:cNvSpPr txBox="1">
            <a:spLocks/>
          </p:cNvSpPr>
          <p:nvPr/>
        </p:nvSpPr>
        <p:spPr>
          <a:xfrm>
            <a:off x="4275615" y="5245107"/>
            <a:ext cx="7141086" cy="400111"/>
          </a:xfrm>
          <a:prstGeom prst="rect">
            <a:avLst/>
          </a:prstGeom>
          <a:noFill/>
          <a:ln>
            <a:noFill/>
          </a:ln>
        </p:spPr>
        <p:txBody>
          <a:bodyPr spcFirstLastPara="1" vert="horz" wrap="square" lIns="68575" tIns="34275" rIns="68575" bIns="3427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1400"/>
            </a:pPr>
            <a:r>
              <a:rPr lang="es-ES" sz="2000" b="1" dirty="0">
                <a:solidFill>
                  <a:srgbClr val="FFFFFF"/>
                </a:solidFill>
                <a:latin typeface="Arial" panose="020B0604020202020204" pitchFamily="34" charset="0"/>
                <a:ea typeface="Work Sans Light"/>
                <a:cs typeface="Arial" panose="020B0604020202020204" pitchFamily="34" charset="0"/>
                <a:sym typeface="Work Sans Light"/>
              </a:rPr>
              <a:t>Ministerio de Vivienda, Ciudad y Territorio</a:t>
            </a:r>
          </a:p>
        </p:txBody>
      </p:sp>
      <p:sp>
        <p:nvSpPr>
          <p:cNvPr id="2" name="Google Shape;127;p20">
            <a:extLst>
              <a:ext uri="{FF2B5EF4-FFF2-40B4-BE49-F238E27FC236}">
                <a16:creationId xmlns:a16="http://schemas.microsoft.com/office/drawing/2014/main" id="{9F68B394-582E-444F-BF3C-8DAFBDFEF411}"/>
              </a:ext>
            </a:extLst>
          </p:cNvPr>
          <p:cNvSpPr txBox="1">
            <a:spLocks/>
          </p:cNvSpPr>
          <p:nvPr/>
        </p:nvSpPr>
        <p:spPr>
          <a:xfrm>
            <a:off x="4275615" y="4434534"/>
            <a:ext cx="7141086" cy="400111"/>
          </a:xfrm>
          <a:prstGeom prst="rect">
            <a:avLst/>
          </a:prstGeom>
          <a:noFill/>
          <a:ln>
            <a:noFill/>
          </a:ln>
        </p:spPr>
        <p:txBody>
          <a:bodyPr spcFirstLastPara="1" vert="horz" wrap="square" lIns="68575" tIns="34275" rIns="68575" bIns="3427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buClr>
                <a:srgbClr val="FFFFFF"/>
              </a:buClr>
              <a:buSzPts val="1400"/>
            </a:pPr>
            <a:r>
              <a:rPr lang="es-MX" sz="2400" dirty="0">
                <a:solidFill>
                  <a:srgbClr val="FFFFFF"/>
                </a:solidFill>
                <a:latin typeface="Arial" panose="020B0604020202020204" pitchFamily="34" charset="0"/>
                <a:cs typeface="Arial" panose="020B0604020202020204" pitchFamily="34" charset="0"/>
              </a:rPr>
              <a:t>Reporte Trimestre II - 2022</a:t>
            </a:r>
            <a:endParaRPr lang="es-ES" sz="2400" dirty="0">
              <a:solidFill>
                <a:srgbClr val="FFFFFF"/>
              </a:solidFill>
              <a:latin typeface="Arial" panose="020B0604020202020204" pitchFamily="34" charset="0"/>
              <a:ea typeface="Arial"/>
              <a:cs typeface="Arial" panose="020B0604020202020204" pitchFamily="34" charset="0"/>
              <a:sym typeface="Arial"/>
            </a:endParaRPr>
          </a:p>
        </p:txBody>
      </p:sp>
      <p:pic>
        <p:nvPicPr>
          <p:cNvPr id="6" name="Imagen 5" descr="Imagen que contiene interior, tabla, computadora, computer&#10;&#10;Descripción generada automáticamente">
            <a:extLst>
              <a:ext uri="{FF2B5EF4-FFF2-40B4-BE49-F238E27FC236}">
                <a16:creationId xmlns:a16="http://schemas.microsoft.com/office/drawing/2014/main" id="{88A36220-3EFF-4A07-89C4-D3A65D832D1D}"/>
              </a:ext>
            </a:extLst>
          </p:cNvPr>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r="65193"/>
          <a:stretch/>
        </p:blipFill>
        <p:spPr>
          <a:xfrm>
            <a:off x="5866" y="-1"/>
            <a:ext cx="4064110" cy="6858000"/>
          </a:xfrm>
          <a:prstGeom prst="rect">
            <a:avLst/>
          </a:prstGeom>
        </p:spPr>
      </p:pic>
      <p:sp>
        <p:nvSpPr>
          <p:cNvPr id="7" name="Rectángulo 6">
            <a:extLst>
              <a:ext uri="{FF2B5EF4-FFF2-40B4-BE49-F238E27FC236}">
                <a16:creationId xmlns:a16="http://schemas.microsoft.com/office/drawing/2014/main" id="{EB38850D-46FD-4F06-9379-D2A479AF76F7}"/>
              </a:ext>
            </a:extLst>
          </p:cNvPr>
          <p:cNvSpPr/>
          <p:nvPr/>
        </p:nvSpPr>
        <p:spPr>
          <a:xfrm>
            <a:off x="0" y="-1"/>
            <a:ext cx="4064110" cy="6858001"/>
          </a:xfrm>
          <a:prstGeom prst="rect">
            <a:avLst/>
          </a:prstGeom>
          <a:solidFill>
            <a:srgbClr val="20386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Marcador de contenido 8">
            <a:extLst>
              <a:ext uri="{FF2B5EF4-FFF2-40B4-BE49-F238E27FC236}">
                <a16:creationId xmlns:a16="http://schemas.microsoft.com/office/drawing/2014/main" id="{A37F52BF-DA29-4319-BDF9-D60C86D760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34414" y="635146"/>
            <a:ext cx="3460672" cy="564888"/>
          </a:xfrm>
          <a:prstGeom prst="rect">
            <a:avLst/>
          </a:prstGeom>
        </p:spPr>
      </p:pic>
    </p:spTree>
    <p:extLst>
      <p:ext uri="{BB962C8B-B14F-4D97-AF65-F5344CB8AC3E}">
        <p14:creationId xmlns:p14="http://schemas.microsoft.com/office/powerpoint/2010/main" val="307914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
            <a:extLst>
              <a:ext uri="{FF2B5EF4-FFF2-40B4-BE49-F238E27FC236}">
                <a16:creationId xmlns:a16="http://schemas.microsoft.com/office/drawing/2014/main" id="{FD10A65E-22A3-490B-805A-2592E1C0BAFD}"/>
              </a:ext>
            </a:extLst>
          </p:cNvPr>
          <p:cNvSpPr/>
          <p:nvPr/>
        </p:nvSpPr>
        <p:spPr>
          <a:xfrm>
            <a:off x="1504418" y="437563"/>
            <a:ext cx="10020179" cy="677108"/>
          </a:xfrm>
          <a:prstGeom prst="rect">
            <a:avLst/>
          </a:prstGeom>
        </p:spPr>
        <p:txBody>
          <a:bodyPr wrap="square">
            <a:spAutoFit/>
          </a:bodyPr>
          <a:lstStyle/>
          <a:p>
            <a:r>
              <a:rPr lang="en-US" sz="2400" b="1" dirty="0" err="1">
                <a:solidFill>
                  <a:srgbClr val="004A84"/>
                </a:solidFill>
                <a:latin typeface="Arial" panose="020B0604020202020204" pitchFamily="34" charset="0"/>
                <a:cs typeface="Arial" panose="020B0604020202020204" pitchFamily="34" charset="0"/>
              </a:rPr>
              <a:t>Comisión</a:t>
            </a:r>
            <a:r>
              <a:rPr lang="en-US" sz="2400" b="1" dirty="0">
                <a:solidFill>
                  <a:srgbClr val="004A84"/>
                </a:solidFill>
                <a:latin typeface="Arial" panose="020B0604020202020204" pitchFamily="34" charset="0"/>
                <a:cs typeface="Arial" panose="020B0604020202020204" pitchFamily="34" charset="0"/>
              </a:rPr>
              <a:t> de </a:t>
            </a:r>
            <a:r>
              <a:rPr lang="en-US" sz="2400" b="1" dirty="0" err="1">
                <a:solidFill>
                  <a:srgbClr val="004A84"/>
                </a:solidFill>
                <a:latin typeface="Arial" panose="020B0604020202020204" pitchFamily="34" charset="0"/>
                <a:cs typeface="Arial" panose="020B0604020202020204" pitchFamily="34" charset="0"/>
              </a:rPr>
              <a:t>Regulación</a:t>
            </a:r>
            <a:r>
              <a:rPr lang="en-US" sz="2400" b="1" dirty="0">
                <a:solidFill>
                  <a:srgbClr val="004A84"/>
                </a:solidFill>
                <a:latin typeface="Arial" panose="020B0604020202020204" pitchFamily="34" charset="0"/>
                <a:cs typeface="Arial" panose="020B0604020202020204" pitchFamily="34" charset="0"/>
              </a:rPr>
              <a:t> y Agua Potable</a:t>
            </a:r>
          </a:p>
          <a:p>
            <a:r>
              <a:rPr lang="en-US" sz="1400" dirty="0">
                <a:solidFill>
                  <a:srgbClr val="004A84"/>
                </a:solidFill>
                <a:latin typeface="Arial" panose="020B0604020202020204" pitchFamily="34" charset="0"/>
                <a:cs typeface="Arial" panose="020B0604020202020204" pitchFamily="34" charset="0"/>
              </a:rPr>
              <a:t>Corte 30 de </a:t>
            </a:r>
            <a:r>
              <a:rPr lang="en-US" sz="1400" dirty="0" err="1">
                <a:solidFill>
                  <a:srgbClr val="004A84"/>
                </a:solidFill>
                <a:latin typeface="Arial" panose="020B0604020202020204" pitchFamily="34" charset="0"/>
                <a:cs typeface="Arial" panose="020B0604020202020204" pitchFamily="34" charset="0"/>
              </a:rPr>
              <a:t>junio</a:t>
            </a:r>
            <a:endParaRPr lang="es-MX" sz="1400" dirty="0">
              <a:solidFill>
                <a:srgbClr val="004A84"/>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graphicFrame>
        <p:nvGraphicFramePr>
          <p:cNvPr id="13" name="Tabla 12">
            <a:extLst>
              <a:ext uri="{FF2B5EF4-FFF2-40B4-BE49-F238E27FC236}">
                <a16:creationId xmlns:a16="http://schemas.microsoft.com/office/drawing/2014/main" id="{4BCD2EA7-BF73-1FFE-3425-FE22B1A06CEA}"/>
              </a:ext>
            </a:extLst>
          </p:cNvPr>
          <p:cNvGraphicFramePr>
            <a:graphicFrameLocks noGrp="1"/>
          </p:cNvGraphicFramePr>
          <p:nvPr>
            <p:extLst>
              <p:ext uri="{D42A27DB-BD31-4B8C-83A1-F6EECF244321}">
                <p14:modId xmlns:p14="http://schemas.microsoft.com/office/powerpoint/2010/main" val="3766538898"/>
              </p:ext>
            </p:extLst>
          </p:nvPr>
        </p:nvGraphicFramePr>
        <p:xfrm>
          <a:off x="7272019" y="1544329"/>
          <a:ext cx="4374549" cy="4114465"/>
        </p:xfrm>
        <a:graphic>
          <a:graphicData uri="http://schemas.openxmlformats.org/drawingml/2006/table">
            <a:tbl>
              <a:tblPr>
                <a:tableStyleId>{5C22544A-7EE6-4342-B048-85BDC9FD1C3A}</a:tableStyleId>
              </a:tblPr>
              <a:tblGrid>
                <a:gridCol w="4374549">
                  <a:extLst>
                    <a:ext uri="{9D8B030D-6E8A-4147-A177-3AD203B41FA5}">
                      <a16:colId xmlns:a16="http://schemas.microsoft.com/office/drawing/2014/main" val="1759724375"/>
                    </a:ext>
                  </a:extLst>
                </a:gridCol>
              </a:tblGrid>
              <a:tr h="4114465">
                <a:tc>
                  <a:txBody>
                    <a:bodyPr/>
                    <a:lstStyle/>
                    <a:p>
                      <a:pPr algn="ctr" fontAlgn="t"/>
                      <a:r>
                        <a:rPr lang="es-MX" sz="1200" b="1" u="none" strike="noStrike" kern="1200" dirty="0">
                          <a:solidFill>
                            <a:schemeClr val="dk1"/>
                          </a:solidFill>
                          <a:effectLst/>
                          <a:latin typeface="+mn-lt"/>
                          <a:ea typeface="+mn-ea"/>
                          <a:cs typeface="+mn-cs"/>
                        </a:rPr>
                        <a:t>Observaciones generales:</a:t>
                      </a:r>
                      <a:br>
                        <a:rPr lang="es-MX" sz="1200" u="none" strike="noStrike" kern="1200" dirty="0">
                          <a:solidFill>
                            <a:schemeClr val="dk1"/>
                          </a:solidFill>
                          <a:effectLst/>
                          <a:latin typeface="+mn-lt"/>
                          <a:ea typeface="+mn-ea"/>
                          <a:cs typeface="+mn-cs"/>
                        </a:rPr>
                      </a:br>
                      <a:endParaRPr lang="es-MX" sz="1200" u="none" strike="noStrike" kern="1200" dirty="0">
                        <a:solidFill>
                          <a:schemeClr val="dk1"/>
                        </a:solidFill>
                        <a:effectLst/>
                        <a:latin typeface="+mn-lt"/>
                        <a:ea typeface="+mn-ea"/>
                        <a:cs typeface="+mn-cs"/>
                      </a:endParaRPr>
                    </a:p>
                    <a:p>
                      <a:pPr algn="ctr" fontAlgn="t"/>
                      <a:r>
                        <a:rPr lang="es-MX" sz="1200" u="none" strike="noStrike" kern="1200" dirty="0">
                          <a:solidFill>
                            <a:schemeClr val="dk1"/>
                          </a:solidFill>
                          <a:effectLst/>
                          <a:latin typeface="+mn-lt"/>
                          <a:ea typeface="+mn-ea"/>
                          <a:cs typeface="+mn-cs"/>
                        </a:rPr>
                        <a:t>La Comisión de Regulación de Agua Potable y Saneamiento Básico- CRA es una entidad adscrita al Ministerio y hace parte del Sector de Vivienda, Ciudad y Territorio, la cual cuenta con autonomía administrativa y financiera.</a:t>
                      </a:r>
                    </a:p>
                    <a:p>
                      <a:pPr marL="228600" indent="-228600" algn="ctr" fontAlgn="t">
                        <a:buAutoNum type="arabicPeriod"/>
                      </a:pPr>
                      <a:endParaRPr lang="es-MX" sz="1200" u="none" strike="noStrike" kern="1200" dirty="0">
                        <a:solidFill>
                          <a:schemeClr val="dk1"/>
                        </a:solidFill>
                        <a:effectLst/>
                        <a:latin typeface="+mn-lt"/>
                        <a:ea typeface="+mn-ea"/>
                        <a:cs typeface="+mn-cs"/>
                      </a:endParaRPr>
                    </a:p>
                    <a:p>
                      <a:pPr marL="0" indent="0" algn="ctr" fontAlgn="t">
                        <a:buNone/>
                      </a:pPr>
                      <a:r>
                        <a:rPr lang="es-MX" sz="1200" u="none" strike="noStrike" kern="1200" dirty="0">
                          <a:solidFill>
                            <a:schemeClr val="dk1"/>
                          </a:solidFill>
                          <a:effectLst/>
                          <a:latin typeface="+mn-lt"/>
                          <a:ea typeface="+mn-ea"/>
                          <a:cs typeface="+mn-cs"/>
                        </a:rPr>
                        <a:t>De manera general la CRA presenta avances coherentes entre su avance físico y financiero.  Por otra parte es importante recordar la importancia de hacer ajuste a decreto y revisar si las metas existentes se pueden cumplir, o se requiere ajustar.  Sin perjuicio en lo anterior, se requiere que la CRA realice gestiones para acelerar los avances financieros del proyecto  "marco regulatorio”.</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599342856"/>
                  </a:ext>
                </a:extLst>
              </a:tr>
            </a:tbl>
          </a:graphicData>
        </a:graphic>
      </p:graphicFrame>
      <p:sp>
        <p:nvSpPr>
          <p:cNvPr id="9" name="CuadroTexto 8">
            <a:extLst>
              <a:ext uri="{FF2B5EF4-FFF2-40B4-BE49-F238E27FC236}">
                <a16:creationId xmlns:a16="http://schemas.microsoft.com/office/drawing/2014/main" id="{90742054-C72E-2645-6F02-A898CF5C1B71}"/>
              </a:ext>
            </a:extLst>
          </p:cNvPr>
          <p:cNvSpPr txBox="1"/>
          <p:nvPr/>
        </p:nvSpPr>
        <p:spPr>
          <a:xfrm>
            <a:off x="615950" y="382121"/>
            <a:ext cx="736099" cy="707886"/>
          </a:xfrm>
          <a:prstGeom prst="rect">
            <a:avLst/>
          </a:prstGeom>
          <a:noFill/>
        </p:spPr>
        <p:txBody>
          <a:bodyPr wrap="none" rtlCol="0">
            <a:spAutoFit/>
          </a:bodyPr>
          <a:lstStyle/>
          <a:p>
            <a:r>
              <a:rPr lang="es-CO" sz="4000" b="1" dirty="0">
                <a:solidFill>
                  <a:srgbClr val="70AD47"/>
                </a:solidFill>
                <a:effectLst>
                  <a:outerShdw blurRad="38100" dist="38100" dir="2700000" algn="tl">
                    <a:srgbClr val="000000">
                      <a:alpha val="43137"/>
                    </a:srgbClr>
                  </a:outerShdw>
                </a:effectLst>
                <a:latin typeface="Impact" panose="020B0806030902050204" pitchFamily="34" charset="0"/>
              </a:rPr>
              <a:t>05</a:t>
            </a:r>
          </a:p>
        </p:txBody>
      </p:sp>
      <p:graphicFrame>
        <p:nvGraphicFramePr>
          <p:cNvPr id="3" name="Tabla 2">
            <a:extLst>
              <a:ext uri="{FF2B5EF4-FFF2-40B4-BE49-F238E27FC236}">
                <a16:creationId xmlns:a16="http://schemas.microsoft.com/office/drawing/2014/main" id="{BA1507BC-1293-72D5-16A9-2C0351C0CE7A}"/>
              </a:ext>
            </a:extLst>
          </p:cNvPr>
          <p:cNvGraphicFramePr>
            <a:graphicFrameLocks noGrp="1"/>
          </p:cNvGraphicFramePr>
          <p:nvPr>
            <p:extLst>
              <p:ext uri="{D42A27DB-BD31-4B8C-83A1-F6EECF244321}">
                <p14:modId xmlns:p14="http://schemas.microsoft.com/office/powerpoint/2010/main" val="2886523773"/>
              </p:ext>
            </p:extLst>
          </p:nvPr>
        </p:nvGraphicFramePr>
        <p:xfrm>
          <a:off x="323848" y="2187098"/>
          <a:ext cx="6731000" cy="2828925"/>
        </p:xfrm>
        <a:graphic>
          <a:graphicData uri="http://schemas.openxmlformats.org/drawingml/2006/table">
            <a:tbl>
              <a:tblPr/>
              <a:tblGrid>
                <a:gridCol w="1047866">
                  <a:extLst>
                    <a:ext uri="{9D8B030D-6E8A-4147-A177-3AD203B41FA5}">
                      <a16:colId xmlns:a16="http://schemas.microsoft.com/office/drawing/2014/main" val="3088813673"/>
                    </a:ext>
                  </a:extLst>
                </a:gridCol>
                <a:gridCol w="3390156">
                  <a:extLst>
                    <a:ext uri="{9D8B030D-6E8A-4147-A177-3AD203B41FA5}">
                      <a16:colId xmlns:a16="http://schemas.microsoft.com/office/drawing/2014/main" val="465199676"/>
                    </a:ext>
                  </a:extLst>
                </a:gridCol>
                <a:gridCol w="764326">
                  <a:extLst>
                    <a:ext uri="{9D8B030D-6E8A-4147-A177-3AD203B41FA5}">
                      <a16:colId xmlns:a16="http://schemas.microsoft.com/office/drawing/2014/main" val="2813148048"/>
                    </a:ext>
                  </a:extLst>
                </a:gridCol>
                <a:gridCol w="764326">
                  <a:extLst>
                    <a:ext uri="{9D8B030D-6E8A-4147-A177-3AD203B41FA5}">
                      <a16:colId xmlns:a16="http://schemas.microsoft.com/office/drawing/2014/main" val="1465770562"/>
                    </a:ext>
                  </a:extLst>
                </a:gridCol>
                <a:gridCol w="764326">
                  <a:extLst>
                    <a:ext uri="{9D8B030D-6E8A-4147-A177-3AD203B41FA5}">
                      <a16:colId xmlns:a16="http://schemas.microsoft.com/office/drawing/2014/main" val="1827560787"/>
                    </a:ext>
                  </a:extLst>
                </a:gridCol>
              </a:tblGrid>
              <a:tr h="476250">
                <a:tc rowSpan="2">
                  <a:txBody>
                    <a:bodyPr/>
                    <a:lstStyle/>
                    <a:p>
                      <a:pPr algn="ctr" fontAlgn="ctr"/>
                      <a:r>
                        <a:rPr lang="es-CO" sz="1000" b="1" i="0" u="none" strike="noStrike" dirty="0">
                          <a:solidFill>
                            <a:srgbClr val="FFFFFF"/>
                          </a:solidFill>
                          <a:effectLst/>
                          <a:latin typeface="Arial" panose="020B0604020202020204" pitchFamily="34" charset="0"/>
                        </a:rPr>
                        <a:t>Código BPIN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rowSpan="2">
                  <a:txBody>
                    <a:bodyPr/>
                    <a:lstStyle/>
                    <a:p>
                      <a:pPr algn="ctr" fontAlgn="ctr"/>
                      <a:r>
                        <a:rPr lang="es-CO" sz="1000" b="1" i="0" u="none" strike="noStrike" dirty="0">
                          <a:solidFill>
                            <a:srgbClr val="FFFFFF"/>
                          </a:solidFill>
                          <a:effectLst/>
                          <a:latin typeface="Arial" panose="020B0604020202020204" pitchFamily="34" charset="0"/>
                        </a:rPr>
                        <a:t>Nombre del proyecto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gridSpan="3">
                  <a:txBody>
                    <a:bodyPr/>
                    <a:lstStyle/>
                    <a:p>
                      <a:pPr algn="ctr" fontAlgn="ctr"/>
                      <a:r>
                        <a:rPr lang="es-CO" sz="1000" b="1" i="0" u="none" strike="noStrike" dirty="0">
                          <a:solidFill>
                            <a:srgbClr val="FFFFFF"/>
                          </a:solidFill>
                          <a:effectLst/>
                          <a:latin typeface="Arial" panose="020B0604020202020204" pitchFamily="34" charset="0"/>
                        </a:rPr>
                        <a:t>II Trimestre</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20131740"/>
                  </a:ext>
                </a:extLst>
              </a:tr>
              <a:tr h="266700">
                <a:tc vMerge="1">
                  <a:txBody>
                    <a:bodyPr/>
                    <a:lstStyle/>
                    <a:p>
                      <a:endParaRPr lang="es-CO"/>
                    </a:p>
                  </a:txBody>
                  <a:tcPr/>
                </a:tc>
                <a:tc vMerge="1">
                  <a:txBody>
                    <a:bodyPr/>
                    <a:lstStyle/>
                    <a:p>
                      <a:endParaRPr lang="es-CO"/>
                    </a:p>
                  </a:txBody>
                  <a:tcPr/>
                </a:tc>
                <a:tc>
                  <a:txBody>
                    <a:bodyPr/>
                    <a:lstStyle/>
                    <a:p>
                      <a:pPr algn="ctr" fontAlgn="ctr"/>
                      <a:r>
                        <a:rPr lang="es-CO" sz="800" b="1" i="0" u="none" strike="noStrike">
                          <a:solidFill>
                            <a:srgbClr val="FFFFFF"/>
                          </a:solidFill>
                          <a:effectLst/>
                          <a:latin typeface="Arial" panose="020B0604020202020204" pitchFamily="34" charset="0"/>
                        </a:rPr>
                        <a:t>Avance Fisico del Producto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a:solidFill>
                            <a:srgbClr val="FFFFFF"/>
                          </a:solidFill>
                          <a:effectLst/>
                          <a:latin typeface="Arial" panose="020B0604020202020204" pitchFamily="34" charset="0"/>
                        </a:rPr>
                        <a:t>Avance Gestion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dirty="0">
                          <a:solidFill>
                            <a:srgbClr val="FFFFFF"/>
                          </a:solidFill>
                          <a:effectLst/>
                          <a:latin typeface="Arial" panose="020B0604020202020204" pitchFamily="34" charset="0"/>
                        </a:rPr>
                        <a:t>Avance Financiero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155529963"/>
                  </a:ext>
                </a:extLst>
              </a:tr>
              <a:tr h="590550">
                <a:tc>
                  <a:txBody>
                    <a:bodyPr/>
                    <a:lstStyle/>
                    <a:p>
                      <a:pPr algn="ctr" fontAlgn="ctr"/>
                      <a:r>
                        <a:rPr lang="es-CO" sz="1000" b="0" i="0" u="none" strike="noStrike" dirty="0">
                          <a:solidFill>
                            <a:srgbClr val="323E4F"/>
                          </a:solidFill>
                          <a:effectLst/>
                          <a:latin typeface="Arial" panose="020B0604020202020204" pitchFamily="34" charset="0"/>
                        </a:rPr>
                        <a:t>2017011000248</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323E4F"/>
                          </a:solidFill>
                          <a:effectLst/>
                          <a:latin typeface="Arial" panose="020B0604020202020204" pitchFamily="34" charset="0"/>
                        </a:rPr>
                        <a:t>Fortalecimiento de las capacidades administrativas y de apoyo de la comisión de regulación de agua potable y saneamiento básico – CRA - en el territorio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47,00%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42,25%</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37,12%</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2527738245"/>
                  </a:ext>
                </a:extLst>
              </a:tr>
              <a:tr h="590550">
                <a:tc>
                  <a:txBody>
                    <a:bodyPr/>
                    <a:lstStyle/>
                    <a:p>
                      <a:pPr algn="ctr" fontAlgn="ctr"/>
                      <a:r>
                        <a:rPr lang="es-CO" sz="1000" b="0" i="0" u="none" strike="noStrike" dirty="0">
                          <a:solidFill>
                            <a:srgbClr val="323E4F"/>
                          </a:solidFill>
                          <a:effectLst/>
                          <a:latin typeface="Arial" panose="020B0604020202020204" pitchFamily="34" charset="0"/>
                        </a:rPr>
                        <a:t>2017011000256</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323E4F"/>
                          </a:solidFill>
                          <a:effectLst/>
                          <a:latin typeface="Arial" panose="020B0604020202020204" pitchFamily="34" charset="0"/>
                        </a:rPr>
                        <a:t>Desarrollo de propuestas regulatorias para el sector de agua potable y saneamiento básico a nivel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52,00%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70,00%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38,18%</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16876878"/>
                  </a:ext>
                </a:extLst>
              </a:tr>
              <a:tr h="590550">
                <a:tc>
                  <a:txBody>
                    <a:bodyPr/>
                    <a:lstStyle/>
                    <a:p>
                      <a:pPr algn="ctr" fontAlgn="ctr"/>
                      <a:r>
                        <a:rPr lang="es-CO" sz="1000" b="0" i="0" u="none" strike="noStrike" dirty="0">
                          <a:solidFill>
                            <a:srgbClr val="323E4F"/>
                          </a:solidFill>
                          <a:effectLst/>
                          <a:latin typeface="Arial" panose="020B0604020202020204" pitchFamily="34" charset="0"/>
                        </a:rPr>
                        <a:t>2017011000282</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323E4F"/>
                          </a:solidFill>
                          <a:effectLst/>
                          <a:latin typeface="Arial" panose="020B0604020202020204" pitchFamily="34" charset="0"/>
                        </a:rPr>
                        <a:t>Fortalecimiento de los servicios tic y de comunicaciones en la comisión de regulación de agua potable y saneamiento básico a nivel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47,00%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66,75%</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17,38%</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1600713563"/>
                  </a:ext>
                </a:extLst>
              </a:tr>
              <a:tr h="314325">
                <a:tc gridSpan="2">
                  <a:txBody>
                    <a:bodyPr/>
                    <a:lstStyle/>
                    <a:p>
                      <a:pPr algn="r" fontAlgn="ctr"/>
                      <a:r>
                        <a:rPr lang="es-CO" sz="1000" b="1" i="0" u="none" strike="noStrike" dirty="0">
                          <a:solidFill>
                            <a:srgbClr val="FFFFFF"/>
                          </a:solidFill>
                          <a:effectLst/>
                          <a:latin typeface="Arial" panose="020B0604020202020204" pitchFamily="34" charset="0"/>
                        </a:rPr>
                        <a:t>PROMEDIO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hMerge="1">
                  <a:txBody>
                    <a:bodyPr/>
                    <a:lstStyle/>
                    <a:p>
                      <a:pPr algn="l" fontAlgn="ctr"/>
                      <a:r>
                        <a:rPr lang="es-CO" sz="1000" b="1" i="0" u="none" strike="noStrike" dirty="0">
                          <a:solidFill>
                            <a:srgbClr val="FFFFFF"/>
                          </a:solidFill>
                          <a:effectLst/>
                          <a:latin typeface="Arial" panose="020B0604020202020204" pitchFamily="34" charset="0"/>
                        </a:rPr>
                        <a:t>PROMEDIO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48,67%</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59,67%</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30,89%</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964042791"/>
                  </a:ext>
                </a:extLst>
              </a:tr>
            </a:tbl>
          </a:graphicData>
        </a:graphic>
      </p:graphicFrame>
    </p:spTree>
    <p:extLst>
      <p:ext uri="{BB962C8B-B14F-4D97-AF65-F5344CB8AC3E}">
        <p14:creationId xmlns:p14="http://schemas.microsoft.com/office/powerpoint/2010/main" val="324902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 y="-1"/>
            <a:ext cx="12191999" cy="6859025"/>
          </a:xfrm>
          <a:prstGeom prst="rect">
            <a:avLst/>
          </a:prstGeom>
          <a:solidFill>
            <a:srgbClr val="355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600" dirty="0">
              <a:latin typeface="Arial" panose="020B0604020202020204" pitchFamily="34" charset="0"/>
              <a:cs typeface="Arial" panose="020B0604020202020204" pitchFamily="34" charset="0"/>
            </a:endParaRPr>
          </a:p>
        </p:txBody>
      </p:sp>
      <p:sp>
        <p:nvSpPr>
          <p:cNvPr id="8" name="Rectángulo 10">
            <a:extLst>
              <a:ext uri="{FF2B5EF4-FFF2-40B4-BE49-F238E27FC236}">
                <a16:creationId xmlns:a16="http://schemas.microsoft.com/office/drawing/2014/main" id="{C45043BD-9FE3-4D3F-809A-005C5455B357}"/>
              </a:ext>
            </a:extLst>
          </p:cNvPr>
          <p:cNvSpPr/>
          <p:nvPr/>
        </p:nvSpPr>
        <p:spPr>
          <a:xfrm>
            <a:off x="4055504" y="3863991"/>
            <a:ext cx="7621569" cy="1302280"/>
          </a:xfrm>
          <a:prstGeom prst="rect">
            <a:avLst/>
          </a:prstGeom>
        </p:spPr>
        <p:txBody>
          <a:bodyPr wrap="square">
            <a:spAutoFit/>
          </a:bodyPr>
          <a:lstStyle/>
          <a:p>
            <a:pPr lvl="0" algn="ctr">
              <a:lnSpc>
                <a:spcPct val="90000"/>
              </a:lnSpc>
              <a:buClr>
                <a:srgbClr val="FFFFFF"/>
              </a:buClr>
              <a:buSzPts val="1400"/>
            </a:pPr>
            <a:r>
              <a:rPr lang="nb-NO" sz="8500" b="1" kern="0" dirty="0">
                <a:solidFill>
                  <a:schemeClr val="bg1"/>
                </a:solidFill>
                <a:latin typeface="Arial" panose="020B0604020202020204" pitchFamily="34" charset="0"/>
                <a:ea typeface="Work Sans"/>
                <a:cs typeface="Arial" panose="020B0604020202020204" pitchFamily="34" charset="0"/>
                <a:sym typeface="Work Sans"/>
              </a:rPr>
              <a:t>GRACIAS</a:t>
            </a:r>
          </a:p>
        </p:txBody>
      </p:sp>
      <p:sp>
        <p:nvSpPr>
          <p:cNvPr id="10" name="1 CuadroTexto">
            <a:extLst>
              <a:ext uri="{FF2B5EF4-FFF2-40B4-BE49-F238E27FC236}">
                <a16:creationId xmlns:a16="http://schemas.microsoft.com/office/drawing/2014/main" id="{C9DB6D93-7A03-4816-9A61-31DF0BB434F5}"/>
              </a:ext>
            </a:extLst>
          </p:cNvPr>
          <p:cNvSpPr txBox="1"/>
          <p:nvPr/>
        </p:nvSpPr>
        <p:spPr>
          <a:xfrm>
            <a:off x="5292864" y="6008506"/>
            <a:ext cx="5829162" cy="523220"/>
          </a:xfrm>
          <a:prstGeom prst="rect">
            <a:avLst/>
          </a:prstGeom>
          <a:noFill/>
        </p:spPr>
        <p:txBody>
          <a:bodyPr wrap="square" rtlCol="0">
            <a:spAutoFit/>
          </a:bodyPr>
          <a:lstStyle/>
          <a:p>
            <a:pPr algn="ctr"/>
            <a:r>
              <a:rPr lang="es-ES" sz="1400" dirty="0">
                <a:solidFill>
                  <a:schemeClr val="bg1"/>
                </a:solidFill>
                <a:latin typeface="Arial" panose="020B0604020202020204" pitchFamily="34" charset="0"/>
                <a:cs typeface="Arial" panose="020B0604020202020204" pitchFamily="34" charset="0"/>
              </a:rPr>
              <a:t>Síguenos en nuestras redes sociales en Twitter @</a:t>
            </a:r>
            <a:r>
              <a:rPr lang="es-ES" sz="1400" dirty="0" err="1">
                <a:solidFill>
                  <a:schemeClr val="bg1"/>
                </a:solidFill>
                <a:latin typeface="Arial" panose="020B0604020202020204" pitchFamily="34" charset="0"/>
                <a:cs typeface="Arial" panose="020B0604020202020204" pitchFamily="34" charset="0"/>
              </a:rPr>
              <a:t>Minvivienda</a:t>
            </a:r>
            <a:r>
              <a:rPr lang="es-ES" sz="1400" dirty="0">
                <a:solidFill>
                  <a:schemeClr val="bg1"/>
                </a:solidFill>
                <a:latin typeface="Arial" panose="020B0604020202020204" pitchFamily="34" charset="0"/>
                <a:cs typeface="Arial" panose="020B0604020202020204" pitchFamily="34" charset="0"/>
              </a:rPr>
              <a:t>, </a:t>
            </a:r>
          </a:p>
          <a:p>
            <a:pPr algn="ctr"/>
            <a:r>
              <a:rPr lang="es-ES" sz="1400" dirty="0">
                <a:solidFill>
                  <a:schemeClr val="bg1"/>
                </a:solidFill>
                <a:latin typeface="Arial" panose="020B0604020202020204" pitchFamily="34" charset="0"/>
                <a:cs typeface="Arial" panose="020B0604020202020204" pitchFamily="34" charset="0"/>
              </a:rPr>
              <a:t>en Facebook @</a:t>
            </a:r>
            <a:r>
              <a:rPr lang="es-ES" sz="1400" dirty="0" err="1">
                <a:solidFill>
                  <a:schemeClr val="bg1"/>
                </a:solidFill>
                <a:latin typeface="Arial" panose="020B0604020202020204" pitchFamily="34" charset="0"/>
                <a:cs typeface="Arial" panose="020B0604020202020204" pitchFamily="34" charset="0"/>
              </a:rPr>
              <a:t>Minvivienda</a:t>
            </a:r>
            <a:r>
              <a:rPr lang="es-ES" sz="1400" dirty="0">
                <a:solidFill>
                  <a:schemeClr val="bg1"/>
                </a:solidFill>
                <a:latin typeface="Arial" panose="020B0604020202020204" pitchFamily="34" charset="0"/>
                <a:cs typeface="Arial" panose="020B0604020202020204" pitchFamily="34" charset="0"/>
              </a:rPr>
              <a:t> y en Instagram @</a:t>
            </a:r>
            <a:r>
              <a:rPr lang="es-ES" sz="1400" dirty="0" err="1">
                <a:solidFill>
                  <a:schemeClr val="bg1"/>
                </a:solidFill>
                <a:latin typeface="Arial" panose="020B0604020202020204" pitchFamily="34" charset="0"/>
                <a:cs typeface="Arial" panose="020B0604020202020204" pitchFamily="34" charset="0"/>
              </a:rPr>
              <a:t>Minvivienda</a:t>
            </a:r>
            <a:r>
              <a:rPr lang="es-ES" sz="1400" dirty="0">
                <a:solidFill>
                  <a:schemeClr val="bg1"/>
                </a:solidFill>
                <a:latin typeface="Arial" panose="020B0604020202020204" pitchFamily="34" charset="0"/>
                <a:cs typeface="Arial" panose="020B0604020202020204" pitchFamily="34" charset="0"/>
              </a:rPr>
              <a:t>.</a:t>
            </a:r>
            <a:endParaRPr lang="es-CO" sz="1400" dirty="0">
              <a:solidFill>
                <a:schemeClr val="bg1"/>
              </a:solidFill>
              <a:latin typeface="Arial" panose="020B0604020202020204" pitchFamily="34" charset="0"/>
              <a:cs typeface="Arial" panose="020B0604020202020204" pitchFamily="34" charset="0"/>
            </a:endParaRPr>
          </a:p>
        </p:txBody>
      </p:sp>
      <p:cxnSp>
        <p:nvCxnSpPr>
          <p:cNvPr id="11" name="4 Conector recto">
            <a:extLst>
              <a:ext uri="{FF2B5EF4-FFF2-40B4-BE49-F238E27FC236}">
                <a16:creationId xmlns:a16="http://schemas.microsoft.com/office/drawing/2014/main" id="{8EB5D14F-E9B5-47D0-A283-E07CBBD7A83F}"/>
              </a:ext>
            </a:extLst>
          </p:cNvPr>
          <p:cNvCxnSpPr>
            <a:cxnSpLocks/>
          </p:cNvCxnSpPr>
          <p:nvPr/>
        </p:nvCxnSpPr>
        <p:spPr>
          <a:xfrm>
            <a:off x="4995994" y="5875156"/>
            <a:ext cx="63958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10 CuadroTexto">
            <a:extLst>
              <a:ext uri="{FF2B5EF4-FFF2-40B4-BE49-F238E27FC236}">
                <a16:creationId xmlns:a16="http://schemas.microsoft.com/office/drawing/2014/main" id="{D75FB8BE-D6A3-4AB0-ACA8-4B2CA9A8F90D}"/>
              </a:ext>
            </a:extLst>
          </p:cNvPr>
          <p:cNvSpPr txBox="1"/>
          <p:nvPr/>
        </p:nvSpPr>
        <p:spPr>
          <a:xfrm>
            <a:off x="6434205" y="5359556"/>
            <a:ext cx="3201839" cy="400110"/>
          </a:xfrm>
          <a:prstGeom prst="rect">
            <a:avLst/>
          </a:prstGeom>
          <a:noFill/>
        </p:spPr>
        <p:txBody>
          <a:bodyPr wrap="none" rtlCol="0">
            <a:spAutoFit/>
          </a:bodyPr>
          <a:lstStyle/>
          <a:p>
            <a:pPr algn="ctr"/>
            <a:r>
              <a:rPr lang="es-ES" sz="2000" b="1" dirty="0">
                <a:solidFill>
                  <a:schemeClr val="bg1"/>
                </a:solidFill>
                <a:latin typeface="Arial" panose="020B0604020202020204" pitchFamily="34" charset="0"/>
                <a:cs typeface="Arial" panose="020B0604020202020204" pitchFamily="34" charset="0"/>
              </a:rPr>
              <a:t>www.minvivienda.gov.co</a:t>
            </a:r>
            <a:endParaRPr lang="es-CO" sz="2000" b="1" dirty="0">
              <a:solidFill>
                <a:schemeClr val="bg1"/>
              </a:solidFill>
              <a:latin typeface="Arial" panose="020B0604020202020204" pitchFamily="34" charset="0"/>
              <a:cs typeface="Arial" panose="020B0604020202020204" pitchFamily="34" charset="0"/>
            </a:endParaRPr>
          </a:p>
        </p:txBody>
      </p:sp>
      <p:pic>
        <p:nvPicPr>
          <p:cNvPr id="17" name="Imagen 16" descr="Foto3-01.png">
            <a:extLst>
              <a:ext uri="{FF2B5EF4-FFF2-40B4-BE49-F238E27FC236}">
                <a16:creationId xmlns:a16="http://schemas.microsoft.com/office/drawing/2014/main" id="{98AB1241-C2DC-4718-A6DB-FE9BC52EC1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275" r="16152"/>
          <a:stretch/>
        </p:blipFill>
        <p:spPr>
          <a:xfrm>
            <a:off x="0" y="0"/>
            <a:ext cx="4069976" cy="6858000"/>
          </a:xfrm>
          <a:prstGeom prst="rect">
            <a:avLst/>
          </a:prstGeom>
        </p:spPr>
      </p:pic>
      <p:pic>
        <p:nvPicPr>
          <p:cNvPr id="9" name="Marcador de contenido 8"/>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745989" y="564886"/>
            <a:ext cx="3460672" cy="564888"/>
          </a:xfrm>
        </p:spPr>
      </p:pic>
    </p:spTree>
    <p:extLst>
      <p:ext uri="{BB962C8B-B14F-4D97-AF65-F5344CB8AC3E}">
        <p14:creationId xmlns:p14="http://schemas.microsoft.com/office/powerpoint/2010/main" val="267112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p:nvPr/>
        </p:nvSpPr>
        <p:spPr>
          <a:xfrm>
            <a:off x="-1" y="0"/>
            <a:ext cx="12191999" cy="6859025"/>
          </a:xfrm>
          <a:prstGeom prst="rect">
            <a:avLst/>
          </a:prstGeom>
          <a:solidFill>
            <a:srgbClr val="3550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38" name="Google Shape;138;p16"/>
          <p:cNvSpPr txBox="1"/>
          <p:nvPr/>
        </p:nvSpPr>
        <p:spPr>
          <a:xfrm>
            <a:off x="4308309" y="1824327"/>
            <a:ext cx="7473202" cy="645774"/>
          </a:xfrm>
          <a:prstGeom prst="rect">
            <a:avLst/>
          </a:prstGeom>
          <a:noFill/>
          <a:ln>
            <a:noFill/>
          </a:ln>
        </p:spPr>
        <p:txBody>
          <a:bodyPr spcFirstLastPara="1" wrap="square" lIns="68575" tIns="34275" rIns="68575" bIns="34275" anchor="ctr" anchorCtr="0">
            <a:noAutofit/>
          </a:bodyPr>
          <a:lstStyle/>
          <a:p>
            <a:pPr marL="0" marR="0" lvl="0" indent="0" rtl="0">
              <a:lnSpc>
                <a:spcPct val="100000"/>
              </a:lnSpc>
              <a:spcBef>
                <a:spcPts val="0"/>
              </a:spcBef>
              <a:spcAft>
                <a:spcPts val="0"/>
              </a:spcAft>
              <a:buClr>
                <a:srgbClr val="FFFFFF"/>
              </a:buClr>
              <a:buSzPts val="1400"/>
              <a:buFont typeface="Trebuchet MS"/>
              <a:buNone/>
            </a:pPr>
            <a:r>
              <a:rPr lang="es-CO" sz="4000" b="1" dirty="0">
                <a:solidFill>
                  <a:srgbClr val="FFFFFF"/>
                </a:solidFill>
                <a:latin typeface="Arial" panose="020B0604020202020204" pitchFamily="34" charset="0"/>
                <a:cs typeface="Arial" panose="020B0604020202020204" pitchFamily="34" charset="0"/>
                <a:sym typeface="Trebuchet MS"/>
              </a:rPr>
              <a:t>Contenido</a:t>
            </a:r>
          </a:p>
        </p:txBody>
      </p:sp>
      <p:sp>
        <p:nvSpPr>
          <p:cNvPr id="9" name="Google Shape;138;p16">
            <a:extLst>
              <a:ext uri="{FF2B5EF4-FFF2-40B4-BE49-F238E27FC236}">
                <a16:creationId xmlns:a16="http://schemas.microsoft.com/office/drawing/2014/main" id="{E0DE984A-D452-4063-A902-E4B08E057510}"/>
              </a:ext>
            </a:extLst>
          </p:cNvPr>
          <p:cNvSpPr txBox="1"/>
          <p:nvPr/>
        </p:nvSpPr>
        <p:spPr>
          <a:xfrm>
            <a:off x="9562432" y="4324877"/>
            <a:ext cx="1838631" cy="576000"/>
          </a:xfrm>
          <a:prstGeom prst="rect">
            <a:avLst/>
          </a:prstGeom>
          <a:noFill/>
          <a:ln>
            <a:noFill/>
          </a:ln>
        </p:spPr>
        <p:txBody>
          <a:bodyPr spcFirstLastPara="1" wrap="square" lIns="68575" tIns="34275" rIns="68575" bIns="34275" anchor="ctr" anchorCtr="0">
            <a:noAutofit/>
          </a:bodyPr>
          <a:lstStyle/>
          <a:p>
            <a:pPr marL="0" marR="0" lvl="0" indent="0" algn="just" rtl="0">
              <a:lnSpc>
                <a:spcPct val="100000"/>
              </a:lnSpc>
              <a:spcBef>
                <a:spcPts val="0"/>
              </a:spcBef>
              <a:spcAft>
                <a:spcPts val="0"/>
              </a:spcAft>
              <a:buClr>
                <a:srgbClr val="FFFFFF"/>
              </a:buClr>
              <a:buSzPts val="1400"/>
              <a:buFont typeface="Trebuchet MS"/>
              <a:buNone/>
            </a:pPr>
            <a:r>
              <a:rPr lang="da-DK" sz="2200" dirty="0">
                <a:solidFill>
                  <a:srgbClr val="FFFFFF"/>
                </a:solidFill>
                <a:latin typeface="Arial" panose="020B0604020202020204" pitchFamily="34" charset="0"/>
                <a:cs typeface="Arial" panose="020B0604020202020204" pitchFamily="34" charset="0"/>
                <a:sym typeface="Trebuchet MS"/>
              </a:rPr>
              <a:t>Comisión de Regulación y Agua Potable</a:t>
            </a:r>
          </a:p>
        </p:txBody>
      </p:sp>
      <p:sp>
        <p:nvSpPr>
          <p:cNvPr id="12" name="Google Shape;138;p16">
            <a:extLst>
              <a:ext uri="{FF2B5EF4-FFF2-40B4-BE49-F238E27FC236}">
                <a16:creationId xmlns:a16="http://schemas.microsoft.com/office/drawing/2014/main" id="{E22C4746-5367-4F74-8E4C-E240BC3AB205}"/>
              </a:ext>
            </a:extLst>
          </p:cNvPr>
          <p:cNvSpPr txBox="1"/>
          <p:nvPr/>
        </p:nvSpPr>
        <p:spPr>
          <a:xfrm>
            <a:off x="5239109" y="3106542"/>
            <a:ext cx="2202804" cy="576000"/>
          </a:xfrm>
          <a:prstGeom prst="rect">
            <a:avLst/>
          </a:prstGeom>
          <a:noFill/>
          <a:ln>
            <a:noFill/>
          </a:ln>
        </p:spPr>
        <p:txBody>
          <a:bodyPr spcFirstLastPara="1" wrap="square" lIns="68575" tIns="34275" rIns="68575" bIns="34275" anchor="ctr" anchorCtr="0">
            <a:noAutofit/>
          </a:bodyPr>
          <a:lstStyle/>
          <a:p>
            <a:pPr marL="0" marR="0" lvl="0" indent="0" algn="just" rtl="0">
              <a:lnSpc>
                <a:spcPct val="100000"/>
              </a:lnSpc>
              <a:spcBef>
                <a:spcPts val="0"/>
              </a:spcBef>
              <a:spcAft>
                <a:spcPts val="0"/>
              </a:spcAft>
              <a:buClr>
                <a:srgbClr val="FFFFFF"/>
              </a:buClr>
              <a:buSzPts val="1400"/>
              <a:buFont typeface="Trebuchet MS"/>
              <a:buNone/>
            </a:pPr>
            <a:r>
              <a:rPr lang="es-CO" sz="2200" dirty="0">
                <a:solidFill>
                  <a:srgbClr val="FFFFFF"/>
                </a:solidFill>
                <a:latin typeface="Arial" panose="020B0604020202020204" pitchFamily="34" charset="0"/>
                <a:cs typeface="Arial" panose="020B0604020202020204" pitchFamily="34" charset="0"/>
                <a:sym typeface="Trebuchet MS"/>
              </a:rPr>
              <a:t>Sector Vivienda, Ciudad y Territorio</a:t>
            </a:r>
          </a:p>
        </p:txBody>
      </p:sp>
      <p:sp>
        <p:nvSpPr>
          <p:cNvPr id="16" name="Google Shape;138;p16">
            <a:extLst>
              <a:ext uri="{FF2B5EF4-FFF2-40B4-BE49-F238E27FC236}">
                <a16:creationId xmlns:a16="http://schemas.microsoft.com/office/drawing/2014/main" id="{D3734616-81E8-4606-9C92-3FDFCB1258D0}"/>
              </a:ext>
            </a:extLst>
          </p:cNvPr>
          <p:cNvSpPr txBox="1"/>
          <p:nvPr/>
        </p:nvSpPr>
        <p:spPr>
          <a:xfrm>
            <a:off x="5239108" y="4335626"/>
            <a:ext cx="2202804" cy="576000"/>
          </a:xfrm>
          <a:prstGeom prst="rect">
            <a:avLst/>
          </a:prstGeom>
          <a:noFill/>
          <a:ln>
            <a:noFill/>
          </a:ln>
        </p:spPr>
        <p:txBody>
          <a:bodyPr spcFirstLastPara="1" wrap="square" lIns="68575" tIns="34275" rIns="68575" bIns="34275" anchor="ctr" anchorCtr="0">
            <a:noAutofit/>
          </a:bodyPr>
          <a:lstStyle/>
          <a:p>
            <a:pPr marL="0" marR="0" lvl="0" indent="0" rtl="0">
              <a:lnSpc>
                <a:spcPct val="100000"/>
              </a:lnSpc>
              <a:spcBef>
                <a:spcPts val="0"/>
              </a:spcBef>
              <a:spcAft>
                <a:spcPts val="0"/>
              </a:spcAft>
              <a:buClr>
                <a:srgbClr val="FFFFFF"/>
              </a:buClr>
              <a:buSzPts val="1400"/>
              <a:buFont typeface="Trebuchet MS"/>
              <a:buNone/>
            </a:pPr>
            <a:r>
              <a:rPr lang="es-CO" sz="2200" dirty="0">
                <a:solidFill>
                  <a:srgbClr val="FFFFFF"/>
                </a:solidFill>
                <a:latin typeface="Arial" panose="020B0604020202020204" pitchFamily="34" charset="0"/>
                <a:cs typeface="Arial" panose="020B0604020202020204" pitchFamily="34" charset="0"/>
                <a:sym typeface="Trebuchet MS"/>
              </a:rPr>
              <a:t>Vivienda</a:t>
            </a:r>
          </a:p>
        </p:txBody>
      </p:sp>
      <p:sp>
        <p:nvSpPr>
          <p:cNvPr id="18" name="Google Shape;138;p16">
            <a:extLst>
              <a:ext uri="{FF2B5EF4-FFF2-40B4-BE49-F238E27FC236}">
                <a16:creationId xmlns:a16="http://schemas.microsoft.com/office/drawing/2014/main" id="{8FE181C6-A9E6-4863-A19E-B640CF8EAC4B}"/>
              </a:ext>
            </a:extLst>
          </p:cNvPr>
          <p:cNvSpPr txBox="1"/>
          <p:nvPr/>
        </p:nvSpPr>
        <p:spPr>
          <a:xfrm>
            <a:off x="5239109" y="5740814"/>
            <a:ext cx="2076092" cy="576000"/>
          </a:xfrm>
          <a:prstGeom prst="rect">
            <a:avLst/>
          </a:prstGeom>
          <a:noFill/>
          <a:ln>
            <a:noFill/>
          </a:ln>
        </p:spPr>
        <p:txBody>
          <a:bodyPr spcFirstLastPara="1" wrap="square" lIns="68575" tIns="34275" rIns="68575" bIns="34275" anchor="ctr" anchorCtr="0">
            <a:noAutofit/>
          </a:bodyPr>
          <a:lstStyle/>
          <a:p>
            <a:pPr marL="0" marR="0" lvl="0" indent="0" algn="just" rtl="0">
              <a:lnSpc>
                <a:spcPct val="100000"/>
              </a:lnSpc>
              <a:spcBef>
                <a:spcPts val="0"/>
              </a:spcBef>
              <a:spcAft>
                <a:spcPts val="0"/>
              </a:spcAft>
              <a:buClr>
                <a:srgbClr val="FFFFFF"/>
              </a:buClr>
              <a:buSzPts val="1400"/>
              <a:buFont typeface="Trebuchet MS"/>
              <a:buNone/>
            </a:pPr>
            <a:r>
              <a:rPr lang="da-DK" sz="2200" dirty="0">
                <a:solidFill>
                  <a:srgbClr val="FFFFFF"/>
                </a:solidFill>
                <a:latin typeface="Arial" panose="020B0604020202020204" pitchFamily="34" charset="0"/>
                <a:cs typeface="Arial" panose="020B0604020202020204" pitchFamily="34" charset="0"/>
                <a:sym typeface="Trebuchet MS"/>
              </a:rPr>
              <a:t>Agua Potable y Saneamiento Básico</a:t>
            </a:r>
          </a:p>
        </p:txBody>
      </p:sp>
      <p:sp>
        <p:nvSpPr>
          <p:cNvPr id="25" name="Google Shape;138;p16">
            <a:extLst>
              <a:ext uri="{FF2B5EF4-FFF2-40B4-BE49-F238E27FC236}">
                <a16:creationId xmlns:a16="http://schemas.microsoft.com/office/drawing/2014/main" id="{CB46812F-F733-4B9E-A906-3E71EC91275F}"/>
              </a:ext>
            </a:extLst>
          </p:cNvPr>
          <p:cNvSpPr txBox="1"/>
          <p:nvPr/>
        </p:nvSpPr>
        <p:spPr>
          <a:xfrm>
            <a:off x="9562432" y="3106542"/>
            <a:ext cx="2219080" cy="576000"/>
          </a:xfrm>
          <a:prstGeom prst="rect">
            <a:avLst/>
          </a:prstGeom>
          <a:noFill/>
          <a:ln>
            <a:noFill/>
          </a:ln>
        </p:spPr>
        <p:txBody>
          <a:bodyPr spcFirstLastPara="1" wrap="square" lIns="68575" tIns="34275" rIns="68575" bIns="34275" anchor="ctr" anchorCtr="0">
            <a:noAutofit/>
          </a:bodyPr>
          <a:lstStyle/>
          <a:p>
            <a:pPr marL="0" marR="0" lvl="0" indent="0" rtl="0">
              <a:lnSpc>
                <a:spcPct val="100000"/>
              </a:lnSpc>
              <a:spcBef>
                <a:spcPts val="0"/>
              </a:spcBef>
              <a:spcAft>
                <a:spcPts val="0"/>
              </a:spcAft>
              <a:buClr>
                <a:srgbClr val="FFFFFF"/>
              </a:buClr>
              <a:buSzPts val="1400"/>
              <a:buFont typeface="Trebuchet MS"/>
              <a:buNone/>
            </a:pPr>
            <a:r>
              <a:rPr lang="da-DK" sz="2200" dirty="0">
                <a:solidFill>
                  <a:srgbClr val="FFFFFF"/>
                </a:solidFill>
                <a:latin typeface="Arial" panose="020B0604020202020204" pitchFamily="34" charset="0"/>
                <a:cs typeface="Arial" panose="020B0604020202020204" pitchFamily="34" charset="0"/>
                <a:sym typeface="Trebuchet MS"/>
              </a:rPr>
              <a:t>Transversales</a:t>
            </a:r>
          </a:p>
        </p:txBody>
      </p:sp>
      <p:cxnSp>
        <p:nvCxnSpPr>
          <p:cNvPr id="24" name="Conector recto 23">
            <a:extLst>
              <a:ext uri="{FF2B5EF4-FFF2-40B4-BE49-F238E27FC236}">
                <a16:creationId xmlns:a16="http://schemas.microsoft.com/office/drawing/2014/main" id="{52318D3E-602D-4980-B684-9A81B57E4C86}"/>
              </a:ext>
            </a:extLst>
          </p:cNvPr>
          <p:cNvCxnSpPr>
            <a:cxnSpLocks/>
          </p:cNvCxnSpPr>
          <p:nvPr/>
        </p:nvCxnSpPr>
        <p:spPr>
          <a:xfrm>
            <a:off x="4408798" y="2615876"/>
            <a:ext cx="7616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Imagen 33" descr="Imagen que contiene edificio, árbol&#10;&#10;Descripción generada automáticamente">
            <a:extLst>
              <a:ext uri="{FF2B5EF4-FFF2-40B4-BE49-F238E27FC236}">
                <a16:creationId xmlns:a16="http://schemas.microsoft.com/office/drawing/2014/main" id="{738D3494-E505-43A0-9553-2D9427B7D451}"/>
              </a:ext>
            </a:extLst>
          </p:cNvPr>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r="20636"/>
          <a:stretch/>
        </p:blipFill>
        <p:spPr>
          <a:xfrm>
            <a:off x="17713" y="0"/>
            <a:ext cx="4037935" cy="6858000"/>
          </a:xfrm>
          <a:prstGeom prst="rect">
            <a:avLst/>
          </a:prstGeom>
        </p:spPr>
      </p:pic>
      <p:sp>
        <p:nvSpPr>
          <p:cNvPr id="28" name="Rectángulo 27">
            <a:extLst>
              <a:ext uri="{FF2B5EF4-FFF2-40B4-BE49-F238E27FC236}">
                <a16:creationId xmlns:a16="http://schemas.microsoft.com/office/drawing/2014/main" id="{4A701DFE-CB8B-4C7B-8AE7-92BE770D8BB7}"/>
              </a:ext>
            </a:extLst>
          </p:cNvPr>
          <p:cNvSpPr/>
          <p:nvPr/>
        </p:nvSpPr>
        <p:spPr>
          <a:xfrm>
            <a:off x="17713" y="1109"/>
            <a:ext cx="4037935" cy="6858001"/>
          </a:xfrm>
          <a:prstGeom prst="rect">
            <a:avLst/>
          </a:prstGeom>
          <a:solidFill>
            <a:srgbClr val="20386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5" name="Marcador de contenido 8">
            <a:extLst>
              <a:ext uri="{FF2B5EF4-FFF2-40B4-BE49-F238E27FC236}">
                <a16:creationId xmlns:a16="http://schemas.microsoft.com/office/drawing/2014/main" id="{5BECC421-1C05-4E31-9EB5-3F95DE71E53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34414" y="635146"/>
            <a:ext cx="3460672" cy="564888"/>
          </a:xfrm>
          <a:prstGeom prst="rect">
            <a:avLst/>
          </a:prstGeom>
        </p:spPr>
      </p:pic>
      <p:cxnSp>
        <p:nvCxnSpPr>
          <p:cNvPr id="39" name="Conector recto 38">
            <a:extLst>
              <a:ext uri="{FF2B5EF4-FFF2-40B4-BE49-F238E27FC236}">
                <a16:creationId xmlns:a16="http://schemas.microsoft.com/office/drawing/2014/main" id="{ADAC9D71-8B9C-4AE7-A323-416E45AE4EA7}"/>
              </a:ext>
            </a:extLst>
          </p:cNvPr>
          <p:cNvCxnSpPr>
            <a:cxnSpLocks/>
          </p:cNvCxnSpPr>
          <p:nvPr/>
        </p:nvCxnSpPr>
        <p:spPr>
          <a:xfrm>
            <a:off x="5347504" y="5248158"/>
            <a:ext cx="2870064"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D9EAAB69-E424-46CC-9495-59E728E522BC}"/>
              </a:ext>
            </a:extLst>
          </p:cNvPr>
          <p:cNvCxnSpPr>
            <a:cxnSpLocks/>
          </p:cNvCxnSpPr>
          <p:nvPr/>
        </p:nvCxnSpPr>
        <p:spPr>
          <a:xfrm>
            <a:off x="5324354" y="3996873"/>
            <a:ext cx="2893214"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25767AEE-5CA0-40B0-820E-2278E3D5D2B8}"/>
              </a:ext>
            </a:extLst>
          </p:cNvPr>
          <p:cNvCxnSpPr>
            <a:cxnSpLocks/>
          </p:cNvCxnSpPr>
          <p:nvPr/>
        </p:nvCxnSpPr>
        <p:spPr>
          <a:xfrm>
            <a:off x="9664861" y="3977735"/>
            <a:ext cx="2360626"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042C752B-CA1B-4A3E-A3B1-99E07FDC5863}"/>
              </a:ext>
            </a:extLst>
          </p:cNvPr>
          <p:cNvSpPr txBox="1"/>
          <p:nvPr/>
        </p:nvSpPr>
        <p:spPr>
          <a:xfrm>
            <a:off x="4297392" y="2966299"/>
            <a:ext cx="655949" cy="707886"/>
          </a:xfrm>
          <a:prstGeom prst="rect">
            <a:avLst/>
          </a:prstGeom>
          <a:noFill/>
        </p:spPr>
        <p:txBody>
          <a:bodyPr wrap="none" rtlCol="0">
            <a:spAutoFit/>
          </a:bodyPr>
          <a:lstStyle/>
          <a:p>
            <a:r>
              <a:rPr lang="es-CO" sz="4000" b="1" dirty="0">
                <a:solidFill>
                  <a:srgbClr val="ED7D31"/>
                </a:solidFill>
                <a:effectLst>
                  <a:outerShdw blurRad="38100" dist="38100" dir="2700000" algn="tl">
                    <a:srgbClr val="000000">
                      <a:alpha val="43137"/>
                    </a:srgbClr>
                  </a:outerShdw>
                </a:effectLst>
                <a:latin typeface="Impact" panose="020B0806030902050204" pitchFamily="34" charset="0"/>
              </a:rPr>
              <a:t>01</a:t>
            </a:r>
          </a:p>
        </p:txBody>
      </p:sp>
      <p:sp>
        <p:nvSpPr>
          <p:cNvPr id="10" name="CuadroTexto 9">
            <a:extLst>
              <a:ext uri="{FF2B5EF4-FFF2-40B4-BE49-F238E27FC236}">
                <a16:creationId xmlns:a16="http://schemas.microsoft.com/office/drawing/2014/main" id="{E37B1850-7923-40E1-906E-6990A873B647}"/>
              </a:ext>
            </a:extLst>
          </p:cNvPr>
          <p:cNvSpPr txBox="1"/>
          <p:nvPr/>
        </p:nvSpPr>
        <p:spPr>
          <a:xfrm>
            <a:off x="4308309" y="4203139"/>
            <a:ext cx="718466" cy="707886"/>
          </a:xfrm>
          <a:prstGeom prst="rect">
            <a:avLst/>
          </a:prstGeom>
          <a:noFill/>
        </p:spPr>
        <p:txBody>
          <a:bodyPr wrap="none" rtlCol="0">
            <a:spAutoFit/>
          </a:bodyPr>
          <a:lstStyle/>
          <a:p>
            <a:r>
              <a:rPr lang="es-CO" sz="4000" b="1" dirty="0">
                <a:solidFill>
                  <a:srgbClr val="4472C4"/>
                </a:solidFill>
                <a:effectLst>
                  <a:outerShdw blurRad="38100" dist="38100" dir="2700000" algn="tl">
                    <a:srgbClr val="000000">
                      <a:alpha val="43137"/>
                    </a:srgbClr>
                  </a:outerShdw>
                </a:effectLst>
                <a:latin typeface="Impact" panose="020B0806030902050204" pitchFamily="34" charset="0"/>
              </a:rPr>
              <a:t>02</a:t>
            </a:r>
          </a:p>
        </p:txBody>
      </p:sp>
      <p:sp>
        <p:nvSpPr>
          <p:cNvPr id="11" name="CuadroTexto 10">
            <a:extLst>
              <a:ext uri="{FF2B5EF4-FFF2-40B4-BE49-F238E27FC236}">
                <a16:creationId xmlns:a16="http://schemas.microsoft.com/office/drawing/2014/main" id="{5B95158B-1BA2-4CD1-BD01-29D61BFE47DD}"/>
              </a:ext>
            </a:extLst>
          </p:cNvPr>
          <p:cNvSpPr txBox="1"/>
          <p:nvPr/>
        </p:nvSpPr>
        <p:spPr>
          <a:xfrm>
            <a:off x="4323554" y="5633174"/>
            <a:ext cx="732893" cy="707886"/>
          </a:xfrm>
          <a:prstGeom prst="rect">
            <a:avLst/>
          </a:prstGeom>
          <a:noFill/>
        </p:spPr>
        <p:txBody>
          <a:bodyPr wrap="none" rtlCol="0">
            <a:spAutoFit/>
          </a:bodyPr>
          <a:lstStyle/>
          <a:p>
            <a:r>
              <a:rPr lang="es-CO" sz="4000" b="1" dirty="0">
                <a:solidFill>
                  <a:srgbClr val="5B9BD5"/>
                </a:solidFill>
                <a:effectLst>
                  <a:outerShdw blurRad="38100" dist="38100" dir="2700000" algn="tl">
                    <a:srgbClr val="000000">
                      <a:alpha val="43137"/>
                    </a:srgbClr>
                  </a:outerShdw>
                </a:effectLst>
                <a:latin typeface="Impact" panose="020B0806030902050204" pitchFamily="34" charset="0"/>
              </a:rPr>
              <a:t>03</a:t>
            </a:r>
          </a:p>
        </p:txBody>
      </p:sp>
      <p:sp>
        <p:nvSpPr>
          <p:cNvPr id="13" name="CuadroTexto 12">
            <a:extLst>
              <a:ext uri="{FF2B5EF4-FFF2-40B4-BE49-F238E27FC236}">
                <a16:creationId xmlns:a16="http://schemas.microsoft.com/office/drawing/2014/main" id="{57999CAE-1AE1-484C-B98F-16DD216D41C4}"/>
              </a:ext>
            </a:extLst>
          </p:cNvPr>
          <p:cNvSpPr txBox="1"/>
          <p:nvPr/>
        </p:nvSpPr>
        <p:spPr>
          <a:xfrm>
            <a:off x="8633010" y="2967888"/>
            <a:ext cx="716863" cy="707886"/>
          </a:xfrm>
          <a:prstGeom prst="rect">
            <a:avLst/>
          </a:prstGeom>
          <a:noFill/>
        </p:spPr>
        <p:txBody>
          <a:bodyPr wrap="none" rtlCol="0">
            <a:spAutoFit/>
          </a:bodyPr>
          <a:lstStyle/>
          <a:p>
            <a:r>
              <a:rPr lang="es-CO" sz="4000" b="1" dirty="0">
                <a:solidFill>
                  <a:srgbClr val="FFC000"/>
                </a:solidFill>
                <a:effectLst>
                  <a:outerShdw blurRad="38100" dist="38100" dir="2700000" algn="tl">
                    <a:srgbClr val="000000">
                      <a:alpha val="43137"/>
                    </a:srgbClr>
                  </a:outerShdw>
                </a:effectLst>
                <a:latin typeface="Impact" panose="020B0806030902050204" pitchFamily="34" charset="0"/>
              </a:rPr>
              <a:t>04</a:t>
            </a:r>
          </a:p>
        </p:txBody>
      </p:sp>
      <p:sp>
        <p:nvSpPr>
          <p:cNvPr id="14" name="CuadroTexto 13">
            <a:extLst>
              <a:ext uri="{FF2B5EF4-FFF2-40B4-BE49-F238E27FC236}">
                <a16:creationId xmlns:a16="http://schemas.microsoft.com/office/drawing/2014/main" id="{A6CFC621-AE31-4591-9C71-0682B16DF8A5}"/>
              </a:ext>
            </a:extLst>
          </p:cNvPr>
          <p:cNvSpPr txBox="1"/>
          <p:nvPr/>
        </p:nvSpPr>
        <p:spPr>
          <a:xfrm>
            <a:off x="8706495" y="4191541"/>
            <a:ext cx="736099" cy="707886"/>
          </a:xfrm>
          <a:prstGeom prst="rect">
            <a:avLst/>
          </a:prstGeom>
          <a:noFill/>
        </p:spPr>
        <p:txBody>
          <a:bodyPr wrap="none" rtlCol="0">
            <a:spAutoFit/>
          </a:bodyPr>
          <a:lstStyle/>
          <a:p>
            <a:r>
              <a:rPr lang="es-CO" sz="4000" b="1" dirty="0">
                <a:solidFill>
                  <a:srgbClr val="70AD47"/>
                </a:solidFill>
                <a:effectLst>
                  <a:outerShdw blurRad="38100" dist="38100" dir="2700000" algn="tl">
                    <a:srgbClr val="000000">
                      <a:alpha val="43137"/>
                    </a:srgbClr>
                  </a:outerShdw>
                </a:effectLst>
                <a:latin typeface="Impact" panose="020B0806030902050204" pitchFamily="34" charset="0"/>
              </a:rPr>
              <a:t>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
            <a:extLst>
              <a:ext uri="{FF2B5EF4-FFF2-40B4-BE49-F238E27FC236}">
                <a16:creationId xmlns:a16="http://schemas.microsoft.com/office/drawing/2014/main" id="{FD10A65E-22A3-490B-805A-2592E1C0BAFD}"/>
              </a:ext>
            </a:extLst>
          </p:cNvPr>
          <p:cNvSpPr/>
          <p:nvPr/>
        </p:nvSpPr>
        <p:spPr>
          <a:xfrm>
            <a:off x="1363671" y="448788"/>
            <a:ext cx="8670326" cy="677108"/>
          </a:xfrm>
          <a:prstGeom prst="rect">
            <a:avLst/>
          </a:prstGeom>
        </p:spPr>
        <p:txBody>
          <a:bodyPr wrap="square">
            <a:spAutoFit/>
          </a:bodyPr>
          <a:lstStyle/>
          <a:p>
            <a:r>
              <a:rPr lang="en-US" sz="2400" b="1" dirty="0">
                <a:solidFill>
                  <a:srgbClr val="004A84"/>
                </a:solidFill>
                <a:latin typeface="Arial" panose="020B0604020202020204" pitchFamily="34" charset="0"/>
                <a:cs typeface="Arial" panose="020B0604020202020204" pitchFamily="34" charset="0"/>
              </a:rPr>
              <a:t>Sector Vivienda, Ciudad y </a:t>
            </a:r>
            <a:r>
              <a:rPr lang="en-US" sz="2400" b="1" dirty="0" err="1">
                <a:solidFill>
                  <a:srgbClr val="004A84"/>
                </a:solidFill>
                <a:latin typeface="Arial" panose="020B0604020202020204" pitchFamily="34" charset="0"/>
                <a:cs typeface="Arial" panose="020B0604020202020204" pitchFamily="34" charset="0"/>
              </a:rPr>
              <a:t>Territorio</a:t>
            </a:r>
            <a:endParaRPr lang="en-US" sz="2400" b="1" dirty="0">
              <a:solidFill>
                <a:srgbClr val="004A84"/>
              </a:solidFill>
              <a:latin typeface="Arial" panose="020B0604020202020204" pitchFamily="34" charset="0"/>
              <a:cs typeface="Arial" panose="020B0604020202020204" pitchFamily="34" charset="0"/>
            </a:endParaRPr>
          </a:p>
          <a:p>
            <a:r>
              <a:rPr lang="en-US" sz="1400" dirty="0">
                <a:solidFill>
                  <a:srgbClr val="004A84"/>
                </a:solidFill>
                <a:latin typeface="Arial" panose="020B0604020202020204" pitchFamily="34" charset="0"/>
                <a:cs typeface="Arial" panose="020B0604020202020204" pitchFamily="34" charset="0"/>
              </a:rPr>
              <a:t>Corte 30 de </a:t>
            </a:r>
            <a:r>
              <a:rPr lang="en-US" sz="1400" dirty="0" err="1">
                <a:solidFill>
                  <a:srgbClr val="004A84"/>
                </a:solidFill>
                <a:latin typeface="Arial" panose="020B0604020202020204" pitchFamily="34" charset="0"/>
                <a:cs typeface="Arial" panose="020B0604020202020204" pitchFamily="34" charset="0"/>
              </a:rPr>
              <a:t>junio</a:t>
            </a:r>
            <a:r>
              <a:rPr lang="en-US" sz="1400" dirty="0">
                <a:solidFill>
                  <a:srgbClr val="004A84"/>
                </a:solidFill>
                <a:latin typeface="Arial" panose="020B0604020202020204" pitchFamily="34" charset="0"/>
                <a:cs typeface="Arial" panose="020B0604020202020204" pitchFamily="34" charset="0"/>
              </a:rPr>
              <a:t> </a:t>
            </a:r>
            <a:endParaRPr lang="es-MX" sz="2000" dirty="0">
              <a:solidFill>
                <a:srgbClr val="004A84"/>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CuadroTexto 318">
            <a:extLst>
              <a:ext uri="{FF2B5EF4-FFF2-40B4-BE49-F238E27FC236}">
                <a16:creationId xmlns:a16="http://schemas.microsoft.com/office/drawing/2014/main" id="{B55CF278-0F62-AF5D-672E-02F3B67812DA}"/>
              </a:ext>
            </a:extLst>
          </p:cNvPr>
          <p:cNvSpPr txBox="1"/>
          <p:nvPr/>
        </p:nvSpPr>
        <p:spPr>
          <a:xfrm>
            <a:off x="628090" y="405837"/>
            <a:ext cx="655949" cy="707886"/>
          </a:xfrm>
          <a:prstGeom prst="rect">
            <a:avLst/>
          </a:prstGeom>
          <a:noFill/>
        </p:spPr>
        <p:txBody>
          <a:bodyPr wrap="none" rtlCol="0">
            <a:spAutoFit/>
          </a:bodyPr>
          <a:lstStyle/>
          <a:p>
            <a:r>
              <a:rPr lang="es-CO" sz="4000" b="1" dirty="0">
                <a:solidFill>
                  <a:srgbClr val="ED7D31"/>
                </a:solidFill>
                <a:effectLst>
                  <a:outerShdw blurRad="38100" dist="38100" dir="2700000" algn="tl">
                    <a:srgbClr val="000000">
                      <a:alpha val="43137"/>
                    </a:srgbClr>
                  </a:outerShdw>
                </a:effectLst>
                <a:latin typeface="Impact" panose="020B0806030902050204" pitchFamily="34" charset="0"/>
              </a:rPr>
              <a:t>01</a:t>
            </a:r>
          </a:p>
        </p:txBody>
      </p:sp>
      <p:graphicFrame>
        <p:nvGraphicFramePr>
          <p:cNvPr id="2" name="Tabla 1">
            <a:extLst>
              <a:ext uri="{FF2B5EF4-FFF2-40B4-BE49-F238E27FC236}">
                <a16:creationId xmlns:a16="http://schemas.microsoft.com/office/drawing/2014/main" id="{DE52DAA4-7CA9-B3CC-1989-4BE6163051E5}"/>
              </a:ext>
            </a:extLst>
          </p:cNvPr>
          <p:cNvGraphicFramePr>
            <a:graphicFrameLocks noGrp="1"/>
          </p:cNvGraphicFramePr>
          <p:nvPr>
            <p:extLst>
              <p:ext uri="{D42A27DB-BD31-4B8C-83A1-F6EECF244321}">
                <p14:modId xmlns:p14="http://schemas.microsoft.com/office/powerpoint/2010/main" val="1628098415"/>
              </p:ext>
            </p:extLst>
          </p:nvPr>
        </p:nvGraphicFramePr>
        <p:xfrm>
          <a:off x="1119491" y="1294944"/>
          <a:ext cx="9158686" cy="3112304"/>
        </p:xfrm>
        <a:graphic>
          <a:graphicData uri="http://schemas.openxmlformats.org/drawingml/2006/table">
            <a:tbl>
              <a:tblPr/>
              <a:tblGrid>
                <a:gridCol w="3282006">
                  <a:extLst>
                    <a:ext uri="{9D8B030D-6E8A-4147-A177-3AD203B41FA5}">
                      <a16:colId xmlns:a16="http://schemas.microsoft.com/office/drawing/2014/main" val="2406424024"/>
                    </a:ext>
                  </a:extLst>
                </a:gridCol>
                <a:gridCol w="1059452">
                  <a:extLst>
                    <a:ext uri="{9D8B030D-6E8A-4147-A177-3AD203B41FA5}">
                      <a16:colId xmlns:a16="http://schemas.microsoft.com/office/drawing/2014/main" val="3036470712"/>
                    </a:ext>
                  </a:extLst>
                </a:gridCol>
                <a:gridCol w="2377203">
                  <a:extLst>
                    <a:ext uri="{9D8B030D-6E8A-4147-A177-3AD203B41FA5}">
                      <a16:colId xmlns:a16="http://schemas.microsoft.com/office/drawing/2014/main" val="3880262456"/>
                    </a:ext>
                  </a:extLst>
                </a:gridCol>
                <a:gridCol w="756063">
                  <a:extLst>
                    <a:ext uri="{9D8B030D-6E8A-4147-A177-3AD203B41FA5}">
                      <a16:colId xmlns:a16="http://schemas.microsoft.com/office/drawing/2014/main" val="4121962754"/>
                    </a:ext>
                  </a:extLst>
                </a:gridCol>
                <a:gridCol w="841981">
                  <a:extLst>
                    <a:ext uri="{9D8B030D-6E8A-4147-A177-3AD203B41FA5}">
                      <a16:colId xmlns:a16="http://schemas.microsoft.com/office/drawing/2014/main" val="471270919"/>
                    </a:ext>
                  </a:extLst>
                </a:gridCol>
                <a:gridCol w="841981">
                  <a:extLst>
                    <a:ext uri="{9D8B030D-6E8A-4147-A177-3AD203B41FA5}">
                      <a16:colId xmlns:a16="http://schemas.microsoft.com/office/drawing/2014/main" val="1459010901"/>
                    </a:ext>
                  </a:extLst>
                </a:gridCol>
              </a:tblGrid>
              <a:tr h="474365">
                <a:tc rowSpan="2">
                  <a:txBody>
                    <a:bodyPr/>
                    <a:lstStyle/>
                    <a:p>
                      <a:pPr algn="ctr" fontAlgn="ctr"/>
                      <a:r>
                        <a:rPr lang="es-CO" sz="1600" b="1" i="0" u="none" strike="noStrike" dirty="0">
                          <a:solidFill>
                            <a:srgbClr val="FFFFFF"/>
                          </a:solidFill>
                          <a:effectLst/>
                          <a:latin typeface="Arial" panose="020B0604020202020204" pitchFamily="34" charset="0"/>
                        </a:rPr>
                        <a:t>Entidad</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gridSpan="5">
                  <a:txBody>
                    <a:bodyPr/>
                    <a:lstStyle/>
                    <a:p>
                      <a:pPr algn="ctr" fontAlgn="ctr"/>
                      <a:r>
                        <a:rPr lang="es-CO" sz="1600" b="1" i="0" u="none" strike="noStrike" dirty="0">
                          <a:solidFill>
                            <a:srgbClr val="FFFFFF"/>
                          </a:solidFill>
                          <a:effectLst/>
                          <a:latin typeface="Arial" panose="020B0604020202020204" pitchFamily="34" charset="0"/>
                        </a:rPr>
                        <a:t>II Trimestre</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263640062"/>
                  </a:ext>
                </a:extLst>
              </a:tr>
              <a:tr h="529708">
                <a:tc vMerge="1">
                  <a:txBody>
                    <a:bodyPr/>
                    <a:lstStyle/>
                    <a:p>
                      <a:endParaRPr lang="es-CO"/>
                    </a:p>
                  </a:txBody>
                  <a:tcPr/>
                </a:tc>
                <a:tc>
                  <a:txBody>
                    <a:bodyPr/>
                    <a:lstStyle/>
                    <a:p>
                      <a:pPr algn="ctr" fontAlgn="ctr"/>
                      <a:r>
                        <a:rPr lang="es-CO" sz="1600" b="1" i="0" u="none" strike="noStrike">
                          <a:solidFill>
                            <a:srgbClr val="FFFFFF"/>
                          </a:solidFill>
                          <a:effectLst/>
                          <a:latin typeface="Arial" panose="020B0604020202020204" pitchFamily="34" charset="0"/>
                        </a:rPr>
                        <a:t>No. Proyectos</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600" b="1" i="0" u="none" strike="noStrike" dirty="0">
                          <a:solidFill>
                            <a:srgbClr val="FFFFFF"/>
                          </a:solidFill>
                          <a:effectLst/>
                          <a:latin typeface="Arial" panose="020B0604020202020204" pitchFamily="34" charset="0"/>
                        </a:rPr>
                        <a:t>Inversión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200" b="1" i="0" u="none" strike="noStrike" dirty="0">
                          <a:solidFill>
                            <a:srgbClr val="FFFFFF"/>
                          </a:solidFill>
                          <a:effectLst/>
                          <a:latin typeface="Arial" panose="020B0604020202020204" pitchFamily="34" charset="0"/>
                        </a:rPr>
                        <a:t>Físico Producto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200" b="1" i="0" u="none" strike="noStrike" dirty="0">
                          <a:solidFill>
                            <a:srgbClr val="FFFFFF"/>
                          </a:solidFill>
                          <a:effectLst/>
                          <a:latin typeface="Arial" panose="020B0604020202020204" pitchFamily="34" charset="0"/>
                        </a:rPr>
                        <a:t>Gestión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200" b="1" i="0" u="none" strike="noStrike" dirty="0">
                          <a:solidFill>
                            <a:srgbClr val="FFFFFF"/>
                          </a:solidFill>
                          <a:effectLst/>
                          <a:latin typeface="Arial" panose="020B0604020202020204" pitchFamily="34" charset="0"/>
                        </a:rPr>
                        <a:t>Financiero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91602262"/>
                  </a:ext>
                </a:extLst>
              </a:tr>
              <a:tr h="355774">
                <a:tc>
                  <a:txBody>
                    <a:bodyPr/>
                    <a:lstStyle/>
                    <a:p>
                      <a:pPr algn="l" fontAlgn="ctr"/>
                      <a:r>
                        <a:rPr lang="es-MX" sz="1600" b="0" i="0" u="none" strike="noStrike">
                          <a:solidFill>
                            <a:srgbClr val="0F243E"/>
                          </a:solidFill>
                          <a:effectLst/>
                          <a:latin typeface="Arial" panose="020B0604020202020204" pitchFamily="34" charset="0"/>
                        </a:rPr>
                        <a:t>Comisión de Regulación de Agua Potable y Saneamiento Básico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DCE6F1"/>
                    </a:solidFill>
                  </a:tcPr>
                </a:tc>
                <a:tc>
                  <a:txBody>
                    <a:bodyPr/>
                    <a:lstStyle/>
                    <a:p>
                      <a:pPr algn="ctr" fontAlgn="ctr"/>
                      <a:r>
                        <a:rPr lang="es-CO" sz="1600" b="0" i="0" u="none" strike="noStrike">
                          <a:solidFill>
                            <a:srgbClr val="0F243E"/>
                          </a:solidFill>
                          <a:effectLst/>
                          <a:latin typeface="Arial" panose="020B0604020202020204" pitchFamily="34" charset="0"/>
                        </a:rPr>
                        <a:t>3</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DCE6F1"/>
                    </a:solidFill>
                  </a:tcPr>
                </a:tc>
                <a:tc>
                  <a:txBody>
                    <a:bodyPr/>
                    <a:lstStyle/>
                    <a:p>
                      <a:pPr algn="r" fontAlgn="ctr"/>
                      <a:r>
                        <a:rPr lang="es-CO" sz="1600" b="0" i="0" u="none" strike="noStrike">
                          <a:solidFill>
                            <a:srgbClr val="0F243E"/>
                          </a:solidFill>
                          <a:effectLst/>
                          <a:latin typeface="Arial" panose="020B0604020202020204" pitchFamily="34" charset="0"/>
                        </a:rPr>
                        <a:t> $     10.785.100.000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DCE6F1"/>
                    </a:solidFill>
                  </a:tcPr>
                </a:tc>
                <a:tc>
                  <a:txBody>
                    <a:bodyPr/>
                    <a:lstStyle/>
                    <a:p>
                      <a:pPr algn="ctr" fontAlgn="ctr"/>
                      <a:r>
                        <a:rPr lang="es-CO" sz="1600" b="0" i="0" u="none" strike="noStrike" dirty="0">
                          <a:solidFill>
                            <a:srgbClr val="0F243E"/>
                          </a:solidFill>
                          <a:effectLst/>
                          <a:latin typeface="Arial" panose="020B0604020202020204" pitchFamily="34" charset="0"/>
                        </a:rPr>
                        <a:t>50,1%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DCE6F1"/>
                    </a:solidFill>
                  </a:tcPr>
                </a:tc>
                <a:tc>
                  <a:txBody>
                    <a:bodyPr/>
                    <a:lstStyle/>
                    <a:p>
                      <a:pPr algn="ctr" fontAlgn="ctr"/>
                      <a:r>
                        <a:rPr lang="es-CO" sz="1600" b="0" i="0" u="none" strike="noStrike" dirty="0">
                          <a:solidFill>
                            <a:srgbClr val="0F243E"/>
                          </a:solidFill>
                          <a:effectLst/>
                          <a:latin typeface="Arial" panose="020B0604020202020204" pitchFamily="34" charset="0"/>
                        </a:rPr>
                        <a:t>66,3%</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DCE6F1"/>
                    </a:solidFill>
                  </a:tcPr>
                </a:tc>
                <a:tc>
                  <a:txBody>
                    <a:bodyPr/>
                    <a:lstStyle/>
                    <a:p>
                      <a:pPr algn="ctr" fontAlgn="ctr"/>
                      <a:r>
                        <a:rPr lang="es-CO" sz="1600" b="0" i="0" u="none" strike="noStrike">
                          <a:solidFill>
                            <a:srgbClr val="0F243E"/>
                          </a:solidFill>
                          <a:effectLst/>
                          <a:latin typeface="Arial" panose="020B0604020202020204" pitchFamily="34" charset="0"/>
                        </a:rPr>
                        <a:t>32,5%</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287079609"/>
                  </a:ext>
                </a:extLst>
              </a:tr>
              <a:tr h="406083">
                <a:tc>
                  <a:txBody>
                    <a:bodyPr/>
                    <a:lstStyle/>
                    <a:p>
                      <a:pPr algn="l" fontAlgn="ctr"/>
                      <a:r>
                        <a:rPr lang="es-CO" sz="1600" b="0" i="0" u="none" strike="noStrike" dirty="0">
                          <a:solidFill>
                            <a:srgbClr val="0F243E"/>
                          </a:solidFill>
                          <a:effectLst/>
                          <a:latin typeface="Arial" panose="020B0604020202020204" pitchFamily="34" charset="0"/>
                        </a:rPr>
                        <a:t>Fondo Nacional de Vivienda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DCE6F1"/>
                    </a:solidFill>
                  </a:tcPr>
                </a:tc>
                <a:tc>
                  <a:txBody>
                    <a:bodyPr/>
                    <a:lstStyle/>
                    <a:p>
                      <a:pPr algn="ctr" fontAlgn="ctr"/>
                      <a:r>
                        <a:rPr lang="es-CO" sz="1600" b="0" i="0" u="none" strike="noStrike" dirty="0">
                          <a:solidFill>
                            <a:srgbClr val="0F243E"/>
                          </a:solidFill>
                          <a:effectLst/>
                          <a:latin typeface="Arial" panose="020B0604020202020204" pitchFamily="34" charset="0"/>
                        </a:rPr>
                        <a:t>3</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DCE6F1"/>
                    </a:solidFill>
                  </a:tcPr>
                </a:tc>
                <a:tc>
                  <a:txBody>
                    <a:bodyPr/>
                    <a:lstStyle/>
                    <a:p>
                      <a:pPr algn="r" fontAlgn="ctr"/>
                      <a:r>
                        <a:rPr lang="es-CO" sz="1600" b="0" i="0" u="none" strike="noStrike" dirty="0">
                          <a:solidFill>
                            <a:srgbClr val="0F243E"/>
                          </a:solidFill>
                          <a:effectLst/>
                          <a:latin typeface="Arial" panose="020B0604020202020204" pitchFamily="34" charset="0"/>
                        </a:rPr>
                        <a:t> $1.970.753.424.439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DCE6F1"/>
                    </a:solidFill>
                  </a:tcPr>
                </a:tc>
                <a:tc>
                  <a:txBody>
                    <a:bodyPr/>
                    <a:lstStyle/>
                    <a:p>
                      <a:pPr algn="ctr" fontAlgn="ctr"/>
                      <a:r>
                        <a:rPr lang="es-CO" sz="1600" b="0" i="0" u="none" strike="noStrike" dirty="0">
                          <a:solidFill>
                            <a:srgbClr val="0F243E"/>
                          </a:solidFill>
                          <a:effectLst/>
                          <a:latin typeface="Arial" panose="020B0604020202020204" pitchFamily="34" charset="0"/>
                        </a:rPr>
                        <a:t>71,0%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DCE6F1"/>
                    </a:solidFill>
                  </a:tcPr>
                </a:tc>
                <a:tc>
                  <a:txBody>
                    <a:bodyPr/>
                    <a:lstStyle/>
                    <a:p>
                      <a:pPr algn="ctr" fontAlgn="ctr"/>
                      <a:r>
                        <a:rPr lang="es-CO" sz="1600" b="0" i="0" u="none" strike="noStrike" dirty="0">
                          <a:solidFill>
                            <a:srgbClr val="0F243E"/>
                          </a:solidFill>
                          <a:effectLst/>
                          <a:latin typeface="Arial" panose="020B0604020202020204" pitchFamily="34" charset="0"/>
                        </a:rPr>
                        <a:t>99,7%</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DCE6F1"/>
                    </a:solidFill>
                  </a:tcPr>
                </a:tc>
                <a:tc>
                  <a:txBody>
                    <a:bodyPr/>
                    <a:lstStyle/>
                    <a:p>
                      <a:pPr algn="ctr" fontAlgn="ctr"/>
                      <a:r>
                        <a:rPr lang="es-CO" sz="1600" b="0" i="0" u="none" strike="noStrike" dirty="0">
                          <a:solidFill>
                            <a:srgbClr val="0F243E"/>
                          </a:solidFill>
                          <a:effectLst/>
                          <a:latin typeface="Arial" panose="020B0604020202020204" pitchFamily="34" charset="0"/>
                        </a:rPr>
                        <a:t>33,8%</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1475790676"/>
                  </a:ext>
                </a:extLst>
              </a:tr>
              <a:tr h="355774">
                <a:tc>
                  <a:txBody>
                    <a:bodyPr/>
                    <a:lstStyle/>
                    <a:p>
                      <a:pPr algn="l" fontAlgn="ctr"/>
                      <a:r>
                        <a:rPr lang="es-MX" sz="1600" b="0" i="0" u="none" strike="noStrike" dirty="0">
                          <a:solidFill>
                            <a:srgbClr val="0F243E"/>
                          </a:solidFill>
                          <a:effectLst/>
                          <a:latin typeface="Arial" panose="020B0604020202020204" pitchFamily="34" charset="0"/>
                        </a:rPr>
                        <a:t>Ministerio de Vivienda. Ciudad y Territorio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600" b="0" i="0" u="none" strike="noStrike" dirty="0">
                          <a:solidFill>
                            <a:srgbClr val="0F243E"/>
                          </a:solidFill>
                          <a:effectLst/>
                          <a:latin typeface="Arial" panose="020B0604020202020204" pitchFamily="34" charset="0"/>
                        </a:rPr>
                        <a:t>17</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r" fontAlgn="ctr"/>
                      <a:r>
                        <a:rPr lang="es-CO" sz="1600" b="0" i="0" u="none" strike="noStrike" dirty="0">
                          <a:solidFill>
                            <a:srgbClr val="0F243E"/>
                          </a:solidFill>
                          <a:effectLst/>
                          <a:latin typeface="Arial" panose="020B0604020202020204" pitchFamily="34" charset="0"/>
                        </a:rPr>
                        <a:t> $   775.463.346.282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600" b="0" i="0" u="none" strike="noStrike" dirty="0">
                          <a:solidFill>
                            <a:srgbClr val="0F243E"/>
                          </a:solidFill>
                          <a:effectLst/>
                          <a:latin typeface="Arial" panose="020B0604020202020204" pitchFamily="34" charset="0"/>
                        </a:rPr>
                        <a:t>68,2%</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600" b="0" i="0" u="none" strike="noStrike" dirty="0">
                          <a:solidFill>
                            <a:srgbClr val="0F243E"/>
                          </a:solidFill>
                          <a:effectLst/>
                          <a:latin typeface="Arial" panose="020B0604020202020204" pitchFamily="34" charset="0"/>
                        </a:rPr>
                        <a:t>102,0%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600" b="0" i="0" u="none" strike="noStrike" dirty="0">
                          <a:solidFill>
                            <a:srgbClr val="0F243E"/>
                          </a:solidFill>
                          <a:effectLst/>
                          <a:latin typeface="Arial" panose="020B0604020202020204" pitchFamily="34" charset="0"/>
                        </a:rPr>
                        <a:t>6,2%</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4108589224"/>
                  </a:ext>
                </a:extLst>
              </a:tr>
              <a:tr h="355774">
                <a:tc>
                  <a:txBody>
                    <a:bodyPr/>
                    <a:lstStyle/>
                    <a:p>
                      <a:pPr algn="ctr" fontAlgn="ctr"/>
                      <a:r>
                        <a:rPr lang="es-CO" sz="2000" b="1" i="0" u="none" strike="noStrike" dirty="0">
                          <a:solidFill>
                            <a:srgbClr val="FFFFFF"/>
                          </a:solidFill>
                          <a:effectLst/>
                          <a:latin typeface="Arial" panose="020B0604020202020204" pitchFamily="34" charset="0"/>
                        </a:rPr>
                        <a:t>Total 2022</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600" b="1" i="0" u="none" strike="noStrike" dirty="0">
                          <a:solidFill>
                            <a:srgbClr val="FFFFFF"/>
                          </a:solidFill>
                          <a:effectLst/>
                          <a:latin typeface="Arial" panose="020B0604020202020204" pitchFamily="34" charset="0"/>
                        </a:rPr>
                        <a:t>23</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r" fontAlgn="ctr"/>
                      <a:r>
                        <a:rPr lang="es-CO" sz="1600" b="1" i="0" u="none" strike="noStrike" dirty="0">
                          <a:solidFill>
                            <a:srgbClr val="FFFFFF"/>
                          </a:solidFill>
                          <a:effectLst/>
                          <a:latin typeface="Arial" panose="020B0604020202020204" pitchFamily="34" charset="0"/>
                        </a:rPr>
                        <a:t> $2.757.001.870.721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600" b="1" i="0" u="none" strike="noStrike" dirty="0">
                          <a:solidFill>
                            <a:srgbClr val="FFFFFF"/>
                          </a:solidFill>
                          <a:effectLst/>
                          <a:latin typeface="Arial" panose="020B0604020202020204" pitchFamily="34" charset="0"/>
                        </a:rPr>
                        <a:t>63,1%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600" b="1" i="0" u="none" strike="noStrike" dirty="0">
                          <a:solidFill>
                            <a:srgbClr val="FFFFFF"/>
                          </a:solidFill>
                          <a:effectLst/>
                          <a:latin typeface="Arial" panose="020B0604020202020204" pitchFamily="34" charset="0"/>
                        </a:rPr>
                        <a:t>89,3%</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600" b="1" i="0" u="none" strike="noStrike" dirty="0">
                          <a:solidFill>
                            <a:srgbClr val="FFFFFF"/>
                          </a:solidFill>
                          <a:effectLst/>
                          <a:latin typeface="Arial" panose="020B0604020202020204" pitchFamily="34" charset="0"/>
                        </a:rPr>
                        <a:t>24,2%</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255377609"/>
                  </a:ext>
                </a:extLst>
              </a:tr>
              <a:tr h="355774">
                <a:tc>
                  <a:txBody>
                    <a:bodyPr/>
                    <a:lstStyle/>
                    <a:p>
                      <a:pPr algn="ctr" fontAlgn="ctr"/>
                      <a:r>
                        <a:rPr lang="es-CO" sz="2000" b="1" i="0" u="none" strike="noStrike" dirty="0">
                          <a:solidFill>
                            <a:schemeClr val="accent1">
                              <a:lumMod val="50000"/>
                            </a:schemeClr>
                          </a:solidFill>
                          <a:effectLst/>
                          <a:latin typeface="Arial" panose="020B0604020202020204" pitchFamily="34" charset="0"/>
                        </a:rPr>
                        <a:t>II Trimestre 2021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40000"/>
                        <a:lumOff val="60000"/>
                      </a:schemeClr>
                    </a:solidFill>
                  </a:tcPr>
                </a:tc>
                <a:tc>
                  <a:txBody>
                    <a:bodyPr/>
                    <a:lstStyle/>
                    <a:p>
                      <a:pPr algn="ctr" fontAlgn="ctr"/>
                      <a:r>
                        <a:rPr lang="es-CO" sz="1600" b="1" i="0" u="none" strike="noStrike" dirty="0">
                          <a:solidFill>
                            <a:schemeClr val="accent1">
                              <a:lumMod val="50000"/>
                            </a:schemeClr>
                          </a:solidFill>
                          <a:effectLst/>
                          <a:latin typeface="Arial" panose="020B0604020202020204" pitchFamily="34" charset="0"/>
                        </a:rPr>
                        <a:t>23</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40000"/>
                        <a:lumOff val="60000"/>
                      </a:schemeClr>
                    </a:solidFill>
                  </a:tcPr>
                </a:tc>
                <a:tc>
                  <a:txBody>
                    <a:bodyPr/>
                    <a:lstStyle/>
                    <a:p>
                      <a:pPr algn="r" fontAlgn="ctr"/>
                      <a:r>
                        <a:rPr lang="es-CO" sz="1600" b="1" i="0" u="none" strike="noStrike" dirty="0">
                          <a:solidFill>
                            <a:schemeClr val="accent1">
                              <a:lumMod val="50000"/>
                            </a:schemeClr>
                          </a:solidFill>
                          <a:effectLst/>
                          <a:latin typeface="Arial" panose="020B0604020202020204" pitchFamily="34" charset="0"/>
                        </a:rPr>
                        <a:t>$2.917.762.733.485</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40000"/>
                        <a:lumOff val="60000"/>
                      </a:schemeClr>
                    </a:solidFill>
                  </a:tcPr>
                </a:tc>
                <a:tc>
                  <a:txBody>
                    <a:bodyPr/>
                    <a:lstStyle/>
                    <a:p>
                      <a:pPr algn="ctr" fontAlgn="ctr"/>
                      <a:r>
                        <a:rPr lang="es-CO" sz="1600" b="1" i="0" u="none" strike="noStrike" dirty="0">
                          <a:solidFill>
                            <a:schemeClr val="accent1">
                              <a:lumMod val="50000"/>
                            </a:schemeClr>
                          </a:solidFill>
                          <a:effectLst/>
                          <a:latin typeface="Arial" panose="020B0604020202020204" pitchFamily="34" charset="0"/>
                        </a:rPr>
                        <a:t>59,4%</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40000"/>
                        <a:lumOff val="60000"/>
                      </a:schemeClr>
                    </a:solidFill>
                  </a:tcPr>
                </a:tc>
                <a:tc>
                  <a:txBody>
                    <a:bodyPr/>
                    <a:lstStyle/>
                    <a:p>
                      <a:pPr algn="ctr" fontAlgn="ctr"/>
                      <a:r>
                        <a:rPr lang="es-CO" sz="1600" b="1" i="0" u="none" strike="noStrike" dirty="0">
                          <a:solidFill>
                            <a:schemeClr val="accent1">
                              <a:lumMod val="50000"/>
                            </a:schemeClr>
                          </a:solidFill>
                          <a:effectLst/>
                          <a:latin typeface="Arial" panose="020B0604020202020204" pitchFamily="34" charset="0"/>
                        </a:rPr>
                        <a:t>82,8%</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40000"/>
                        <a:lumOff val="60000"/>
                      </a:schemeClr>
                    </a:solidFill>
                  </a:tcPr>
                </a:tc>
                <a:tc>
                  <a:txBody>
                    <a:bodyPr/>
                    <a:lstStyle/>
                    <a:p>
                      <a:pPr algn="ctr" fontAlgn="ctr"/>
                      <a:r>
                        <a:rPr lang="es-CO" sz="1600" b="1" i="0" u="none" strike="noStrike" dirty="0">
                          <a:solidFill>
                            <a:schemeClr val="accent1">
                              <a:lumMod val="50000"/>
                            </a:schemeClr>
                          </a:solidFill>
                          <a:effectLst/>
                          <a:latin typeface="Arial" panose="020B0604020202020204" pitchFamily="34" charset="0"/>
                        </a:rPr>
                        <a:t>19,1%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46283286"/>
                  </a:ext>
                </a:extLst>
              </a:tr>
            </a:tbl>
          </a:graphicData>
        </a:graphic>
      </p:graphicFrame>
      <p:graphicFrame>
        <p:nvGraphicFramePr>
          <p:cNvPr id="3" name="Tabla 2">
            <a:extLst>
              <a:ext uri="{FF2B5EF4-FFF2-40B4-BE49-F238E27FC236}">
                <a16:creationId xmlns:a16="http://schemas.microsoft.com/office/drawing/2014/main" id="{53BA5882-2CCD-BD79-D69B-C3A12C5E73A6}"/>
              </a:ext>
            </a:extLst>
          </p:cNvPr>
          <p:cNvGraphicFramePr>
            <a:graphicFrameLocks noGrp="1"/>
          </p:cNvGraphicFramePr>
          <p:nvPr>
            <p:extLst>
              <p:ext uri="{D42A27DB-BD31-4B8C-83A1-F6EECF244321}">
                <p14:modId xmlns:p14="http://schemas.microsoft.com/office/powerpoint/2010/main" val="68230635"/>
              </p:ext>
            </p:extLst>
          </p:nvPr>
        </p:nvGraphicFramePr>
        <p:xfrm>
          <a:off x="1119490" y="4522926"/>
          <a:ext cx="5230510" cy="1287780"/>
        </p:xfrm>
        <a:graphic>
          <a:graphicData uri="http://schemas.openxmlformats.org/drawingml/2006/table">
            <a:tbl>
              <a:tblPr>
                <a:tableStyleId>{5C22544A-7EE6-4342-B048-85BDC9FD1C3A}</a:tableStyleId>
              </a:tblPr>
              <a:tblGrid>
                <a:gridCol w="5230510">
                  <a:extLst>
                    <a:ext uri="{9D8B030D-6E8A-4147-A177-3AD203B41FA5}">
                      <a16:colId xmlns:a16="http://schemas.microsoft.com/office/drawing/2014/main" val="2388486775"/>
                    </a:ext>
                  </a:extLst>
                </a:gridCol>
              </a:tblGrid>
              <a:tr h="0">
                <a:tc>
                  <a:txBody>
                    <a:bodyPr/>
                    <a:lstStyle/>
                    <a:p>
                      <a:pPr algn="ctr" fontAlgn="t"/>
                      <a:r>
                        <a:rPr lang="es-MX" sz="1200" b="1" u="none" strike="noStrike" dirty="0">
                          <a:effectLst/>
                        </a:rPr>
                        <a:t>Observación general</a:t>
                      </a:r>
                      <a:r>
                        <a:rPr lang="es-MX" sz="1200" u="none" strike="noStrike" dirty="0">
                          <a:effectLst/>
                        </a:rPr>
                        <a:t>: </a:t>
                      </a:r>
                      <a:br>
                        <a:rPr lang="es-MX" sz="1200" u="none" strike="noStrike" dirty="0">
                          <a:effectLst/>
                        </a:rPr>
                      </a:br>
                      <a:br>
                        <a:rPr lang="es-MX" sz="1200" u="none" strike="noStrike" dirty="0">
                          <a:effectLst/>
                        </a:rPr>
                      </a:br>
                      <a:r>
                        <a:rPr lang="es-MX" sz="1200" u="none" strike="noStrike" dirty="0">
                          <a:effectLst/>
                        </a:rPr>
                        <a:t>En el segundo trimestre de la vigencia 2022  se  presenta un resultado positivo en los 23 proyectos de inversión del sector, con un avance del 89,3% en los indicadores de gestión, 63,1% en los indicadores de producto y 24,2% de avance financiero en promedio. Además se adiciona el proyecto: Fortalecimiento a la construcción de equipamientos en los programas de vivienda de interés prioritario y social Nacional.</a:t>
                      </a:r>
                      <a:endParaRPr lang="es-MX" sz="1200" b="1"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76481600"/>
                  </a:ext>
                </a:extLst>
              </a:tr>
            </a:tbl>
          </a:graphicData>
        </a:graphic>
      </p:graphicFrame>
      <p:graphicFrame>
        <p:nvGraphicFramePr>
          <p:cNvPr id="323" name="Tabla 322">
            <a:extLst>
              <a:ext uri="{FF2B5EF4-FFF2-40B4-BE49-F238E27FC236}">
                <a16:creationId xmlns:a16="http://schemas.microsoft.com/office/drawing/2014/main" id="{FC3A6F65-6E86-A46E-6A0F-61A3CDEC5E2A}"/>
              </a:ext>
            </a:extLst>
          </p:cNvPr>
          <p:cNvGraphicFramePr>
            <a:graphicFrameLocks noGrp="1"/>
          </p:cNvGraphicFramePr>
          <p:nvPr>
            <p:extLst>
              <p:ext uri="{D42A27DB-BD31-4B8C-83A1-F6EECF244321}">
                <p14:modId xmlns:p14="http://schemas.microsoft.com/office/powerpoint/2010/main" val="257498145"/>
              </p:ext>
            </p:extLst>
          </p:nvPr>
        </p:nvGraphicFramePr>
        <p:xfrm>
          <a:off x="6524610" y="4522926"/>
          <a:ext cx="3753567" cy="1470660"/>
        </p:xfrm>
        <a:graphic>
          <a:graphicData uri="http://schemas.openxmlformats.org/drawingml/2006/table">
            <a:tbl>
              <a:tblPr>
                <a:tableStyleId>{5C22544A-7EE6-4342-B048-85BDC9FD1C3A}</a:tableStyleId>
              </a:tblPr>
              <a:tblGrid>
                <a:gridCol w="3753567">
                  <a:extLst>
                    <a:ext uri="{9D8B030D-6E8A-4147-A177-3AD203B41FA5}">
                      <a16:colId xmlns:a16="http://schemas.microsoft.com/office/drawing/2014/main" val="2388486775"/>
                    </a:ext>
                  </a:extLst>
                </a:gridCol>
              </a:tblGrid>
              <a:tr h="1470660">
                <a:tc>
                  <a:txBody>
                    <a:bodyPr/>
                    <a:lstStyle/>
                    <a:p>
                      <a:pPr algn="ctr"/>
                      <a:r>
                        <a:rPr lang="es-MX" sz="1200" b="1" dirty="0">
                          <a:solidFill>
                            <a:schemeClr val="dk1"/>
                          </a:solidFill>
                        </a:rPr>
                        <a:t>Comparativo:</a:t>
                      </a:r>
                    </a:p>
                    <a:p>
                      <a:pPr algn="ctr"/>
                      <a:endParaRPr lang="es-MX" sz="1200" b="1" dirty="0">
                        <a:solidFill>
                          <a:schemeClr val="dk1"/>
                        </a:solidFill>
                      </a:endParaRPr>
                    </a:p>
                    <a:p>
                      <a:pPr algn="ctr"/>
                      <a:r>
                        <a:rPr lang="es-MX" sz="1200" dirty="0">
                          <a:solidFill>
                            <a:schemeClr val="dk1"/>
                          </a:solidFill>
                        </a:rPr>
                        <a:t>Al comparar los resultados de los trimestres en las dos vigencias se evidencia que en el 2022 el sector tuvo menores recursos; sin embargo tienen un mejor desempeño en cuanto a los indicadores de producto y de gestión así como el avance financiero</a:t>
                      </a:r>
                      <a:r>
                        <a:rPr lang="es-MX" sz="1200" dirty="0"/>
                        <a:t>	</a:t>
                      </a:r>
                    </a:p>
                  </a:txBody>
                  <a:tcPr marL="7620" marR="7620" marT="7620" marB="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76481600"/>
                  </a:ext>
                </a:extLst>
              </a:tr>
            </a:tbl>
          </a:graphicData>
        </a:graphic>
      </p:graphicFrame>
    </p:spTree>
    <p:extLst>
      <p:ext uri="{BB962C8B-B14F-4D97-AF65-F5344CB8AC3E}">
        <p14:creationId xmlns:p14="http://schemas.microsoft.com/office/powerpoint/2010/main" val="397343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
            <a:extLst>
              <a:ext uri="{FF2B5EF4-FFF2-40B4-BE49-F238E27FC236}">
                <a16:creationId xmlns:a16="http://schemas.microsoft.com/office/drawing/2014/main" id="{FD10A65E-22A3-490B-805A-2592E1C0BAFD}"/>
              </a:ext>
            </a:extLst>
          </p:cNvPr>
          <p:cNvSpPr/>
          <p:nvPr/>
        </p:nvSpPr>
        <p:spPr>
          <a:xfrm>
            <a:off x="1476505" y="437563"/>
            <a:ext cx="8670326" cy="677108"/>
          </a:xfrm>
          <a:prstGeom prst="rect">
            <a:avLst/>
          </a:prstGeom>
        </p:spPr>
        <p:txBody>
          <a:bodyPr wrap="square">
            <a:spAutoFit/>
          </a:bodyPr>
          <a:lstStyle/>
          <a:p>
            <a:r>
              <a:rPr lang="en-US" sz="2400" b="1" dirty="0">
                <a:solidFill>
                  <a:srgbClr val="004A84"/>
                </a:solidFill>
                <a:latin typeface="Arial" panose="020B0604020202020204" pitchFamily="34" charset="0"/>
                <a:cs typeface="Arial" panose="020B0604020202020204" pitchFamily="34" charset="0"/>
              </a:rPr>
              <a:t>Vivienda – </a:t>
            </a:r>
            <a:r>
              <a:rPr lang="en-US" sz="2400" b="1" dirty="0" err="1">
                <a:solidFill>
                  <a:srgbClr val="004A84"/>
                </a:solidFill>
                <a:latin typeface="Arial" panose="020B0604020202020204" pitchFamily="34" charset="0"/>
                <a:cs typeface="Arial" panose="020B0604020202020204" pitchFamily="34" charset="0"/>
              </a:rPr>
              <a:t>Dirección</a:t>
            </a:r>
            <a:r>
              <a:rPr lang="en-US" sz="2400" b="1" dirty="0">
                <a:solidFill>
                  <a:srgbClr val="004A84"/>
                </a:solidFill>
                <a:latin typeface="Arial" panose="020B0604020202020204" pitchFamily="34" charset="0"/>
                <a:cs typeface="Arial" panose="020B0604020202020204" pitchFamily="34" charset="0"/>
              </a:rPr>
              <a:t> de Sistema </a:t>
            </a:r>
            <a:r>
              <a:rPr lang="en-US" sz="2400" b="1" dirty="0" err="1">
                <a:solidFill>
                  <a:srgbClr val="004A84"/>
                </a:solidFill>
                <a:latin typeface="Arial" panose="020B0604020202020204" pitchFamily="34" charset="0"/>
                <a:cs typeface="Arial" panose="020B0604020202020204" pitchFamily="34" charset="0"/>
              </a:rPr>
              <a:t>Habitacional</a:t>
            </a:r>
            <a:endParaRPr lang="en-US" sz="2400" b="1" dirty="0">
              <a:solidFill>
                <a:srgbClr val="004A84"/>
              </a:solidFill>
              <a:latin typeface="Arial" panose="020B0604020202020204" pitchFamily="34" charset="0"/>
              <a:cs typeface="Arial" panose="020B0604020202020204" pitchFamily="34" charset="0"/>
            </a:endParaRPr>
          </a:p>
          <a:p>
            <a:r>
              <a:rPr lang="es-MX" sz="1400" dirty="0">
                <a:solidFill>
                  <a:srgbClr val="004A84"/>
                </a:solidFill>
                <a:latin typeface="Arial" panose="020B0604020202020204" pitchFamily="34" charset="0"/>
                <a:cs typeface="Arial" panose="020B0604020202020204" pitchFamily="34" charset="0"/>
              </a:rPr>
              <a:t>Corte 30 de junio</a:t>
            </a:r>
          </a:p>
        </p:txBody>
      </p:sp>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CuadroTexto 318">
            <a:extLst>
              <a:ext uri="{FF2B5EF4-FFF2-40B4-BE49-F238E27FC236}">
                <a16:creationId xmlns:a16="http://schemas.microsoft.com/office/drawing/2014/main" id="{9DEA1D01-8C96-0AE7-5D1B-B34A610547F4}"/>
              </a:ext>
            </a:extLst>
          </p:cNvPr>
          <p:cNvSpPr txBox="1"/>
          <p:nvPr/>
        </p:nvSpPr>
        <p:spPr>
          <a:xfrm>
            <a:off x="609207" y="402589"/>
            <a:ext cx="718466" cy="707886"/>
          </a:xfrm>
          <a:prstGeom prst="rect">
            <a:avLst/>
          </a:prstGeom>
          <a:noFill/>
        </p:spPr>
        <p:txBody>
          <a:bodyPr wrap="none" rtlCol="0">
            <a:spAutoFit/>
          </a:bodyPr>
          <a:lstStyle/>
          <a:p>
            <a:r>
              <a:rPr lang="es-CO" sz="4000" b="1" dirty="0">
                <a:solidFill>
                  <a:srgbClr val="4472C4"/>
                </a:solidFill>
                <a:effectLst>
                  <a:outerShdw blurRad="38100" dist="38100" dir="2700000" algn="tl">
                    <a:srgbClr val="000000">
                      <a:alpha val="43137"/>
                    </a:srgbClr>
                  </a:outerShdw>
                </a:effectLst>
                <a:latin typeface="Impact" panose="020B0806030902050204" pitchFamily="34" charset="0"/>
              </a:rPr>
              <a:t>02</a:t>
            </a:r>
          </a:p>
        </p:txBody>
      </p:sp>
      <p:graphicFrame>
        <p:nvGraphicFramePr>
          <p:cNvPr id="2" name="Tabla 1">
            <a:extLst>
              <a:ext uri="{FF2B5EF4-FFF2-40B4-BE49-F238E27FC236}">
                <a16:creationId xmlns:a16="http://schemas.microsoft.com/office/drawing/2014/main" id="{66E1F415-1B72-96DF-9922-3A0BFB4039E3}"/>
              </a:ext>
            </a:extLst>
          </p:cNvPr>
          <p:cNvGraphicFramePr>
            <a:graphicFrameLocks noGrp="1"/>
          </p:cNvGraphicFramePr>
          <p:nvPr>
            <p:extLst>
              <p:ext uri="{D42A27DB-BD31-4B8C-83A1-F6EECF244321}">
                <p14:modId xmlns:p14="http://schemas.microsoft.com/office/powerpoint/2010/main" val="3455558869"/>
              </p:ext>
            </p:extLst>
          </p:nvPr>
        </p:nvGraphicFramePr>
        <p:xfrm>
          <a:off x="323850" y="1544330"/>
          <a:ext cx="6731000" cy="4114470"/>
        </p:xfrm>
        <a:graphic>
          <a:graphicData uri="http://schemas.openxmlformats.org/drawingml/2006/table">
            <a:tbl>
              <a:tblPr/>
              <a:tblGrid>
                <a:gridCol w="1079500">
                  <a:extLst>
                    <a:ext uri="{9D8B030D-6E8A-4147-A177-3AD203B41FA5}">
                      <a16:colId xmlns:a16="http://schemas.microsoft.com/office/drawing/2014/main" val="1665059519"/>
                    </a:ext>
                  </a:extLst>
                </a:gridCol>
                <a:gridCol w="3479800">
                  <a:extLst>
                    <a:ext uri="{9D8B030D-6E8A-4147-A177-3AD203B41FA5}">
                      <a16:colId xmlns:a16="http://schemas.microsoft.com/office/drawing/2014/main" val="1003884675"/>
                    </a:ext>
                  </a:extLst>
                </a:gridCol>
                <a:gridCol w="723900">
                  <a:extLst>
                    <a:ext uri="{9D8B030D-6E8A-4147-A177-3AD203B41FA5}">
                      <a16:colId xmlns:a16="http://schemas.microsoft.com/office/drawing/2014/main" val="2009177301"/>
                    </a:ext>
                  </a:extLst>
                </a:gridCol>
                <a:gridCol w="723900">
                  <a:extLst>
                    <a:ext uri="{9D8B030D-6E8A-4147-A177-3AD203B41FA5}">
                      <a16:colId xmlns:a16="http://schemas.microsoft.com/office/drawing/2014/main" val="953670875"/>
                    </a:ext>
                  </a:extLst>
                </a:gridCol>
                <a:gridCol w="723900">
                  <a:extLst>
                    <a:ext uri="{9D8B030D-6E8A-4147-A177-3AD203B41FA5}">
                      <a16:colId xmlns:a16="http://schemas.microsoft.com/office/drawing/2014/main" val="4138915686"/>
                    </a:ext>
                  </a:extLst>
                </a:gridCol>
              </a:tblGrid>
              <a:tr h="496071">
                <a:tc rowSpan="2">
                  <a:txBody>
                    <a:bodyPr/>
                    <a:lstStyle/>
                    <a:p>
                      <a:pPr algn="ctr" fontAlgn="ctr"/>
                      <a:r>
                        <a:rPr lang="es-CO" sz="1000" b="1" i="0" u="none" strike="noStrike" dirty="0">
                          <a:solidFill>
                            <a:srgbClr val="FFFFFF"/>
                          </a:solidFill>
                          <a:effectLst/>
                          <a:latin typeface="Arial" panose="020B0604020202020204" pitchFamily="34" charset="0"/>
                        </a:rPr>
                        <a:t>Código BPIN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rowSpan="2">
                  <a:txBody>
                    <a:bodyPr/>
                    <a:lstStyle/>
                    <a:p>
                      <a:pPr algn="ctr" fontAlgn="ctr"/>
                      <a:r>
                        <a:rPr lang="es-CO" sz="1000" b="1" i="0" u="none" strike="noStrike" dirty="0">
                          <a:solidFill>
                            <a:srgbClr val="FFFFFF"/>
                          </a:solidFill>
                          <a:effectLst/>
                          <a:latin typeface="Arial" panose="020B0604020202020204" pitchFamily="34" charset="0"/>
                        </a:rPr>
                        <a:t>Nombre del Proyecto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gridSpan="3">
                  <a:txBody>
                    <a:bodyPr/>
                    <a:lstStyle/>
                    <a:p>
                      <a:pPr algn="ctr" fontAlgn="ctr"/>
                      <a:r>
                        <a:rPr lang="es-CO" sz="1000" b="1" i="0" u="none" strike="noStrike" dirty="0">
                          <a:solidFill>
                            <a:srgbClr val="FFFFFF"/>
                          </a:solidFill>
                          <a:effectLst/>
                          <a:latin typeface="Arial" panose="020B0604020202020204" pitchFamily="34" charset="0"/>
                        </a:rPr>
                        <a:t>II Trimestre</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909061670"/>
                  </a:ext>
                </a:extLst>
              </a:tr>
              <a:tr h="408529">
                <a:tc vMerge="1">
                  <a:txBody>
                    <a:bodyPr/>
                    <a:lstStyle/>
                    <a:p>
                      <a:endParaRPr lang="es-CO"/>
                    </a:p>
                  </a:txBody>
                  <a:tcPr/>
                </a:tc>
                <a:tc vMerge="1">
                  <a:txBody>
                    <a:bodyPr/>
                    <a:lstStyle/>
                    <a:p>
                      <a:endParaRPr lang="es-CO"/>
                    </a:p>
                  </a:txBody>
                  <a:tcPr/>
                </a:tc>
                <a:tc>
                  <a:txBody>
                    <a:bodyPr/>
                    <a:lstStyle/>
                    <a:p>
                      <a:pPr algn="ctr" fontAlgn="ctr"/>
                      <a:r>
                        <a:rPr lang="es-CO" sz="800" b="1" i="0" u="none" strike="noStrike">
                          <a:solidFill>
                            <a:srgbClr val="FFFFFF"/>
                          </a:solidFill>
                          <a:effectLst/>
                          <a:latin typeface="Arial" panose="020B0604020202020204" pitchFamily="34" charset="0"/>
                        </a:rPr>
                        <a:t>Avance Fisico del Producto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a:solidFill>
                            <a:srgbClr val="FFFFFF"/>
                          </a:solidFill>
                          <a:effectLst/>
                          <a:latin typeface="Arial" panose="020B0604020202020204" pitchFamily="34" charset="0"/>
                        </a:rPr>
                        <a:t>Avance Gestion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dirty="0">
                          <a:solidFill>
                            <a:srgbClr val="FFFFFF"/>
                          </a:solidFill>
                          <a:effectLst/>
                          <a:latin typeface="Arial" panose="020B0604020202020204" pitchFamily="34" charset="0"/>
                        </a:rPr>
                        <a:t>Avance Financiero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909990218"/>
                  </a:ext>
                </a:extLst>
              </a:tr>
              <a:tr h="641974">
                <a:tc>
                  <a:txBody>
                    <a:bodyPr/>
                    <a:lstStyle/>
                    <a:p>
                      <a:pPr algn="ctr" fontAlgn="ctr"/>
                      <a:r>
                        <a:rPr lang="es-CO" sz="1000" b="0" i="0" u="none" strike="noStrike" dirty="0">
                          <a:solidFill>
                            <a:srgbClr val="0F243E"/>
                          </a:solidFill>
                          <a:effectLst/>
                          <a:latin typeface="Arial" panose="020B0604020202020204" pitchFamily="34" charset="0"/>
                        </a:rPr>
                        <a:t>2017011000096</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0F243E"/>
                          </a:solidFill>
                          <a:effectLst/>
                          <a:latin typeface="Arial" panose="020B0604020202020204" pitchFamily="34" charset="0"/>
                        </a:rPr>
                        <a:t>Fortalecimiento de las políticas públicas de vivienda urbana a nivel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101,00%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75,00%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31,12%</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768737630"/>
                  </a:ext>
                </a:extLst>
              </a:tr>
              <a:tr h="641974">
                <a:tc>
                  <a:txBody>
                    <a:bodyPr/>
                    <a:lstStyle/>
                    <a:p>
                      <a:pPr algn="ctr" fontAlgn="ctr"/>
                      <a:r>
                        <a:rPr lang="es-CO" sz="1000" b="0" i="0" u="none" strike="noStrike" dirty="0">
                          <a:solidFill>
                            <a:srgbClr val="0F243E"/>
                          </a:solidFill>
                          <a:effectLst/>
                          <a:latin typeface="Arial" panose="020B0604020202020204" pitchFamily="34" charset="0"/>
                        </a:rPr>
                        <a:t>2017011000091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0F243E"/>
                          </a:solidFill>
                          <a:effectLst/>
                          <a:latin typeface="Arial" panose="020B0604020202020204" pitchFamily="34" charset="0"/>
                        </a:rPr>
                        <a:t>Asesoría en los procesos de cesión a título gratuito de los bienes inmuebles fiscales urbanos a nivel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100,00%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40,00%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56,51%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1958478353"/>
                  </a:ext>
                </a:extLst>
              </a:tr>
              <a:tr h="641974">
                <a:tc>
                  <a:txBody>
                    <a:bodyPr/>
                    <a:lstStyle/>
                    <a:p>
                      <a:pPr algn="ctr" fontAlgn="ctr"/>
                      <a:r>
                        <a:rPr lang="es-CO" sz="1000" b="0" i="0" u="none" strike="noStrike" dirty="0">
                          <a:solidFill>
                            <a:srgbClr val="0F243E"/>
                          </a:solidFill>
                          <a:effectLst/>
                          <a:latin typeface="Arial" panose="020B0604020202020204" pitchFamily="34" charset="0"/>
                        </a:rPr>
                        <a:t>2017011000106</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0F243E"/>
                          </a:solidFill>
                          <a:effectLst/>
                          <a:latin typeface="Arial" panose="020B0604020202020204" pitchFamily="34" charset="0"/>
                        </a:rPr>
                        <a:t>Saneamiento y legalización de los bienes inmuebles de los extintos ICT-INURBE a nivel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89,00%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50,00%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63,56%</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2444787952"/>
                  </a:ext>
                </a:extLst>
              </a:tr>
              <a:tr h="641974">
                <a:tc>
                  <a:txBody>
                    <a:bodyPr/>
                    <a:lstStyle/>
                    <a:p>
                      <a:pPr algn="ctr" fontAlgn="ctr"/>
                      <a:r>
                        <a:rPr lang="es-CO" sz="1000" b="0" i="0" u="none" strike="noStrike" dirty="0">
                          <a:solidFill>
                            <a:srgbClr val="0F243E"/>
                          </a:solidFill>
                          <a:effectLst/>
                          <a:latin typeface="Arial" panose="020B0604020202020204" pitchFamily="34" charset="0"/>
                        </a:rPr>
                        <a:t>2019011000296</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0F243E"/>
                          </a:solidFill>
                          <a:effectLst/>
                          <a:latin typeface="Arial" panose="020B0604020202020204" pitchFamily="34" charset="0"/>
                        </a:rPr>
                        <a:t>Fortalecimiento de los procesos de producción de vivienda nacional (sin recursos, reporta rezago 2021)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gridSpan="3">
                  <a:txBody>
                    <a:bodyPr/>
                    <a:lstStyle/>
                    <a:p>
                      <a:pPr algn="ctr" fontAlgn="ctr"/>
                      <a:r>
                        <a:rPr lang="es-CO" sz="1000" b="0" i="0" u="none" strike="noStrike" dirty="0">
                          <a:solidFill>
                            <a:srgbClr val="0F243E"/>
                          </a:solidFill>
                          <a:effectLst/>
                          <a:latin typeface="Arial" panose="020B0604020202020204" pitchFamily="34" charset="0"/>
                        </a:rPr>
                        <a:t>No Disponible</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hMerge="1">
                  <a:txBody>
                    <a:bodyPr/>
                    <a:lstStyle/>
                    <a:p>
                      <a:pPr algn="ctr" fontAlgn="ctr"/>
                      <a:r>
                        <a:rPr lang="es-CO" sz="1000" b="1" i="0" u="none" strike="noStrike" dirty="0">
                          <a:solidFill>
                            <a:srgbClr val="0F243E"/>
                          </a:solidFill>
                          <a:effectLst/>
                          <a:latin typeface="Arial" panose="020B0604020202020204" pitchFamily="34" charset="0"/>
                        </a:rPr>
                        <a:t>#N/D</a:t>
                      </a:r>
                    </a:p>
                  </a:txBody>
                  <a:tcPr marL="7620" marR="7620" marT="7620" marB="0" anchor="ctr">
                    <a:lnL w="12700" cap="flat" cmpd="sng" algn="ctr">
                      <a:solidFill>
                        <a:srgbClr val="76933C"/>
                      </a:solidFill>
                      <a:prstDash val="solid"/>
                      <a:round/>
                      <a:headEnd type="none" w="med" len="med"/>
                      <a:tailEnd type="none" w="med" len="med"/>
                    </a:lnL>
                    <a:lnR w="12700" cap="flat" cmpd="sng" algn="ctr">
                      <a:solidFill>
                        <a:srgbClr val="76933C"/>
                      </a:solidFill>
                      <a:prstDash val="solid"/>
                      <a:round/>
                      <a:headEnd type="none" w="med" len="med"/>
                      <a:tailEnd type="none" w="med" len="med"/>
                    </a:lnR>
                    <a:lnT w="12700" cap="flat" cmpd="sng" algn="ctr">
                      <a:solidFill>
                        <a:srgbClr val="76933C"/>
                      </a:solidFill>
                      <a:prstDash val="solid"/>
                      <a:round/>
                      <a:headEnd type="none" w="med" len="med"/>
                      <a:tailEnd type="none" w="med" len="med"/>
                    </a:lnT>
                    <a:lnB w="12700" cap="flat" cmpd="sng" algn="ctr">
                      <a:solidFill>
                        <a:srgbClr val="76933C"/>
                      </a:solidFill>
                      <a:prstDash val="solid"/>
                      <a:round/>
                      <a:headEnd type="none" w="med" len="med"/>
                      <a:tailEnd type="none" w="med" len="med"/>
                    </a:lnB>
                    <a:solidFill>
                      <a:srgbClr val="DCE6F1"/>
                    </a:solidFill>
                  </a:tcPr>
                </a:tc>
                <a:tc hMerge="1">
                  <a:txBody>
                    <a:bodyPr/>
                    <a:lstStyle/>
                    <a:p>
                      <a:pPr algn="ctr" fontAlgn="ctr"/>
                      <a:r>
                        <a:rPr lang="es-CO" sz="1000" b="1" i="0" u="none" strike="noStrike" dirty="0">
                          <a:solidFill>
                            <a:srgbClr val="0F243E"/>
                          </a:solidFill>
                          <a:effectLst/>
                          <a:latin typeface="Arial" panose="020B0604020202020204" pitchFamily="34" charset="0"/>
                        </a:rPr>
                        <a:t>#N/D</a:t>
                      </a:r>
                    </a:p>
                  </a:txBody>
                  <a:tcPr marL="7620" marR="7620" marT="7620" marB="0" anchor="ctr">
                    <a:lnL w="12700" cap="flat" cmpd="sng" algn="ctr">
                      <a:solidFill>
                        <a:srgbClr val="76933C"/>
                      </a:solidFill>
                      <a:prstDash val="solid"/>
                      <a:round/>
                      <a:headEnd type="none" w="med" len="med"/>
                      <a:tailEnd type="none" w="med" len="med"/>
                    </a:lnL>
                    <a:lnR w="12700" cap="flat" cmpd="sng" algn="ctr">
                      <a:solidFill>
                        <a:srgbClr val="76933C"/>
                      </a:solidFill>
                      <a:prstDash val="solid"/>
                      <a:round/>
                      <a:headEnd type="none" w="med" len="med"/>
                      <a:tailEnd type="none" w="med" len="med"/>
                    </a:lnR>
                    <a:lnT w="12700" cap="flat" cmpd="sng" algn="ctr">
                      <a:solidFill>
                        <a:srgbClr val="76933C"/>
                      </a:solidFill>
                      <a:prstDash val="solid"/>
                      <a:round/>
                      <a:headEnd type="none" w="med" len="med"/>
                      <a:tailEnd type="none" w="med" len="med"/>
                    </a:lnT>
                    <a:lnB w="12700" cap="flat" cmpd="sng" algn="ctr">
                      <a:solidFill>
                        <a:srgbClr val="76933C"/>
                      </a:solidFill>
                      <a:prstDash val="solid"/>
                      <a:round/>
                      <a:headEnd type="none" w="med" len="med"/>
                      <a:tailEnd type="none" w="med" len="med"/>
                    </a:lnB>
                    <a:solidFill>
                      <a:srgbClr val="DCE6F1"/>
                    </a:solidFill>
                  </a:tcPr>
                </a:tc>
                <a:extLst>
                  <a:ext uri="{0D108BD9-81ED-4DB2-BD59-A6C34878D82A}">
                    <a16:rowId xmlns:a16="http://schemas.microsoft.com/office/drawing/2014/main" val="137771862"/>
                  </a:ext>
                </a:extLst>
              </a:tr>
              <a:tr h="641974">
                <a:tc gridSpan="2">
                  <a:txBody>
                    <a:bodyPr/>
                    <a:lstStyle/>
                    <a:p>
                      <a:pPr algn="r" fontAlgn="ctr"/>
                      <a:r>
                        <a:rPr lang="es-CO" sz="1000" b="1" i="0" u="none" strike="noStrike" dirty="0">
                          <a:solidFill>
                            <a:srgbClr val="FFFFFF"/>
                          </a:solidFill>
                          <a:effectLst/>
                          <a:latin typeface="Arial" panose="020B0604020202020204" pitchFamily="34" charset="0"/>
                        </a:rPr>
                        <a:t>Promedio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hMerge="1">
                  <a:txBody>
                    <a:bodyPr/>
                    <a:lstStyle/>
                    <a:p>
                      <a:pPr algn="l" fontAlgn="ctr"/>
                      <a:r>
                        <a:rPr lang="es-CO" sz="1000" b="1" i="0" u="none" strike="noStrike" dirty="0">
                          <a:solidFill>
                            <a:srgbClr val="FFFFFF"/>
                          </a:solidFill>
                          <a:effectLst/>
                          <a:latin typeface="Arial" panose="020B0604020202020204" pitchFamily="34" charset="0"/>
                        </a:rPr>
                        <a:t>PROMEDIO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96,67%</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55,00%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50,40%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884739030"/>
                  </a:ext>
                </a:extLst>
              </a:tr>
            </a:tbl>
          </a:graphicData>
        </a:graphic>
      </p:graphicFrame>
      <p:graphicFrame>
        <p:nvGraphicFramePr>
          <p:cNvPr id="3" name="Tabla 2">
            <a:extLst>
              <a:ext uri="{FF2B5EF4-FFF2-40B4-BE49-F238E27FC236}">
                <a16:creationId xmlns:a16="http://schemas.microsoft.com/office/drawing/2014/main" id="{F682801B-4D34-0F21-E810-98C422347545}"/>
              </a:ext>
            </a:extLst>
          </p:cNvPr>
          <p:cNvGraphicFramePr>
            <a:graphicFrameLocks noGrp="1"/>
          </p:cNvGraphicFramePr>
          <p:nvPr>
            <p:extLst>
              <p:ext uri="{D42A27DB-BD31-4B8C-83A1-F6EECF244321}">
                <p14:modId xmlns:p14="http://schemas.microsoft.com/office/powerpoint/2010/main" val="1450576159"/>
              </p:ext>
            </p:extLst>
          </p:nvPr>
        </p:nvGraphicFramePr>
        <p:xfrm>
          <a:off x="7272019" y="1544329"/>
          <a:ext cx="4374549" cy="4114465"/>
        </p:xfrm>
        <a:graphic>
          <a:graphicData uri="http://schemas.openxmlformats.org/drawingml/2006/table">
            <a:tbl>
              <a:tblPr>
                <a:tableStyleId>{5C22544A-7EE6-4342-B048-85BDC9FD1C3A}</a:tableStyleId>
              </a:tblPr>
              <a:tblGrid>
                <a:gridCol w="4374549">
                  <a:extLst>
                    <a:ext uri="{9D8B030D-6E8A-4147-A177-3AD203B41FA5}">
                      <a16:colId xmlns:a16="http://schemas.microsoft.com/office/drawing/2014/main" val="1759724375"/>
                    </a:ext>
                  </a:extLst>
                </a:gridCol>
              </a:tblGrid>
              <a:tr h="4114465">
                <a:tc>
                  <a:txBody>
                    <a:bodyPr/>
                    <a:lstStyle/>
                    <a:p>
                      <a:pPr algn="ctr" fontAlgn="t"/>
                      <a:r>
                        <a:rPr lang="es-MX" sz="1200" b="1" u="none" strike="noStrike" kern="1200" dirty="0">
                          <a:solidFill>
                            <a:schemeClr val="dk1"/>
                          </a:solidFill>
                          <a:effectLst/>
                          <a:latin typeface="+mn-lt"/>
                          <a:ea typeface="+mn-ea"/>
                          <a:cs typeface="+mn-cs"/>
                        </a:rPr>
                        <a:t>Observaciones generales:</a:t>
                      </a:r>
                      <a:br>
                        <a:rPr lang="es-MX" sz="1200" u="none" strike="noStrike" kern="1200" dirty="0">
                          <a:solidFill>
                            <a:schemeClr val="dk1"/>
                          </a:solidFill>
                          <a:effectLst/>
                          <a:latin typeface="+mn-lt"/>
                          <a:ea typeface="+mn-ea"/>
                          <a:cs typeface="+mn-cs"/>
                        </a:rPr>
                      </a:br>
                      <a:br>
                        <a:rPr lang="es-MX" sz="1200" u="none" strike="noStrike" kern="1200" dirty="0">
                          <a:solidFill>
                            <a:schemeClr val="dk1"/>
                          </a:solidFill>
                          <a:effectLst/>
                          <a:latin typeface="+mn-lt"/>
                          <a:ea typeface="+mn-ea"/>
                          <a:cs typeface="+mn-cs"/>
                        </a:rPr>
                      </a:br>
                      <a:r>
                        <a:rPr lang="es-MX" sz="1200" u="none" strike="noStrike" kern="1200" dirty="0">
                          <a:solidFill>
                            <a:schemeClr val="dk1"/>
                          </a:solidFill>
                          <a:effectLst/>
                          <a:latin typeface="+mn-lt"/>
                          <a:ea typeface="+mn-ea"/>
                          <a:cs typeface="+mn-cs"/>
                        </a:rPr>
                        <a:t>1- El proyecto de Políticas de Vivienda Urbana presenta una subestimación en sus metas, por lo cual deberá hacer ajuste de ficha teniendo en cuenta que aún  falta 1 semestre de ejecución. </a:t>
                      </a:r>
                      <a:br>
                        <a:rPr lang="es-MX" sz="1200" u="none" strike="noStrike" kern="1200" dirty="0">
                          <a:solidFill>
                            <a:schemeClr val="dk1"/>
                          </a:solidFill>
                          <a:effectLst/>
                          <a:latin typeface="+mn-lt"/>
                          <a:ea typeface="+mn-ea"/>
                          <a:cs typeface="+mn-cs"/>
                        </a:rPr>
                      </a:br>
                      <a:br>
                        <a:rPr lang="es-MX" sz="1200" u="none" strike="noStrike" kern="1200" dirty="0">
                          <a:solidFill>
                            <a:schemeClr val="dk1"/>
                          </a:solidFill>
                          <a:effectLst/>
                          <a:latin typeface="+mn-lt"/>
                          <a:ea typeface="+mn-ea"/>
                          <a:cs typeface="+mn-cs"/>
                        </a:rPr>
                      </a:br>
                      <a:r>
                        <a:rPr lang="es-MX" sz="1200" u="none" strike="noStrike" kern="1200" dirty="0">
                          <a:solidFill>
                            <a:schemeClr val="dk1"/>
                          </a:solidFill>
                          <a:effectLst/>
                          <a:latin typeface="+mn-lt"/>
                          <a:ea typeface="+mn-ea"/>
                          <a:cs typeface="+mn-cs"/>
                        </a:rPr>
                        <a:t>2- El proyecto de titulación de igual manera debe realizar un ajuste en las metas, dado que el avance  físico de producto se encuentra subestimada. </a:t>
                      </a:r>
                      <a:br>
                        <a:rPr lang="es-MX" sz="1200" u="none" strike="noStrike" kern="1200" dirty="0">
                          <a:solidFill>
                            <a:schemeClr val="dk1"/>
                          </a:solidFill>
                          <a:effectLst/>
                          <a:latin typeface="+mn-lt"/>
                          <a:ea typeface="+mn-ea"/>
                          <a:cs typeface="+mn-cs"/>
                        </a:rPr>
                      </a:br>
                      <a:br>
                        <a:rPr lang="es-MX" sz="1200" u="none" strike="noStrike" kern="1200" dirty="0">
                          <a:solidFill>
                            <a:schemeClr val="dk1"/>
                          </a:solidFill>
                          <a:effectLst/>
                          <a:latin typeface="+mn-lt"/>
                          <a:ea typeface="+mn-ea"/>
                          <a:cs typeface="+mn-cs"/>
                        </a:rPr>
                      </a:br>
                      <a:r>
                        <a:rPr lang="es-MX" sz="1200" u="none" strike="noStrike" kern="1200" dirty="0">
                          <a:solidFill>
                            <a:schemeClr val="dk1"/>
                          </a:solidFill>
                          <a:effectLst/>
                          <a:latin typeface="+mn-lt"/>
                          <a:ea typeface="+mn-ea"/>
                          <a:cs typeface="+mn-cs"/>
                        </a:rPr>
                        <a:t>3-  El proyecto de Saneamiento de bienes inmuebles - INURBE presenta un comportamiento más homogéneo, no obstante se recomienda revisar sus metas y determinar si al final de año pueden superar las previstas inicialmente. </a:t>
                      </a:r>
                      <a:br>
                        <a:rPr lang="es-MX" sz="1200" u="none" strike="noStrike" kern="1200" dirty="0">
                          <a:solidFill>
                            <a:schemeClr val="dk1"/>
                          </a:solidFill>
                          <a:effectLst/>
                          <a:latin typeface="+mn-lt"/>
                          <a:ea typeface="+mn-ea"/>
                          <a:cs typeface="+mn-cs"/>
                        </a:rPr>
                      </a:br>
                      <a:br>
                        <a:rPr lang="es-MX" sz="1200" u="none" strike="noStrike" kern="1200" dirty="0">
                          <a:solidFill>
                            <a:schemeClr val="dk1"/>
                          </a:solidFill>
                          <a:effectLst/>
                          <a:latin typeface="+mn-lt"/>
                          <a:ea typeface="+mn-ea"/>
                          <a:cs typeface="+mn-cs"/>
                        </a:rPr>
                      </a:br>
                      <a:r>
                        <a:rPr lang="es-MX" sz="1200" u="none" strike="noStrike" kern="1200" dirty="0">
                          <a:solidFill>
                            <a:schemeClr val="dk1"/>
                          </a:solidFill>
                          <a:effectLst/>
                          <a:latin typeface="+mn-lt"/>
                          <a:ea typeface="+mn-ea"/>
                          <a:cs typeface="+mn-cs"/>
                        </a:rPr>
                        <a:t>4-  El proyecto de fortalecimiento de los procesos de producción no cuenta con recursos en 2022 y solo esta reportando avances del rezago, el cual esta en el 68,83% .</a:t>
                      </a:r>
                      <a:br>
                        <a:rPr lang="es-MX" sz="1200" u="none" strike="noStrike" kern="1200" dirty="0">
                          <a:solidFill>
                            <a:schemeClr val="dk1"/>
                          </a:solidFill>
                          <a:effectLst/>
                          <a:latin typeface="+mn-lt"/>
                          <a:ea typeface="+mn-ea"/>
                          <a:cs typeface="+mn-cs"/>
                        </a:rPr>
                      </a:br>
                      <a:br>
                        <a:rPr lang="es-MX" sz="1200" u="none" strike="noStrike" kern="1200" dirty="0">
                          <a:solidFill>
                            <a:schemeClr val="dk1"/>
                          </a:solidFill>
                          <a:effectLst/>
                          <a:latin typeface="+mn-lt"/>
                          <a:ea typeface="+mn-ea"/>
                          <a:cs typeface="+mn-cs"/>
                        </a:rPr>
                      </a:br>
                      <a:endParaRPr lang="es-MX" sz="1200" u="none" strike="noStrike" kern="1200" dirty="0">
                        <a:solidFill>
                          <a:schemeClr val="dk1"/>
                        </a:solidFill>
                        <a:effectLst/>
                        <a:latin typeface="+mn-lt"/>
                        <a:ea typeface="+mn-ea"/>
                        <a:cs typeface="+mn-cs"/>
                      </a:endParaRP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599342856"/>
                  </a:ext>
                </a:extLst>
              </a:tr>
            </a:tbl>
          </a:graphicData>
        </a:graphic>
      </p:graphicFrame>
    </p:spTree>
    <p:extLst>
      <p:ext uri="{BB962C8B-B14F-4D97-AF65-F5344CB8AC3E}">
        <p14:creationId xmlns:p14="http://schemas.microsoft.com/office/powerpoint/2010/main" val="84079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
            <a:extLst>
              <a:ext uri="{FF2B5EF4-FFF2-40B4-BE49-F238E27FC236}">
                <a16:creationId xmlns:a16="http://schemas.microsoft.com/office/drawing/2014/main" id="{FD10A65E-22A3-490B-805A-2592E1C0BAFD}"/>
              </a:ext>
            </a:extLst>
          </p:cNvPr>
          <p:cNvSpPr/>
          <p:nvPr/>
        </p:nvSpPr>
        <p:spPr>
          <a:xfrm>
            <a:off x="1476505" y="441982"/>
            <a:ext cx="10020179" cy="677108"/>
          </a:xfrm>
          <a:prstGeom prst="rect">
            <a:avLst/>
          </a:prstGeom>
        </p:spPr>
        <p:txBody>
          <a:bodyPr wrap="square">
            <a:spAutoFit/>
          </a:bodyPr>
          <a:lstStyle/>
          <a:p>
            <a:r>
              <a:rPr lang="en-US" sz="2400" b="1" dirty="0">
                <a:solidFill>
                  <a:srgbClr val="004A84"/>
                </a:solidFill>
                <a:latin typeface="Arial" panose="020B0604020202020204" pitchFamily="34" charset="0"/>
                <a:cs typeface="Arial" panose="020B0604020202020204" pitchFamily="34" charset="0"/>
              </a:rPr>
              <a:t>Vivienda – </a:t>
            </a:r>
            <a:r>
              <a:rPr lang="en-US" sz="2400" b="1" dirty="0" err="1">
                <a:solidFill>
                  <a:srgbClr val="004A84"/>
                </a:solidFill>
                <a:latin typeface="Arial" panose="020B0604020202020204" pitchFamily="34" charset="0"/>
                <a:cs typeface="Arial" panose="020B0604020202020204" pitchFamily="34" charset="0"/>
              </a:rPr>
              <a:t>Dirección</a:t>
            </a:r>
            <a:r>
              <a:rPr lang="en-US" sz="2400" b="1" dirty="0">
                <a:solidFill>
                  <a:srgbClr val="004A84"/>
                </a:solidFill>
                <a:latin typeface="Arial" panose="020B0604020202020204" pitchFamily="34" charset="0"/>
                <a:cs typeface="Arial" panose="020B0604020202020204" pitchFamily="34" charset="0"/>
              </a:rPr>
              <a:t> de </a:t>
            </a:r>
            <a:r>
              <a:rPr lang="en-US" sz="2400" b="1" dirty="0" err="1">
                <a:solidFill>
                  <a:srgbClr val="004A84"/>
                </a:solidFill>
                <a:latin typeface="Arial" panose="020B0604020202020204" pitchFamily="34" charset="0"/>
                <a:cs typeface="Arial" panose="020B0604020202020204" pitchFamily="34" charset="0"/>
              </a:rPr>
              <a:t>Inversiones</a:t>
            </a:r>
            <a:r>
              <a:rPr lang="en-US" sz="2400" b="1" dirty="0">
                <a:solidFill>
                  <a:srgbClr val="004A84"/>
                </a:solidFill>
                <a:latin typeface="Arial" panose="020B0604020202020204" pitchFamily="34" charset="0"/>
                <a:cs typeface="Arial" panose="020B0604020202020204" pitchFamily="34" charset="0"/>
              </a:rPr>
              <a:t> </a:t>
            </a:r>
            <a:r>
              <a:rPr lang="en-US" sz="2400" b="1" dirty="0" err="1">
                <a:solidFill>
                  <a:srgbClr val="004A84"/>
                </a:solidFill>
                <a:latin typeface="Arial" panose="020B0604020202020204" pitchFamily="34" charset="0"/>
                <a:cs typeface="Arial" panose="020B0604020202020204" pitchFamily="34" charset="0"/>
              </a:rPr>
              <a:t>en</a:t>
            </a:r>
            <a:r>
              <a:rPr lang="en-US" sz="2400" b="1" dirty="0">
                <a:solidFill>
                  <a:srgbClr val="004A84"/>
                </a:solidFill>
                <a:latin typeface="Arial" panose="020B0604020202020204" pitchFamily="34" charset="0"/>
                <a:cs typeface="Arial" panose="020B0604020202020204" pitchFamily="34" charset="0"/>
              </a:rPr>
              <a:t> Vivienda de </a:t>
            </a:r>
            <a:r>
              <a:rPr lang="en-US" sz="2400" b="1" dirty="0" err="1">
                <a:solidFill>
                  <a:srgbClr val="004A84"/>
                </a:solidFill>
                <a:latin typeface="Arial" panose="020B0604020202020204" pitchFamily="34" charset="0"/>
                <a:cs typeface="Arial" panose="020B0604020202020204" pitchFamily="34" charset="0"/>
              </a:rPr>
              <a:t>Interés</a:t>
            </a:r>
            <a:r>
              <a:rPr lang="en-US" sz="2400" b="1" dirty="0">
                <a:solidFill>
                  <a:srgbClr val="004A84"/>
                </a:solidFill>
                <a:latin typeface="Arial" panose="020B0604020202020204" pitchFamily="34" charset="0"/>
                <a:cs typeface="Arial" panose="020B0604020202020204" pitchFamily="34" charset="0"/>
              </a:rPr>
              <a:t> Social</a:t>
            </a:r>
          </a:p>
          <a:p>
            <a:r>
              <a:rPr lang="en-US" sz="1400" dirty="0">
                <a:solidFill>
                  <a:srgbClr val="004A84"/>
                </a:solidFill>
                <a:latin typeface="Arial" panose="020B0604020202020204" pitchFamily="34" charset="0"/>
                <a:cs typeface="Arial" panose="020B0604020202020204" pitchFamily="34" charset="0"/>
              </a:rPr>
              <a:t>Corte 30 de </a:t>
            </a:r>
            <a:r>
              <a:rPr lang="en-US" sz="1400" dirty="0" err="1">
                <a:solidFill>
                  <a:srgbClr val="004A84"/>
                </a:solidFill>
                <a:latin typeface="Arial" panose="020B0604020202020204" pitchFamily="34" charset="0"/>
                <a:cs typeface="Arial" panose="020B0604020202020204" pitchFamily="34" charset="0"/>
              </a:rPr>
              <a:t>junio</a:t>
            </a:r>
            <a:endParaRPr lang="es-MX" sz="1400" dirty="0">
              <a:solidFill>
                <a:srgbClr val="004A84"/>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CuadroTexto 318">
            <a:extLst>
              <a:ext uri="{FF2B5EF4-FFF2-40B4-BE49-F238E27FC236}">
                <a16:creationId xmlns:a16="http://schemas.microsoft.com/office/drawing/2014/main" id="{9DEA1D01-8C96-0AE7-5D1B-B34A610547F4}"/>
              </a:ext>
            </a:extLst>
          </p:cNvPr>
          <p:cNvSpPr txBox="1"/>
          <p:nvPr/>
        </p:nvSpPr>
        <p:spPr>
          <a:xfrm>
            <a:off x="609207" y="402589"/>
            <a:ext cx="718466" cy="707886"/>
          </a:xfrm>
          <a:prstGeom prst="rect">
            <a:avLst/>
          </a:prstGeom>
          <a:noFill/>
        </p:spPr>
        <p:txBody>
          <a:bodyPr wrap="none" rtlCol="0">
            <a:spAutoFit/>
          </a:bodyPr>
          <a:lstStyle/>
          <a:p>
            <a:r>
              <a:rPr lang="es-CO" sz="4000" b="1" dirty="0">
                <a:solidFill>
                  <a:srgbClr val="4472C4"/>
                </a:solidFill>
                <a:effectLst>
                  <a:outerShdw blurRad="38100" dist="38100" dir="2700000" algn="tl">
                    <a:srgbClr val="000000">
                      <a:alpha val="43137"/>
                    </a:srgbClr>
                  </a:outerShdw>
                </a:effectLst>
                <a:latin typeface="Impact" panose="020B0806030902050204" pitchFamily="34" charset="0"/>
              </a:rPr>
              <a:t>02</a:t>
            </a:r>
          </a:p>
        </p:txBody>
      </p:sp>
      <p:graphicFrame>
        <p:nvGraphicFramePr>
          <p:cNvPr id="3" name="Tabla 2">
            <a:extLst>
              <a:ext uri="{FF2B5EF4-FFF2-40B4-BE49-F238E27FC236}">
                <a16:creationId xmlns:a16="http://schemas.microsoft.com/office/drawing/2014/main" id="{F682801B-4D34-0F21-E810-98C422347545}"/>
              </a:ext>
            </a:extLst>
          </p:cNvPr>
          <p:cNvGraphicFramePr>
            <a:graphicFrameLocks noGrp="1"/>
          </p:cNvGraphicFramePr>
          <p:nvPr>
            <p:extLst>
              <p:ext uri="{D42A27DB-BD31-4B8C-83A1-F6EECF244321}">
                <p14:modId xmlns:p14="http://schemas.microsoft.com/office/powerpoint/2010/main" val="4193565242"/>
              </p:ext>
            </p:extLst>
          </p:nvPr>
        </p:nvGraphicFramePr>
        <p:xfrm>
          <a:off x="7272019" y="1544329"/>
          <a:ext cx="4374549" cy="4396740"/>
        </p:xfrm>
        <a:graphic>
          <a:graphicData uri="http://schemas.openxmlformats.org/drawingml/2006/table">
            <a:tbl>
              <a:tblPr>
                <a:tableStyleId>{5C22544A-7EE6-4342-B048-85BDC9FD1C3A}</a:tableStyleId>
              </a:tblPr>
              <a:tblGrid>
                <a:gridCol w="4374549">
                  <a:extLst>
                    <a:ext uri="{9D8B030D-6E8A-4147-A177-3AD203B41FA5}">
                      <a16:colId xmlns:a16="http://schemas.microsoft.com/office/drawing/2014/main" val="1759724375"/>
                    </a:ext>
                  </a:extLst>
                </a:gridCol>
              </a:tblGrid>
              <a:tr h="4114465">
                <a:tc>
                  <a:txBody>
                    <a:bodyPr/>
                    <a:lstStyle/>
                    <a:p>
                      <a:pPr algn="ctr" fontAlgn="t"/>
                      <a:r>
                        <a:rPr lang="es-MX" sz="1200" b="1" u="none" strike="noStrike" kern="1200" dirty="0">
                          <a:solidFill>
                            <a:schemeClr val="dk1"/>
                          </a:solidFill>
                          <a:effectLst/>
                          <a:latin typeface="+mn-lt"/>
                          <a:ea typeface="+mn-ea"/>
                          <a:cs typeface="+mn-cs"/>
                        </a:rPr>
                        <a:t>Observaciones generales:</a:t>
                      </a:r>
                      <a:br>
                        <a:rPr lang="es-MX" sz="1200" u="none" strike="noStrike" kern="1200" dirty="0">
                          <a:solidFill>
                            <a:schemeClr val="dk1"/>
                          </a:solidFill>
                          <a:effectLst/>
                          <a:latin typeface="+mn-lt"/>
                          <a:ea typeface="+mn-ea"/>
                          <a:cs typeface="+mn-cs"/>
                        </a:rPr>
                      </a:br>
                      <a:br>
                        <a:rPr lang="es-MX" sz="1200" u="none" strike="noStrike" kern="1200" dirty="0">
                          <a:solidFill>
                            <a:schemeClr val="dk1"/>
                          </a:solidFill>
                          <a:effectLst/>
                          <a:latin typeface="+mn-lt"/>
                          <a:ea typeface="+mn-ea"/>
                          <a:cs typeface="+mn-cs"/>
                        </a:rPr>
                      </a:br>
                      <a:r>
                        <a:rPr lang="es-MX" sz="1200" u="none" strike="noStrike" kern="1200" dirty="0">
                          <a:solidFill>
                            <a:schemeClr val="dk1"/>
                          </a:solidFill>
                          <a:effectLst/>
                          <a:latin typeface="+mn-lt"/>
                          <a:ea typeface="+mn-ea"/>
                          <a:cs typeface="+mn-cs"/>
                        </a:rPr>
                        <a:t>1- El Indicador de gestión del proyecto de cobertura condicionada (FRECH)  va al 100%  toda vez que los recursos asignados al proyecto tienen autorización para comprometerse bajo el esquema de vigencias futuras y para iniciar asignaciones se requiere la elaboración de una resolución, la cual ya fue elaborada. En lo que respecta a la ejecución financiera, esta va acorde con los cobros del sector financiero en la ejecución del programa.</a:t>
                      </a:r>
                    </a:p>
                    <a:p>
                      <a:pPr algn="ctr" fontAlgn="t"/>
                      <a:r>
                        <a:rPr lang="es-MX" sz="1200" u="none" strike="noStrike" kern="1200" dirty="0">
                          <a:solidFill>
                            <a:schemeClr val="dk1"/>
                          </a:solidFill>
                          <a:effectLst/>
                          <a:latin typeface="+mn-lt"/>
                          <a:ea typeface="+mn-ea"/>
                          <a:cs typeface="+mn-cs"/>
                        </a:rPr>
                        <a:t>   </a:t>
                      </a:r>
                    </a:p>
                    <a:p>
                      <a:pPr algn="ctr" fontAlgn="t"/>
                      <a:r>
                        <a:rPr lang="es-MX" sz="1200" u="none" strike="noStrike" kern="1200" dirty="0">
                          <a:solidFill>
                            <a:schemeClr val="dk1"/>
                          </a:solidFill>
                          <a:effectLst/>
                          <a:latin typeface="+mn-lt"/>
                          <a:ea typeface="+mn-ea"/>
                          <a:cs typeface="+mn-cs"/>
                        </a:rPr>
                        <a:t>2-  Teniendo en cuenta los esquemas de ejecución y los compromisos de vigencias futuras, el indicador de gestión y de producto del proyecto Subsidio Familiar de vivienda va al 100%  y  con respecto a metas generales se evidencia un avance físico mayor al de producto debido a la forma de ejecución del programa por medio de esquemas fiduciarios. se aprecia mayores avances físicos en lo corrido del segundo trimestre.  </a:t>
                      </a:r>
                    </a:p>
                    <a:p>
                      <a:pPr algn="ctr" fontAlgn="t"/>
                      <a:r>
                        <a:rPr lang="es-MX" sz="1200" u="none" strike="noStrike" kern="1200" dirty="0">
                          <a:solidFill>
                            <a:schemeClr val="dk1"/>
                          </a:solidFill>
                          <a:effectLst/>
                          <a:latin typeface="+mn-lt"/>
                          <a:ea typeface="+mn-ea"/>
                          <a:cs typeface="+mn-cs"/>
                        </a:rPr>
                        <a:t> </a:t>
                      </a:r>
                    </a:p>
                    <a:p>
                      <a:pPr algn="ctr" fontAlgn="t"/>
                      <a:r>
                        <a:rPr lang="es-MX" sz="1200" u="none" strike="noStrike" kern="1200" dirty="0">
                          <a:solidFill>
                            <a:schemeClr val="dk1"/>
                          </a:solidFill>
                          <a:effectLst/>
                          <a:latin typeface="+mn-lt"/>
                          <a:ea typeface="+mn-ea"/>
                          <a:cs typeface="+mn-cs"/>
                        </a:rPr>
                        <a:t>3. Equipamientos es un proyecto nuevo y con recursos a partir del mes de junio, por lo cual no ha presentado avances. </a:t>
                      </a:r>
                    </a:p>
                    <a:p>
                      <a:pPr algn="ctr" fontAlgn="t"/>
                      <a:endParaRPr lang="es-MX" sz="1200" u="none" strike="noStrike" kern="1200" dirty="0">
                        <a:solidFill>
                          <a:schemeClr val="dk1"/>
                        </a:solidFill>
                        <a:effectLst/>
                        <a:latin typeface="+mn-lt"/>
                        <a:ea typeface="+mn-ea"/>
                        <a:cs typeface="+mn-cs"/>
                      </a:endParaRPr>
                    </a:p>
                    <a:p>
                      <a:pPr algn="ctr" fontAlgn="t"/>
                      <a:endParaRPr lang="es-MX" sz="1200" u="none" strike="noStrike" kern="1200" dirty="0">
                        <a:solidFill>
                          <a:schemeClr val="dk1"/>
                        </a:solidFill>
                        <a:effectLst/>
                        <a:latin typeface="+mn-lt"/>
                        <a:ea typeface="+mn-ea"/>
                        <a:cs typeface="+mn-cs"/>
                      </a:endParaRPr>
                    </a:p>
                    <a:p>
                      <a:pPr algn="ctr" fontAlgn="t"/>
                      <a:r>
                        <a:rPr lang="es-MX" sz="1200" b="1" u="none" strike="noStrike" kern="1200" dirty="0">
                          <a:solidFill>
                            <a:schemeClr val="dk1"/>
                          </a:solidFill>
                          <a:effectLst/>
                          <a:latin typeface="+mn-lt"/>
                          <a:ea typeface="+mn-ea"/>
                          <a:cs typeface="+mn-cs"/>
                        </a:rPr>
                        <a:t>Con respecto a los trazadores presupuestales: lo reportado en SPI guarda consistencia con lo reportado en SUIFPP-trazadores étnicos.</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599342856"/>
                  </a:ext>
                </a:extLst>
              </a:tr>
            </a:tbl>
          </a:graphicData>
        </a:graphic>
      </p:graphicFrame>
      <p:graphicFrame>
        <p:nvGraphicFramePr>
          <p:cNvPr id="5" name="Tabla 4">
            <a:extLst>
              <a:ext uri="{FF2B5EF4-FFF2-40B4-BE49-F238E27FC236}">
                <a16:creationId xmlns:a16="http://schemas.microsoft.com/office/drawing/2014/main" id="{80AEB39D-798F-5DDC-B203-6B02A881A64D}"/>
              </a:ext>
            </a:extLst>
          </p:cNvPr>
          <p:cNvGraphicFramePr>
            <a:graphicFrameLocks noGrp="1"/>
          </p:cNvGraphicFramePr>
          <p:nvPr>
            <p:extLst>
              <p:ext uri="{D42A27DB-BD31-4B8C-83A1-F6EECF244321}">
                <p14:modId xmlns:p14="http://schemas.microsoft.com/office/powerpoint/2010/main" val="3178495672"/>
              </p:ext>
            </p:extLst>
          </p:nvPr>
        </p:nvGraphicFramePr>
        <p:xfrm>
          <a:off x="323850" y="2373788"/>
          <a:ext cx="6730999" cy="2455545"/>
        </p:xfrm>
        <a:graphic>
          <a:graphicData uri="http://schemas.openxmlformats.org/drawingml/2006/table">
            <a:tbl>
              <a:tblPr/>
              <a:tblGrid>
                <a:gridCol w="1044042">
                  <a:extLst>
                    <a:ext uri="{9D8B030D-6E8A-4147-A177-3AD203B41FA5}">
                      <a16:colId xmlns:a16="http://schemas.microsoft.com/office/drawing/2014/main" val="3183221983"/>
                    </a:ext>
                  </a:extLst>
                </a:gridCol>
                <a:gridCol w="3365500">
                  <a:extLst>
                    <a:ext uri="{9D8B030D-6E8A-4147-A177-3AD203B41FA5}">
                      <a16:colId xmlns:a16="http://schemas.microsoft.com/office/drawing/2014/main" val="724112912"/>
                    </a:ext>
                  </a:extLst>
                </a:gridCol>
                <a:gridCol w="773819">
                  <a:extLst>
                    <a:ext uri="{9D8B030D-6E8A-4147-A177-3AD203B41FA5}">
                      <a16:colId xmlns:a16="http://schemas.microsoft.com/office/drawing/2014/main" val="750524775"/>
                    </a:ext>
                  </a:extLst>
                </a:gridCol>
                <a:gridCol w="773819">
                  <a:extLst>
                    <a:ext uri="{9D8B030D-6E8A-4147-A177-3AD203B41FA5}">
                      <a16:colId xmlns:a16="http://schemas.microsoft.com/office/drawing/2014/main" val="3520715148"/>
                    </a:ext>
                  </a:extLst>
                </a:gridCol>
                <a:gridCol w="773819">
                  <a:extLst>
                    <a:ext uri="{9D8B030D-6E8A-4147-A177-3AD203B41FA5}">
                      <a16:colId xmlns:a16="http://schemas.microsoft.com/office/drawing/2014/main" val="2881494356"/>
                    </a:ext>
                  </a:extLst>
                </a:gridCol>
              </a:tblGrid>
              <a:tr h="381000">
                <a:tc rowSpan="2">
                  <a:txBody>
                    <a:bodyPr/>
                    <a:lstStyle/>
                    <a:p>
                      <a:pPr algn="ctr" fontAlgn="ctr"/>
                      <a:r>
                        <a:rPr lang="es-CO" sz="1000" b="1" i="0" u="none" strike="noStrike" dirty="0">
                          <a:solidFill>
                            <a:srgbClr val="FFFFFF"/>
                          </a:solidFill>
                          <a:effectLst/>
                          <a:latin typeface="Arial" panose="020B0604020202020204" pitchFamily="34" charset="0"/>
                        </a:rPr>
                        <a:t>Código BPIN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rowSpan="2">
                  <a:txBody>
                    <a:bodyPr/>
                    <a:lstStyle/>
                    <a:p>
                      <a:pPr algn="ctr" fontAlgn="ctr"/>
                      <a:r>
                        <a:rPr lang="es-CO" sz="1000" b="1" i="0" u="none" strike="noStrike" dirty="0">
                          <a:solidFill>
                            <a:srgbClr val="FFFFFF"/>
                          </a:solidFill>
                          <a:effectLst/>
                          <a:latin typeface="Arial" panose="020B0604020202020204" pitchFamily="34" charset="0"/>
                        </a:rPr>
                        <a:t>Nombre del proyecto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gridSpan="3">
                  <a:txBody>
                    <a:bodyPr/>
                    <a:lstStyle/>
                    <a:p>
                      <a:pPr algn="ctr" fontAlgn="ctr"/>
                      <a:r>
                        <a:rPr lang="es-CO" sz="1000" b="1" i="0" u="none" strike="noStrike" dirty="0">
                          <a:solidFill>
                            <a:srgbClr val="FFFFFF"/>
                          </a:solidFill>
                          <a:effectLst/>
                          <a:latin typeface="Arial" panose="020B0604020202020204" pitchFamily="34" charset="0"/>
                        </a:rPr>
                        <a:t>II Trimestre</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788837533"/>
                  </a:ext>
                </a:extLst>
              </a:tr>
              <a:tr h="266700">
                <a:tc vMerge="1">
                  <a:txBody>
                    <a:bodyPr/>
                    <a:lstStyle/>
                    <a:p>
                      <a:endParaRPr lang="es-CO"/>
                    </a:p>
                  </a:txBody>
                  <a:tcPr/>
                </a:tc>
                <a:tc vMerge="1">
                  <a:txBody>
                    <a:bodyPr/>
                    <a:lstStyle/>
                    <a:p>
                      <a:endParaRPr lang="es-CO"/>
                    </a:p>
                  </a:txBody>
                  <a:tcPr/>
                </a:tc>
                <a:tc>
                  <a:txBody>
                    <a:bodyPr/>
                    <a:lstStyle/>
                    <a:p>
                      <a:pPr algn="ctr" fontAlgn="ctr"/>
                      <a:r>
                        <a:rPr lang="es-CO" sz="800" b="1" i="0" u="none" strike="noStrike">
                          <a:solidFill>
                            <a:srgbClr val="FFFFFF"/>
                          </a:solidFill>
                          <a:effectLst/>
                          <a:latin typeface="Arial" panose="020B0604020202020204" pitchFamily="34" charset="0"/>
                        </a:rPr>
                        <a:t>Avance Fisico del Producto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dirty="0">
                          <a:solidFill>
                            <a:srgbClr val="FFFFFF"/>
                          </a:solidFill>
                          <a:effectLst/>
                          <a:latin typeface="Arial" panose="020B0604020202020204" pitchFamily="34" charset="0"/>
                        </a:rPr>
                        <a:t>Avance Gestion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dirty="0">
                          <a:solidFill>
                            <a:srgbClr val="FFFFFF"/>
                          </a:solidFill>
                          <a:effectLst/>
                          <a:latin typeface="Arial" panose="020B0604020202020204" pitchFamily="34" charset="0"/>
                        </a:rPr>
                        <a:t>Avance Financiero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26725617"/>
                  </a:ext>
                </a:extLst>
              </a:tr>
              <a:tr h="447675">
                <a:tc>
                  <a:txBody>
                    <a:bodyPr/>
                    <a:lstStyle/>
                    <a:p>
                      <a:pPr algn="ctr" fontAlgn="ctr"/>
                      <a:r>
                        <a:rPr lang="es-CO" sz="1000" b="0" i="0" u="none" strike="noStrike" dirty="0">
                          <a:solidFill>
                            <a:srgbClr val="0F243E"/>
                          </a:solidFill>
                          <a:effectLst/>
                          <a:latin typeface="Arial" panose="020B0604020202020204" pitchFamily="34" charset="0"/>
                        </a:rPr>
                        <a:t>2018011001150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a:solidFill>
                            <a:srgbClr val="0F243E"/>
                          </a:solidFill>
                          <a:effectLst/>
                          <a:latin typeface="Arial" panose="020B0604020202020204" pitchFamily="34" charset="0"/>
                        </a:rPr>
                        <a:t>Implementación del programa de cobertura condicionada para créditos de vivienda segunda generación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60,00%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100,00%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36,06%</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974215190"/>
                  </a:ext>
                </a:extLst>
              </a:tr>
              <a:tr h="447675">
                <a:tc>
                  <a:txBody>
                    <a:bodyPr/>
                    <a:lstStyle/>
                    <a:p>
                      <a:pPr algn="ctr" fontAlgn="ctr"/>
                      <a:r>
                        <a:rPr lang="es-CO" sz="1000" b="0" i="0" u="none" strike="noStrike" dirty="0">
                          <a:solidFill>
                            <a:srgbClr val="0F243E"/>
                          </a:solidFill>
                          <a:effectLst/>
                          <a:latin typeface="Arial" panose="020B0604020202020204" pitchFamily="34" charset="0"/>
                        </a:rPr>
                        <a:t>2018011001151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CO" sz="1000" b="0" i="0" u="none" strike="noStrike">
                          <a:solidFill>
                            <a:srgbClr val="0F243E"/>
                          </a:solidFill>
                          <a:effectLst/>
                          <a:latin typeface="Arial" panose="020B0604020202020204" pitchFamily="34" charset="0"/>
                        </a:rPr>
                        <a:t>Subsidio familiar de vivienda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77,00%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100,00%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32,75%</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878778566"/>
                  </a:ext>
                </a:extLst>
              </a:tr>
              <a:tr h="447675">
                <a:tc>
                  <a:txBody>
                    <a:bodyPr/>
                    <a:lstStyle/>
                    <a:p>
                      <a:pPr algn="ctr" fontAlgn="ctr"/>
                      <a:r>
                        <a:rPr lang="es-CO" sz="1000" b="0" i="0" u="none" strike="noStrike" dirty="0">
                          <a:solidFill>
                            <a:srgbClr val="0F243E"/>
                          </a:solidFill>
                          <a:effectLst/>
                          <a:latin typeface="Arial" panose="020B0604020202020204" pitchFamily="34" charset="0"/>
                        </a:rPr>
                        <a:t>2021011000194</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a:solidFill>
                            <a:srgbClr val="0F243E"/>
                          </a:solidFill>
                          <a:effectLst/>
                          <a:latin typeface="Arial" panose="020B0604020202020204" pitchFamily="34" charset="0"/>
                        </a:rPr>
                        <a:t> Fortalecimiento a la construccion de equipamientos en los programas de vivienda de interes prioritario y social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2342413077"/>
                  </a:ext>
                </a:extLst>
              </a:tr>
              <a:tr h="447675">
                <a:tc>
                  <a:txBody>
                    <a:bodyPr/>
                    <a:lstStyle/>
                    <a:p>
                      <a:pPr algn="l" fontAlgn="b"/>
                      <a:r>
                        <a:rPr lang="es-CO" sz="1100" b="0" i="0" u="none" strike="noStrike" dirty="0">
                          <a:solidFill>
                            <a:srgbClr val="FFFFFF"/>
                          </a:solidFill>
                          <a:effectLst/>
                          <a:latin typeface="Calibri" panose="020F0502020204030204" pitchFamily="34" charset="0"/>
                        </a:rPr>
                        <a:t> </a:t>
                      </a:r>
                    </a:p>
                  </a:txBody>
                  <a:tcPr marL="7620" marR="7620" marT="7620"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l" fontAlgn="ctr"/>
                      <a:r>
                        <a:rPr lang="es-CO" sz="1000" b="1" i="0" u="none" strike="noStrike" dirty="0">
                          <a:solidFill>
                            <a:srgbClr val="FFFFFF"/>
                          </a:solidFill>
                          <a:effectLst/>
                          <a:latin typeface="Arial" panose="020B0604020202020204" pitchFamily="34" charset="0"/>
                        </a:rPr>
                        <a:t>PROMEDIO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68,50%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100,00%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34,41%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512846200"/>
                  </a:ext>
                </a:extLst>
              </a:tr>
            </a:tbl>
          </a:graphicData>
        </a:graphic>
      </p:graphicFrame>
    </p:spTree>
    <p:extLst>
      <p:ext uri="{BB962C8B-B14F-4D97-AF65-F5344CB8AC3E}">
        <p14:creationId xmlns:p14="http://schemas.microsoft.com/office/powerpoint/2010/main" val="326441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
            <a:extLst>
              <a:ext uri="{FF2B5EF4-FFF2-40B4-BE49-F238E27FC236}">
                <a16:creationId xmlns:a16="http://schemas.microsoft.com/office/drawing/2014/main" id="{FD10A65E-22A3-490B-805A-2592E1C0BAFD}"/>
              </a:ext>
            </a:extLst>
          </p:cNvPr>
          <p:cNvSpPr/>
          <p:nvPr/>
        </p:nvSpPr>
        <p:spPr>
          <a:xfrm>
            <a:off x="1476505" y="437563"/>
            <a:ext cx="10020179" cy="677108"/>
          </a:xfrm>
          <a:prstGeom prst="rect">
            <a:avLst/>
          </a:prstGeom>
        </p:spPr>
        <p:txBody>
          <a:bodyPr wrap="square">
            <a:spAutoFit/>
          </a:bodyPr>
          <a:lstStyle/>
          <a:p>
            <a:r>
              <a:rPr lang="en-US" sz="2400" b="1" dirty="0">
                <a:solidFill>
                  <a:srgbClr val="004A84"/>
                </a:solidFill>
                <a:latin typeface="Arial" panose="020B0604020202020204" pitchFamily="34" charset="0"/>
                <a:cs typeface="Arial" panose="020B0604020202020204" pitchFamily="34" charset="0"/>
              </a:rPr>
              <a:t>Vivienda – DEUT y DVR</a:t>
            </a:r>
          </a:p>
          <a:p>
            <a:r>
              <a:rPr lang="en-US" sz="1400" dirty="0">
                <a:solidFill>
                  <a:srgbClr val="004A84"/>
                </a:solidFill>
                <a:latin typeface="Arial" panose="020B0604020202020204" pitchFamily="34" charset="0"/>
                <a:cs typeface="Arial" panose="020B0604020202020204" pitchFamily="34" charset="0"/>
              </a:rPr>
              <a:t>Corte 30 de </a:t>
            </a:r>
            <a:r>
              <a:rPr lang="en-US" sz="1400" dirty="0" err="1">
                <a:solidFill>
                  <a:srgbClr val="004A84"/>
                </a:solidFill>
                <a:latin typeface="Arial" panose="020B0604020202020204" pitchFamily="34" charset="0"/>
                <a:cs typeface="Arial" panose="020B0604020202020204" pitchFamily="34" charset="0"/>
              </a:rPr>
              <a:t>junio</a:t>
            </a:r>
            <a:endParaRPr lang="es-MX" sz="1400" dirty="0">
              <a:solidFill>
                <a:srgbClr val="004A84"/>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319" name="CuadroTexto 318">
            <a:extLst>
              <a:ext uri="{FF2B5EF4-FFF2-40B4-BE49-F238E27FC236}">
                <a16:creationId xmlns:a16="http://schemas.microsoft.com/office/drawing/2014/main" id="{9DEA1D01-8C96-0AE7-5D1B-B34A610547F4}"/>
              </a:ext>
            </a:extLst>
          </p:cNvPr>
          <p:cNvSpPr txBox="1"/>
          <p:nvPr/>
        </p:nvSpPr>
        <p:spPr>
          <a:xfrm>
            <a:off x="609207" y="402589"/>
            <a:ext cx="718466" cy="707886"/>
          </a:xfrm>
          <a:prstGeom prst="rect">
            <a:avLst/>
          </a:prstGeom>
          <a:noFill/>
        </p:spPr>
        <p:txBody>
          <a:bodyPr wrap="none" rtlCol="0">
            <a:spAutoFit/>
          </a:bodyPr>
          <a:lstStyle/>
          <a:p>
            <a:r>
              <a:rPr lang="es-CO" sz="4000" b="1" dirty="0">
                <a:solidFill>
                  <a:srgbClr val="4472C4"/>
                </a:solidFill>
                <a:effectLst>
                  <a:outerShdw blurRad="38100" dist="38100" dir="2700000" algn="tl">
                    <a:srgbClr val="000000">
                      <a:alpha val="43137"/>
                    </a:srgbClr>
                  </a:outerShdw>
                </a:effectLst>
                <a:latin typeface="Impact" panose="020B0806030902050204" pitchFamily="34" charset="0"/>
              </a:rPr>
              <a:t>02</a:t>
            </a:r>
          </a:p>
        </p:txBody>
      </p:sp>
      <p:graphicFrame>
        <p:nvGraphicFramePr>
          <p:cNvPr id="3" name="Tabla 2">
            <a:extLst>
              <a:ext uri="{FF2B5EF4-FFF2-40B4-BE49-F238E27FC236}">
                <a16:creationId xmlns:a16="http://schemas.microsoft.com/office/drawing/2014/main" id="{F682801B-4D34-0F21-E810-98C422347545}"/>
              </a:ext>
            </a:extLst>
          </p:cNvPr>
          <p:cNvGraphicFramePr>
            <a:graphicFrameLocks noGrp="1"/>
          </p:cNvGraphicFramePr>
          <p:nvPr>
            <p:extLst>
              <p:ext uri="{D42A27DB-BD31-4B8C-83A1-F6EECF244321}">
                <p14:modId xmlns:p14="http://schemas.microsoft.com/office/powerpoint/2010/main" val="1055758223"/>
              </p:ext>
            </p:extLst>
          </p:nvPr>
        </p:nvGraphicFramePr>
        <p:xfrm>
          <a:off x="7272019" y="1544329"/>
          <a:ext cx="4374549" cy="2019300"/>
        </p:xfrm>
        <a:graphic>
          <a:graphicData uri="http://schemas.openxmlformats.org/drawingml/2006/table">
            <a:tbl>
              <a:tblPr>
                <a:tableStyleId>{5C22544A-7EE6-4342-B048-85BDC9FD1C3A}</a:tableStyleId>
              </a:tblPr>
              <a:tblGrid>
                <a:gridCol w="4374549">
                  <a:extLst>
                    <a:ext uri="{9D8B030D-6E8A-4147-A177-3AD203B41FA5}">
                      <a16:colId xmlns:a16="http://schemas.microsoft.com/office/drawing/2014/main" val="1759724375"/>
                    </a:ext>
                  </a:extLst>
                </a:gridCol>
              </a:tblGrid>
              <a:tr h="1523991">
                <a:tc>
                  <a:txBody>
                    <a:bodyPr/>
                    <a:lstStyle/>
                    <a:p>
                      <a:pPr algn="ctr" fontAlgn="t"/>
                      <a:r>
                        <a:rPr lang="es-MX" sz="1200" b="1" u="none" strike="noStrike" kern="1200" dirty="0">
                          <a:solidFill>
                            <a:schemeClr val="dk1"/>
                          </a:solidFill>
                          <a:effectLst/>
                          <a:latin typeface="+mn-lt"/>
                          <a:ea typeface="+mn-ea"/>
                          <a:cs typeface="+mn-cs"/>
                        </a:rPr>
                        <a:t>Observación general - DEUT:</a:t>
                      </a:r>
                      <a:br>
                        <a:rPr lang="es-MX" sz="1200" u="none" strike="noStrike" kern="1200" dirty="0">
                          <a:solidFill>
                            <a:schemeClr val="dk1"/>
                          </a:solidFill>
                          <a:effectLst/>
                          <a:latin typeface="+mn-lt"/>
                          <a:ea typeface="+mn-ea"/>
                          <a:cs typeface="+mn-cs"/>
                        </a:rPr>
                      </a:br>
                      <a:br>
                        <a:rPr lang="es-MX" sz="1200" u="none" strike="noStrike" kern="1200" dirty="0">
                          <a:solidFill>
                            <a:schemeClr val="dk1"/>
                          </a:solidFill>
                          <a:effectLst/>
                          <a:latin typeface="+mn-lt"/>
                          <a:ea typeface="+mn-ea"/>
                          <a:cs typeface="+mn-cs"/>
                        </a:rPr>
                      </a:br>
                      <a:r>
                        <a:rPr lang="es-MX" sz="1200" u="none" strike="noStrike" kern="1200" dirty="0">
                          <a:solidFill>
                            <a:schemeClr val="dk1"/>
                          </a:solidFill>
                          <a:effectLst/>
                          <a:latin typeface="+mn-lt"/>
                          <a:ea typeface="+mn-ea"/>
                          <a:cs typeface="+mn-cs"/>
                        </a:rPr>
                        <a:t>El proyecto de Espacio Urbano para este segundo trimestre mejoró en su ejecución llegando al 100 % del avance físico. Sin embargo, se debe revisar si esa meta esta subestimada, dado que falta un poco mas del 78% por ejecutar y esto se debe a que sus metas secundarias no están ponderadas en el sistema.</a:t>
                      </a:r>
                    </a:p>
                    <a:p>
                      <a:pPr algn="ctr" fontAlgn="t"/>
                      <a:endParaRPr lang="es-MX" sz="1200" u="none" strike="noStrike" kern="1200" dirty="0">
                        <a:solidFill>
                          <a:schemeClr val="dk1"/>
                        </a:solidFill>
                        <a:effectLst/>
                        <a:latin typeface="+mn-lt"/>
                        <a:ea typeface="+mn-ea"/>
                        <a:cs typeface="+mn-cs"/>
                      </a:endParaRPr>
                    </a:p>
                    <a:p>
                      <a:pPr algn="ctr" fontAlgn="t"/>
                      <a:r>
                        <a:rPr lang="es-MX" sz="1200" u="none" strike="noStrike" kern="1200" dirty="0">
                          <a:solidFill>
                            <a:schemeClr val="dk1"/>
                          </a:solidFill>
                          <a:effectLst/>
                          <a:latin typeface="+mn-lt"/>
                          <a:ea typeface="+mn-ea"/>
                          <a:cs typeface="+mn-cs"/>
                        </a:rPr>
                        <a:t>Se evidencia un acelerado nivel de crecimiento en los indicadores de gestión, lo cuales corresponden a informes que se deben presentar al final del trimestre..</a:t>
                      </a:r>
                      <a:endParaRPr lang="es-MX" sz="1200" b="1" u="none" strike="noStrike" kern="1200" dirty="0">
                        <a:solidFill>
                          <a:schemeClr val="dk1"/>
                        </a:solidFill>
                        <a:effectLst/>
                        <a:latin typeface="+mn-lt"/>
                        <a:ea typeface="+mn-ea"/>
                        <a:cs typeface="+mn-cs"/>
                      </a:endParaRP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599342856"/>
                  </a:ext>
                </a:extLst>
              </a:tr>
            </a:tbl>
          </a:graphicData>
        </a:graphic>
      </p:graphicFrame>
      <p:graphicFrame>
        <p:nvGraphicFramePr>
          <p:cNvPr id="2" name="Tabla 1">
            <a:extLst>
              <a:ext uri="{FF2B5EF4-FFF2-40B4-BE49-F238E27FC236}">
                <a16:creationId xmlns:a16="http://schemas.microsoft.com/office/drawing/2014/main" id="{8DDEAA79-B579-0E93-B51E-7664D8761104}"/>
              </a:ext>
            </a:extLst>
          </p:cNvPr>
          <p:cNvGraphicFramePr>
            <a:graphicFrameLocks noGrp="1"/>
          </p:cNvGraphicFramePr>
          <p:nvPr>
            <p:extLst>
              <p:ext uri="{D42A27DB-BD31-4B8C-83A1-F6EECF244321}">
                <p14:modId xmlns:p14="http://schemas.microsoft.com/office/powerpoint/2010/main" val="848114495"/>
              </p:ext>
            </p:extLst>
          </p:nvPr>
        </p:nvGraphicFramePr>
        <p:xfrm>
          <a:off x="313690" y="2428249"/>
          <a:ext cx="6730999" cy="1158240"/>
        </p:xfrm>
        <a:graphic>
          <a:graphicData uri="http://schemas.openxmlformats.org/drawingml/2006/table">
            <a:tbl>
              <a:tblPr/>
              <a:tblGrid>
                <a:gridCol w="1032735">
                  <a:extLst>
                    <a:ext uri="{9D8B030D-6E8A-4147-A177-3AD203B41FA5}">
                      <a16:colId xmlns:a16="http://schemas.microsoft.com/office/drawing/2014/main" val="1887939080"/>
                    </a:ext>
                  </a:extLst>
                </a:gridCol>
                <a:gridCol w="3329050">
                  <a:extLst>
                    <a:ext uri="{9D8B030D-6E8A-4147-A177-3AD203B41FA5}">
                      <a16:colId xmlns:a16="http://schemas.microsoft.com/office/drawing/2014/main" val="1885363034"/>
                    </a:ext>
                  </a:extLst>
                </a:gridCol>
                <a:gridCol w="789738">
                  <a:extLst>
                    <a:ext uri="{9D8B030D-6E8A-4147-A177-3AD203B41FA5}">
                      <a16:colId xmlns:a16="http://schemas.microsoft.com/office/drawing/2014/main" val="1208645541"/>
                    </a:ext>
                  </a:extLst>
                </a:gridCol>
                <a:gridCol w="789738">
                  <a:extLst>
                    <a:ext uri="{9D8B030D-6E8A-4147-A177-3AD203B41FA5}">
                      <a16:colId xmlns:a16="http://schemas.microsoft.com/office/drawing/2014/main" val="2757133818"/>
                    </a:ext>
                  </a:extLst>
                </a:gridCol>
                <a:gridCol w="789738">
                  <a:extLst>
                    <a:ext uri="{9D8B030D-6E8A-4147-A177-3AD203B41FA5}">
                      <a16:colId xmlns:a16="http://schemas.microsoft.com/office/drawing/2014/main" val="4109155327"/>
                    </a:ext>
                  </a:extLst>
                </a:gridCol>
              </a:tblGrid>
              <a:tr h="381000">
                <a:tc rowSpan="2">
                  <a:txBody>
                    <a:bodyPr/>
                    <a:lstStyle/>
                    <a:p>
                      <a:pPr algn="ctr" fontAlgn="ctr"/>
                      <a:r>
                        <a:rPr lang="es-CO" sz="1000" b="1" i="0" u="none" strike="noStrike" dirty="0">
                          <a:solidFill>
                            <a:srgbClr val="FFFFFF"/>
                          </a:solidFill>
                          <a:effectLst/>
                          <a:latin typeface="Arial" panose="020B0604020202020204" pitchFamily="34" charset="0"/>
                        </a:rPr>
                        <a:t>Código BPIN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rowSpan="2">
                  <a:txBody>
                    <a:bodyPr/>
                    <a:lstStyle/>
                    <a:p>
                      <a:pPr algn="ctr" fontAlgn="ctr"/>
                      <a:r>
                        <a:rPr lang="es-CO" sz="1000" b="1" i="0" u="none" strike="noStrike" dirty="0">
                          <a:solidFill>
                            <a:srgbClr val="FFFFFF"/>
                          </a:solidFill>
                          <a:effectLst/>
                          <a:latin typeface="Arial" panose="020B0604020202020204" pitchFamily="34" charset="0"/>
                        </a:rPr>
                        <a:t>Nombre del proyecto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gridSpan="3">
                  <a:txBody>
                    <a:bodyPr/>
                    <a:lstStyle/>
                    <a:p>
                      <a:pPr algn="ctr" fontAlgn="ctr"/>
                      <a:r>
                        <a:rPr lang="es-CO" sz="1000" b="1" i="0" u="none" strike="noStrike" dirty="0">
                          <a:solidFill>
                            <a:srgbClr val="FFFFFF"/>
                          </a:solidFill>
                          <a:effectLst/>
                          <a:latin typeface="Arial" panose="020B0604020202020204" pitchFamily="34" charset="0"/>
                        </a:rPr>
                        <a:t>II Trimestre</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084202913"/>
                  </a:ext>
                </a:extLst>
              </a:tr>
              <a:tr h="266700">
                <a:tc vMerge="1">
                  <a:txBody>
                    <a:bodyPr/>
                    <a:lstStyle/>
                    <a:p>
                      <a:endParaRPr lang="es-CO"/>
                    </a:p>
                  </a:txBody>
                  <a:tcPr/>
                </a:tc>
                <a:tc vMerge="1">
                  <a:txBody>
                    <a:bodyPr/>
                    <a:lstStyle/>
                    <a:p>
                      <a:endParaRPr lang="es-CO"/>
                    </a:p>
                  </a:txBody>
                  <a:tcPr/>
                </a:tc>
                <a:tc>
                  <a:txBody>
                    <a:bodyPr/>
                    <a:lstStyle/>
                    <a:p>
                      <a:pPr algn="ctr" fontAlgn="ctr"/>
                      <a:r>
                        <a:rPr lang="es-CO" sz="800" b="1" i="0" u="none" strike="noStrike" dirty="0">
                          <a:solidFill>
                            <a:srgbClr val="FFFFFF"/>
                          </a:solidFill>
                          <a:effectLst/>
                          <a:latin typeface="Arial" panose="020B0604020202020204" pitchFamily="34" charset="0"/>
                        </a:rPr>
                        <a:t>Avance Físico del Producto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dirty="0">
                          <a:solidFill>
                            <a:srgbClr val="FFFFFF"/>
                          </a:solidFill>
                          <a:effectLst/>
                          <a:latin typeface="Arial" panose="020B0604020202020204" pitchFamily="34" charset="0"/>
                        </a:rPr>
                        <a:t>Avance Gestion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dirty="0">
                          <a:solidFill>
                            <a:srgbClr val="FFFFFF"/>
                          </a:solidFill>
                          <a:effectLst/>
                          <a:latin typeface="Arial" panose="020B0604020202020204" pitchFamily="34" charset="0"/>
                        </a:rPr>
                        <a:t>Avance Financiero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641804990"/>
                  </a:ext>
                </a:extLst>
              </a:tr>
              <a:tr h="510540">
                <a:tc>
                  <a:txBody>
                    <a:bodyPr/>
                    <a:lstStyle/>
                    <a:p>
                      <a:pPr algn="ctr" fontAlgn="ctr"/>
                      <a:r>
                        <a:rPr lang="es-CO" sz="1000" b="0" i="0" u="none" strike="noStrike" dirty="0">
                          <a:solidFill>
                            <a:srgbClr val="0F243E"/>
                          </a:solidFill>
                          <a:effectLst/>
                          <a:latin typeface="Arial" panose="020B0604020202020204" pitchFamily="34" charset="0"/>
                        </a:rPr>
                        <a:t>2017011000092</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a:solidFill>
                            <a:srgbClr val="0F243E"/>
                          </a:solidFill>
                          <a:effectLst/>
                          <a:latin typeface="Arial" panose="020B0604020202020204" pitchFamily="34" charset="0"/>
                        </a:rPr>
                        <a:t>Fortalecimiento en la implementación de lineamientos normativos y de política pública en materia de desarrollo urbano y territorial a nivel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100,00%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64,50%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21,64%</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1760829353"/>
                  </a:ext>
                </a:extLst>
              </a:tr>
            </a:tbl>
          </a:graphicData>
        </a:graphic>
      </p:graphicFrame>
      <p:graphicFrame>
        <p:nvGraphicFramePr>
          <p:cNvPr id="9" name="Tabla 8">
            <a:extLst>
              <a:ext uri="{FF2B5EF4-FFF2-40B4-BE49-F238E27FC236}">
                <a16:creationId xmlns:a16="http://schemas.microsoft.com/office/drawing/2014/main" id="{6081CBAF-D70E-637E-7884-81CBBC5A9D3C}"/>
              </a:ext>
            </a:extLst>
          </p:cNvPr>
          <p:cNvGraphicFramePr>
            <a:graphicFrameLocks noGrp="1"/>
          </p:cNvGraphicFramePr>
          <p:nvPr>
            <p:extLst>
              <p:ext uri="{D42A27DB-BD31-4B8C-83A1-F6EECF244321}">
                <p14:modId xmlns:p14="http://schemas.microsoft.com/office/powerpoint/2010/main" val="3585136819"/>
              </p:ext>
            </p:extLst>
          </p:nvPr>
        </p:nvGraphicFramePr>
        <p:xfrm>
          <a:off x="313690" y="4706294"/>
          <a:ext cx="6730999" cy="1257300"/>
        </p:xfrm>
        <a:graphic>
          <a:graphicData uri="http://schemas.openxmlformats.org/drawingml/2006/table">
            <a:tbl>
              <a:tblPr/>
              <a:tblGrid>
                <a:gridCol w="1038357">
                  <a:extLst>
                    <a:ext uri="{9D8B030D-6E8A-4147-A177-3AD203B41FA5}">
                      <a16:colId xmlns:a16="http://schemas.microsoft.com/office/drawing/2014/main" val="3197618969"/>
                    </a:ext>
                  </a:extLst>
                </a:gridCol>
                <a:gridCol w="3347176">
                  <a:extLst>
                    <a:ext uri="{9D8B030D-6E8A-4147-A177-3AD203B41FA5}">
                      <a16:colId xmlns:a16="http://schemas.microsoft.com/office/drawing/2014/main" val="2005065431"/>
                    </a:ext>
                  </a:extLst>
                </a:gridCol>
                <a:gridCol w="781822">
                  <a:extLst>
                    <a:ext uri="{9D8B030D-6E8A-4147-A177-3AD203B41FA5}">
                      <a16:colId xmlns:a16="http://schemas.microsoft.com/office/drawing/2014/main" val="4269165507"/>
                    </a:ext>
                  </a:extLst>
                </a:gridCol>
                <a:gridCol w="781822">
                  <a:extLst>
                    <a:ext uri="{9D8B030D-6E8A-4147-A177-3AD203B41FA5}">
                      <a16:colId xmlns:a16="http://schemas.microsoft.com/office/drawing/2014/main" val="1988352256"/>
                    </a:ext>
                  </a:extLst>
                </a:gridCol>
                <a:gridCol w="781822">
                  <a:extLst>
                    <a:ext uri="{9D8B030D-6E8A-4147-A177-3AD203B41FA5}">
                      <a16:colId xmlns:a16="http://schemas.microsoft.com/office/drawing/2014/main" val="2694996080"/>
                    </a:ext>
                  </a:extLst>
                </a:gridCol>
              </a:tblGrid>
              <a:tr h="419100">
                <a:tc rowSpan="2">
                  <a:txBody>
                    <a:bodyPr/>
                    <a:lstStyle/>
                    <a:p>
                      <a:pPr algn="ctr" fontAlgn="ctr"/>
                      <a:r>
                        <a:rPr lang="es-CO" sz="1000" b="1" i="0" u="none" strike="noStrike" dirty="0">
                          <a:solidFill>
                            <a:srgbClr val="FFFFFF"/>
                          </a:solidFill>
                          <a:effectLst/>
                          <a:latin typeface="Arial" panose="020B0604020202020204" pitchFamily="34" charset="0"/>
                        </a:rPr>
                        <a:t>Código BPIN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rowSpan="2">
                  <a:txBody>
                    <a:bodyPr/>
                    <a:lstStyle/>
                    <a:p>
                      <a:pPr algn="ctr" fontAlgn="ctr"/>
                      <a:r>
                        <a:rPr lang="es-CO" sz="1000" b="1" i="0" u="none" strike="noStrike" dirty="0">
                          <a:solidFill>
                            <a:srgbClr val="FFFFFF"/>
                          </a:solidFill>
                          <a:effectLst/>
                          <a:latin typeface="Arial" panose="020B0604020202020204" pitchFamily="34" charset="0"/>
                        </a:rPr>
                        <a:t>Nombre del proyecto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gridSpan="3">
                  <a:txBody>
                    <a:bodyPr/>
                    <a:lstStyle/>
                    <a:p>
                      <a:pPr algn="ctr" fontAlgn="ctr"/>
                      <a:r>
                        <a:rPr lang="es-CO" sz="1000" b="1" i="0" u="none" strike="noStrike" dirty="0">
                          <a:solidFill>
                            <a:srgbClr val="FFFFFF"/>
                          </a:solidFill>
                          <a:effectLst/>
                          <a:latin typeface="Arial" panose="020B0604020202020204" pitchFamily="34" charset="0"/>
                        </a:rPr>
                        <a:t>II Trimestre</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913907581"/>
                  </a:ext>
                </a:extLst>
              </a:tr>
              <a:tr h="266700">
                <a:tc vMerge="1">
                  <a:txBody>
                    <a:bodyPr/>
                    <a:lstStyle/>
                    <a:p>
                      <a:endParaRPr lang="es-CO"/>
                    </a:p>
                  </a:txBody>
                  <a:tcPr/>
                </a:tc>
                <a:tc vMerge="1">
                  <a:txBody>
                    <a:bodyPr/>
                    <a:lstStyle/>
                    <a:p>
                      <a:endParaRPr lang="es-CO"/>
                    </a:p>
                  </a:txBody>
                  <a:tcPr/>
                </a:tc>
                <a:tc>
                  <a:txBody>
                    <a:bodyPr/>
                    <a:lstStyle/>
                    <a:p>
                      <a:pPr algn="ctr" fontAlgn="ctr"/>
                      <a:r>
                        <a:rPr lang="es-CO" sz="800" b="1" i="0" u="none" strike="noStrike">
                          <a:solidFill>
                            <a:srgbClr val="FFFFFF"/>
                          </a:solidFill>
                          <a:effectLst/>
                          <a:latin typeface="Arial" panose="020B0604020202020204" pitchFamily="34" charset="0"/>
                        </a:rPr>
                        <a:t>Avance Fisico del Producto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a:solidFill>
                            <a:srgbClr val="FFFFFF"/>
                          </a:solidFill>
                          <a:effectLst/>
                          <a:latin typeface="Arial" panose="020B0604020202020204" pitchFamily="34" charset="0"/>
                        </a:rPr>
                        <a:t>Avance Gestion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dirty="0">
                          <a:solidFill>
                            <a:srgbClr val="FFFFFF"/>
                          </a:solidFill>
                          <a:effectLst/>
                          <a:latin typeface="Arial" panose="020B0604020202020204" pitchFamily="34" charset="0"/>
                        </a:rPr>
                        <a:t>Avance Financiero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838889245"/>
                  </a:ext>
                </a:extLst>
              </a:tr>
              <a:tr h="571500">
                <a:tc>
                  <a:txBody>
                    <a:bodyPr/>
                    <a:lstStyle/>
                    <a:p>
                      <a:pPr algn="ctr" fontAlgn="ctr"/>
                      <a:r>
                        <a:rPr lang="es-CO" sz="1000" b="0" i="0" u="none" strike="noStrike" dirty="0">
                          <a:solidFill>
                            <a:srgbClr val="0F243E"/>
                          </a:solidFill>
                          <a:effectLst/>
                          <a:latin typeface="Arial" panose="020B0604020202020204" pitchFamily="34" charset="0"/>
                        </a:rPr>
                        <a:t>2020011000158</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0F243E"/>
                          </a:solidFill>
                          <a:effectLst/>
                          <a:latin typeface="Arial" panose="020B0604020202020204" pitchFamily="34" charset="0"/>
                        </a:rPr>
                        <a:t>Fortalecimiento a la formulación e implementación de la política de vivienda rural -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1" i="0" u="none" strike="noStrike" dirty="0">
                          <a:solidFill>
                            <a:srgbClr val="0F243E"/>
                          </a:solidFill>
                          <a:effectLst/>
                          <a:latin typeface="Arial" panose="020B0604020202020204" pitchFamily="34" charset="0"/>
                        </a:rPr>
                        <a:t>61,00%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1" i="0" u="none" strike="noStrike">
                          <a:solidFill>
                            <a:srgbClr val="0F243E"/>
                          </a:solidFill>
                          <a:effectLst/>
                          <a:latin typeface="Arial" panose="020B0604020202020204" pitchFamily="34" charset="0"/>
                        </a:rPr>
                        <a:t>50,00%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1" i="0" u="none" strike="noStrike" dirty="0">
                          <a:solidFill>
                            <a:srgbClr val="0F243E"/>
                          </a:solidFill>
                          <a:effectLst/>
                          <a:latin typeface="Arial" panose="020B0604020202020204" pitchFamily="34" charset="0"/>
                        </a:rPr>
                        <a:t>31,48%</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1350950343"/>
                  </a:ext>
                </a:extLst>
              </a:tr>
            </a:tbl>
          </a:graphicData>
        </a:graphic>
      </p:graphicFrame>
      <p:sp>
        <p:nvSpPr>
          <p:cNvPr id="12" name="Rectángulo 1">
            <a:extLst>
              <a:ext uri="{FF2B5EF4-FFF2-40B4-BE49-F238E27FC236}">
                <a16:creationId xmlns:a16="http://schemas.microsoft.com/office/drawing/2014/main" id="{C2680CEE-877D-30C4-9619-342B5E3F5F61}"/>
              </a:ext>
            </a:extLst>
          </p:cNvPr>
          <p:cNvSpPr/>
          <p:nvPr/>
        </p:nvSpPr>
        <p:spPr>
          <a:xfrm>
            <a:off x="313690" y="1877863"/>
            <a:ext cx="6730999" cy="461665"/>
          </a:xfrm>
          <a:prstGeom prst="rect">
            <a:avLst/>
          </a:prstGeom>
        </p:spPr>
        <p:txBody>
          <a:bodyPr wrap="square">
            <a:spAutoFit/>
          </a:bodyPr>
          <a:lstStyle/>
          <a:p>
            <a:r>
              <a:rPr lang="en-US" sz="2400" b="1" dirty="0" err="1">
                <a:solidFill>
                  <a:srgbClr val="004A84"/>
                </a:solidFill>
                <a:latin typeface="Arial" panose="020B0604020202020204" pitchFamily="34" charset="0"/>
                <a:cs typeface="Arial" panose="020B0604020202020204" pitchFamily="34" charset="0"/>
              </a:rPr>
              <a:t>Dirección</a:t>
            </a:r>
            <a:r>
              <a:rPr lang="en-US" sz="2400" b="1" dirty="0">
                <a:solidFill>
                  <a:srgbClr val="004A84"/>
                </a:solidFill>
                <a:latin typeface="Arial" panose="020B0604020202020204" pitchFamily="34" charset="0"/>
                <a:cs typeface="Arial" panose="020B0604020202020204" pitchFamily="34" charset="0"/>
              </a:rPr>
              <a:t> de Espacio Urbano y Territorial</a:t>
            </a:r>
            <a:endParaRPr lang="es-MX" sz="2400" b="1" dirty="0">
              <a:solidFill>
                <a:srgbClr val="004A84"/>
              </a:solidFill>
              <a:latin typeface="Arial" panose="020B0604020202020204" pitchFamily="34" charset="0"/>
              <a:cs typeface="Arial" panose="020B0604020202020204" pitchFamily="34" charset="0"/>
            </a:endParaRPr>
          </a:p>
        </p:txBody>
      </p:sp>
      <p:sp>
        <p:nvSpPr>
          <p:cNvPr id="13" name="Rectángulo 1">
            <a:extLst>
              <a:ext uri="{FF2B5EF4-FFF2-40B4-BE49-F238E27FC236}">
                <a16:creationId xmlns:a16="http://schemas.microsoft.com/office/drawing/2014/main" id="{38D41329-A633-04D4-699A-F1AACC78D084}"/>
              </a:ext>
            </a:extLst>
          </p:cNvPr>
          <p:cNvSpPr/>
          <p:nvPr/>
        </p:nvSpPr>
        <p:spPr>
          <a:xfrm>
            <a:off x="313689" y="4186236"/>
            <a:ext cx="6730999" cy="461665"/>
          </a:xfrm>
          <a:prstGeom prst="rect">
            <a:avLst/>
          </a:prstGeom>
        </p:spPr>
        <p:txBody>
          <a:bodyPr wrap="square">
            <a:spAutoFit/>
          </a:bodyPr>
          <a:lstStyle/>
          <a:p>
            <a:r>
              <a:rPr lang="en-US" sz="2400" b="1" dirty="0" err="1">
                <a:solidFill>
                  <a:srgbClr val="004A84"/>
                </a:solidFill>
                <a:latin typeface="Arial" panose="020B0604020202020204" pitchFamily="34" charset="0"/>
                <a:cs typeface="Arial" panose="020B0604020202020204" pitchFamily="34" charset="0"/>
              </a:rPr>
              <a:t>Dirección</a:t>
            </a:r>
            <a:r>
              <a:rPr lang="en-US" sz="2400" b="1" dirty="0">
                <a:solidFill>
                  <a:srgbClr val="004A84"/>
                </a:solidFill>
                <a:latin typeface="Arial" panose="020B0604020202020204" pitchFamily="34" charset="0"/>
                <a:cs typeface="Arial" panose="020B0604020202020204" pitchFamily="34" charset="0"/>
              </a:rPr>
              <a:t> de Vivienda Rural</a:t>
            </a:r>
            <a:endParaRPr lang="es-MX" sz="2400" b="1" dirty="0">
              <a:solidFill>
                <a:srgbClr val="004A84"/>
              </a:solidFill>
              <a:latin typeface="Arial" panose="020B0604020202020204" pitchFamily="34" charset="0"/>
              <a:cs typeface="Arial" panose="020B0604020202020204" pitchFamily="34" charset="0"/>
            </a:endParaRPr>
          </a:p>
        </p:txBody>
      </p:sp>
      <p:graphicFrame>
        <p:nvGraphicFramePr>
          <p:cNvPr id="14" name="Tabla 13">
            <a:extLst>
              <a:ext uri="{FF2B5EF4-FFF2-40B4-BE49-F238E27FC236}">
                <a16:creationId xmlns:a16="http://schemas.microsoft.com/office/drawing/2014/main" id="{A7FC4CDA-E92C-C6D6-344D-7A5D3DE027E9}"/>
              </a:ext>
            </a:extLst>
          </p:cNvPr>
          <p:cNvGraphicFramePr>
            <a:graphicFrameLocks noGrp="1"/>
          </p:cNvGraphicFramePr>
          <p:nvPr>
            <p:extLst>
              <p:ext uri="{D42A27DB-BD31-4B8C-83A1-F6EECF244321}">
                <p14:modId xmlns:p14="http://schemas.microsoft.com/office/powerpoint/2010/main" val="2176366532"/>
              </p:ext>
            </p:extLst>
          </p:nvPr>
        </p:nvGraphicFramePr>
        <p:xfrm>
          <a:off x="7272019" y="4271981"/>
          <a:ext cx="4374549" cy="1315693"/>
        </p:xfrm>
        <a:graphic>
          <a:graphicData uri="http://schemas.openxmlformats.org/drawingml/2006/table">
            <a:tbl>
              <a:tblPr>
                <a:tableStyleId>{5C22544A-7EE6-4342-B048-85BDC9FD1C3A}</a:tableStyleId>
              </a:tblPr>
              <a:tblGrid>
                <a:gridCol w="4374549">
                  <a:extLst>
                    <a:ext uri="{9D8B030D-6E8A-4147-A177-3AD203B41FA5}">
                      <a16:colId xmlns:a16="http://schemas.microsoft.com/office/drawing/2014/main" val="1759724375"/>
                    </a:ext>
                  </a:extLst>
                </a:gridCol>
              </a:tblGrid>
              <a:tr h="1315693">
                <a:tc>
                  <a:txBody>
                    <a:bodyPr/>
                    <a:lstStyle/>
                    <a:p>
                      <a:pPr algn="ctr" fontAlgn="t"/>
                      <a:r>
                        <a:rPr lang="es-MX" sz="1200" b="1" u="none" strike="noStrike" kern="1200" dirty="0">
                          <a:solidFill>
                            <a:schemeClr val="dk1"/>
                          </a:solidFill>
                          <a:effectLst/>
                          <a:latin typeface="+mn-lt"/>
                          <a:ea typeface="+mn-ea"/>
                          <a:cs typeface="+mn-cs"/>
                        </a:rPr>
                        <a:t>Observación general - DVR:</a:t>
                      </a:r>
                      <a:br>
                        <a:rPr lang="es-MX" sz="1200" u="none" strike="noStrike" kern="1200" dirty="0">
                          <a:solidFill>
                            <a:schemeClr val="dk1"/>
                          </a:solidFill>
                          <a:effectLst/>
                          <a:latin typeface="+mn-lt"/>
                          <a:ea typeface="+mn-ea"/>
                          <a:cs typeface="+mn-cs"/>
                        </a:rPr>
                      </a:br>
                      <a:br>
                        <a:rPr lang="es-MX" sz="1200" u="none" strike="noStrike" kern="1200" dirty="0">
                          <a:solidFill>
                            <a:schemeClr val="dk1"/>
                          </a:solidFill>
                          <a:effectLst/>
                          <a:latin typeface="+mn-lt"/>
                          <a:ea typeface="+mn-ea"/>
                          <a:cs typeface="+mn-cs"/>
                        </a:rPr>
                      </a:br>
                      <a:r>
                        <a:rPr lang="es-MX" sz="1200" u="none" strike="noStrike" kern="1200" dirty="0">
                          <a:solidFill>
                            <a:schemeClr val="dk1"/>
                          </a:solidFill>
                          <a:effectLst/>
                          <a:latin typeface="+mn-lt"/>
                          <a:ea typeface="+mn-ea"/>
                          <a:cs typeface="+mn-cs"/>
                        </a:rPr>
                        <a:t>Actualmente se aprecia un buen nivel de ejecución de todos sus avances, se espera continuar con este ritmo de ejecución. </a:t>
                      </a:r>
                    </a:p>
                    <a:p>
                      <a:pPr algn="ctr" fontAlgn="t"/>
                      <a:endParaRPr lang="es-MX" sz="1200" u="none" strike="noStrike" kern="1200" dirty="0">
                        <a:solidFill>
                          <a:schemeClr val="dk1"/>
                        </a:solidFill>
                        <a:effectLst/>
                        <a:latin typeface="+mn-lt"/>
                        <a:ea typeface="+mn-ea"/>
                        <a:cs typeface="+mn-cs"/>
                      </a:endParaRPr>
                    </a:p>
                    <a:p>
                      <a:pPr algn="ctr" fontAlgn="t"/>
                      <a:r>
                        <a:rPr lang="es-MX" sz="1200" b="1" u="none" strike="noStrike" kern="1200" dirty="0">
                          <a:solidFill>
                            <a:schemeClr val="dk1"/>
                          </a:solidFill>
                          <a:effectLst/>
                          <a:latin typeface="+mn-lt"/>
                          <a:ea typeface="+mn-ea"/>
                          <a:cs typeface="+mn-cs"/>
                        </a:rPr>
                        <a:t>Con respecto a los trazadores presupuestales: lo reportado en SPI guarda consistencia con lo reportado en SUIFPP-trazadores étnicos.</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599342856"/>
                  </a:ext>
                </a:extLst>
              </a:tr>
            </a:tbl>
          </a:graphicData>
        </a:graphic>
      </p:graphicFrame>
    </p:spTree>
    <p:extLst>
      <p:ext uri="{BB962C8B-B14F-4D97-AF65-F5344CB8AC3E}">
        <p14:creationId xmlns:p14="http://schemas.microsoft.com/office/powerpoint/2010/main" val="41754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
            <a:extLst>
              <a:ext uri="{FF2B5EF4-FFF2-40B4-BE49-F238E27FC236}">
                <a16:creationId xmlns:a16="http://schemas.microsoft.com/office/drawing/2014/main" id="{FD10A65E-22A3-490B-805A-2592E1C0BAFD}"/>
              </a:ext>
            </a:extLst>
          </p:cNvPr>
          <p:cNvSpPr/>
          <p:nvPr/>
        </p:nvSpPr>
        <p:spPr>
          <a:xfrm>
            <a:off x="1504418" y="437563"/>
            <a:ext cx="10020179" cy="677108"/>
          </a:xfrm>
          <a:prstGeom prst="rect">
            <a:avLst/>
          </a:prstGeom>
        </p:spPr>
        <p:txBody>
          <a:bodyPr wrap="square">
            <a:spAutoFit/>
          </a:bodyPr>
          <a:lstStyle/>
          <a:p>
            <a:r>
              <a:rPr lang="en-US" sz="2400" b="1" dirty="0">
                <a:solidFill>
                  <a:srgbClr val="004A84"/>
                </a:solidFill>
                <a:latin typeface="Arial" panose="020B0604020202020204" pitchFamily="34" charset="0"/>
                <a:cs typeface="Arial" panose="020B0604020202020204" pitchFamily="34" charset="0"/>
              </a:rPr>
              <a:t>APSB – </a:t>
            </a:r>
            <a:r>
              <a:rPr lang="en-US" sz="2400" b="1" dirty="0" err="1">
                <a:solidFill>
                  <a:srgbClr val="004A84"/>
                </a:solidFill>
                <a:latin typeface="Arial" panose="020B0604020202020204" pitchFamily="34" charset="0"/>
                <a:cs typeface="Arial" panose="020B0604020202020204" pitchFamily="34" charset="0"/>
              </a:rPr>
              <a:t>Dirección</a:t>
            </a:r>
            <a:r>
              <a:rPr lang="en-US" sz="2400" b="1" dirty="0">
                <a:solidFill>
                  <a:srgbClr val="004A84"/>
                </a:solidFill>
                <a:latin typeface="Arial" panose="020B0604020202020204" pitchFamily="34" charset="0"/>
                <a:cs typeface="Arial" panose="020B0604020202020204" pitchFamily="34" charset="0"/>
              </a:rPr>
              <a:t> de Política y </a:t>
            </a:r>
            <a:r>
              <a:rPr lang="en-US" sz="2400" b="1" dirty="0" err="1">
                <a:solidFill>
                  <a:srgbClr val="004A84"/>
                </a:solidFill>
                <a:latin typeface="Arial" panose="020B0604020202020204" pitchFamily="34" charset="0"/>
                <a:cs typeface="Arial" panose="020B0604020202020204" pitchFamily="34" charset="0"/>
              </a:rPr>
              <a:t>Regulación</a:t>
            </a:r>
            <a:endParaRPr lang="en-US" sz="2400" b="1" dirty="0">
              <a:solidFill>
                <a:srgbClr val="004A84"/>
              </a:solidFill>
              <a:latin typeface="Arial" panose="020B0604020202020204" pitchFamily="34" charset="0"/>
              <a:cs typeface="Arial" panose="020B0604020202020204" pitchFamily="34" charset="0"/>
            </a:endParaRPr>
          </a:p>
          <a:p>
            <a:r>
              <a:rPr lang="en-US" sz="1400" dirty="0">
                <a:solidFill>
                  <a:srgbClr val="004A84"/>
                </a:solidFill>
                <a:latin typeface="Arial" panose="020B0604020202020204" pitchFamily="34" charset="0"/>
                <a:cs typeface="Arial" panose="020B0604020202020204" pitchFamily="34" charset="0"/>
              </a:rPr>
              <a:t>Corte 30 de </a:t>
            </a:r>
            <a:r>
              <a:rPr lang="en-US" sz="1400" dirty="0" err="1">
                <a:solidFill>
                  <a:srgbClr val="004A84"/>
                </a:solidFill>
                <a:latin typeface="Arial" panose="020B0604020202020204" pitchFamily="34" charset="0"/>
                <a:cs typeface="Arial" panose="020B0604020202020204" pitchFamily="34" charset="0"/>
              </a:rPr>
              <a:t>junio</a:t>
            </a:r>
            <a:endParaRPr lang="es-MX" sz="1400" dirty="0">
              <a:solidFill>
                <a:srgbClr val="004A84"/>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189F8F76-C6A7-89E8-9CE4-5A7D4BB6C331}"/>
              </a:ext>
            </a:extLst>
          </p:cNvPr>
          <p:cNvSpPr txBox="1"/>
          <p:nvPr/>
        </p:nvSpPr>
        <p:spPr>
          <a:xfrm>
            <a:off x="615950" y="376894"/>
            <a:ext cx="732893" cy="707886"/>
          </a:xfrm>
          <a:prstGeom prst="rect">
            <a:avLst/>
          </a:prstGeom>
          <a:noFill/>
        </p:spPr>
        <p:txBody>
          <a:bodyPr wrap="none" rtlCol="0">
            <a:spAutoFit/>
          </a:bodyPr>
          <a:lstStyle/>
          <a:p>
            <a:r>
              <a:rPr lang="es-CO" sz="4000" b="1" dirty="0">
                <a:solidFill>
                  <a:srgbClr val="5B9BD5"/>
                </a:solidFill>
                <a:effectLst>
                  <a:outerShdw blurRad="38100" dist="38100" dir="2700000" algn="tl">
                    <a:srgbClr val="000000">
                      <a:alpha val="43137"/>
                    </a:srgbClr>
                  </a:outerShdw>
                </a:effectLst>
                <a:latin typeface="Impact" panose="020B0806030902050204" pitchFamily="34" charset="0"/>
              </a:rPr>
              <a:t>03</a:t>
            </a:r>
          </a:p>
        </p:txBody>
      </p:sp>
      <p:graphicFrame>
        <p:nvGraphicFramePr>
          <p:cNvPr id="5" name="Tabla 4">
            <a:extLst>
              <a:ext uri="{FF2B5EF4-FFF2-40B4-BE49-F238E27FC236}">
                <a16:creationId xmlns:a16="http://schemas.microsoft.com/office/drawing/2014/main" id="{092AA5E7-63A2-55E7-1F06-EF7EC751F088}"/>
              </a:ext>
            </a:extLst>
          </p:cNvPr>
          <p:cNvGraphicFramePr>
            <a:graphicFrameLocks noGrp="1"/>
          </p:cNvGraphicFramePr>
          <p:nvPr>
            <p:extLst>
              <p:ext uri="{D42A27DB-BD31-4B8C-83A1-F6EECF244321}">
                <p14:modId xmlns:p14="http://schemas.microsoft.com/office/powerpoint/2010/main" val="1930723497"/>
              </p:ext>
            </p:extLst>
          </p:nvPr>
        </p:nvGraphicFramePr>
        <p:xfrm>
          <a:off x="323849" y="2288067"/>
          <a:ext cx="6731001" cy="2626995"/>
        </p:xfrm>
        <a:graphic>
          <a:graphicData uri="http://schemas.openxmlformats.org/drawingml/2006/table">
            <a:tbl>
              <a:tblPr/>
              <a:tblGrid>
                <a:gridCol w="1132941">
                  <a:extLst>
                    <a:ext uri="{9D8B030D-6E8A-4147-A177-3AD203B41FA5}">
                      <a16:colId xmlns:a16="http://schemas.microsoft.com/office/drawing/2014/main" val="70856530"/>
                    </a:ext>
                  </a:extLst>
                </a:gridCol>
                <a:gridCol w="3652068">
                  <a:extLst>
                    <a:ext uri="{9D8B030D-6E8A-4147-A177-3AD203B41FA5}">
                      <a16:colId xmlns:a16="http://schemas.microsoft.com/office/drawing/2014/main" val="960888375"/>
                    </a:ext>
                  </a:extLst>
                </a:gridCol>
                <a:gridCol w="639778">
                  <a:extLst>
                    <a:ext uri="{9D8B030D-6E8A-4147-A177-3AD203B41FA5}">
                      <a16:colId xmlns:a16="http://schemas.microsoft.com/office/drawing/2014/main" val="991652219"/>
                    </a:ext>
                  </a:extLst>
                </a:gridCol>
                <a:gridCol w="653107">
                  <a:extLst>
                    <a:ext uri="{9D8B030D-6E8A-4147-A177-3AD203B41FA5}">
                      <a16:colId xmlns:a16="http://schemas.microsoft.com/office/drawing/2014/main" val="350447064"/>
                    </a:ext>
                  </a:extLst>
                </a:gridCol>
                <a:gridCol w="653107">
                  <a:extLst>
                    <a:ext uri="{9D8B030D-6E8A-4147-A177-3AD203B41FA5}">
                      <a16:colId xmlns:a16="http://schemas.microsoft.com/office/drawing/2014/main" val="2887829435"/>
                    </a:ext>
                  </a:extLst>
                </a:gridCol>
              </a:tblGrid>
              <a:tr h="333375">
                <a:tc rowSpan="2">
                  <a:txBody>
                    <a:bodyPr/>
                    <a:lstStyle/>
                    <a:p>
                      <a:pPr algn="ctr" fontAlgn="ctr"/>
                      <a:r>
                        <a:rPr lang="es-CO" sz="1000" b="1" i="0" u="none" strike="noStrike" dirty="0">
                          <a:solidFill>
                            <a:srgbClr val="FFFFFF"/>
                          </a:solidFill>
                          <a:effectLst/>
                          <a:latin typeface="Arial" panose="020B0604020202020204" pitchFamily="34" charset="0"/>
                        </a:rPr>
                        <a:t>Código BPIN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rowSpan="2">
                  <a:txBody>
                    <a:bodyPr/>
                    <a:lstStyle/>
                    <a:p>
                      <a:pPr algn="ctr" fontAlgn="ctr"/>
                      <a:r>
                        <a:rPr lang="es-CO" sz="1000" b="1" i="0" u="none" strike="noStrike" dirty="0">
                          <a:solidFill>
                            <a:srgbClr val="FFFFFF"/>
                          </a:solidFill>
                          <a:effectLst/>
                          <a:latin typeface="Arial" panose="020B0604020202020204" pitchFamily="34" charset="0"/>
                        </a:rPr>
                        <a:t>Nombre del Proyecto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gridSpan="3">
                  <a:txBody>
                    <a:bodyPr/>
                    <a:lstStyle/>
                    <a:p>
                      <a:pPr algn="ctr" fontAlgn="ctr"/>
                      <a:r>
                        <a:rPr lang="es-CO" sz="1000" b="1" i="0" u="none" strike="noStrike" dirty="0">
                          <a:solidFill>
                            <a:srgbClr val="FFFFFF"/>
                          </a:solidFill>
                          <a:effectLst/>
                          <a:latin typeface="Arial" panose="020B0604020202020204" pitchFamily="34" charset="0"/>
                        </a:rPr>
                        <a:t>II Trimestre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34050677"/>
                  </a:ext>
                </a:extLst>
              </a:tr>
              <a:tr h="396240">
                <a:tc vMerge="1">
                  <a:txBody>
                    <a:bodyPr/>
                    <a:lstStyle/>
                    <a:p>
                      <a:endParaRPr lang="es-CO"/>
                    </a:p>
                  </a:txBody>
                  <a:tcPr/>
                </a:tc>
                <a:tc vMerge="1">
                  <a:txBody>
                    <a:bodyPr/>
                    <a:lstStyle/>
                    <a:p>
                      <a:endParaRPr lang="es-CO"/>
                    </a:p>
                  </a:txBody>
                  <a:tcPr/>
                </a:tc>
                <a:tc>
                  <a:txBody>
                    <a:bodyPr/>
                    <a:lstStyle/>
                    <a:p>
                      <a:pPr algn="ctr" fontAlgn="ctr"/>
                      <a:r>
                        <a:rPr lang="es-CO" sz="800" b="1" i="0" u="none" strike="noStrike">
                          <a:solidFill>
                            <a:srgbClr val="FFFFFF"/>
                          </a:solidFill>
                          <a:effectLst/>
                          <a:latin typeface="Arial" panose="020B0604020202020204" pitchFamily="34" charset="0"/>
                        </a:rPr>
                        <a:t>Avance Físico del Producto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a:solidFill>
                            <a:srgbClr val="FFFFFF"/>
                          </a:solidFill>
                          <a:effectLst/>
                          <a:latin typeface="Arial" panose="020B0604020202020204" pitchFamily="34" charset="0"/>
                        </a:rPr>
                        <a:t>Avance Gestión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dirty="0">
                          <a:solidFill>
                            <a:srgbClr val="FFFFFF"/>
                          </a:solidFill>
                          <a:effectLst/>
                          <a:latin typeface="Arial" panose="020B0604020202020204" pitchFamily="34" charset="0"/>
                        </a:rPr>
                        <a:t>Avance Financiero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293360199"/>
                  </a:ext>
                </a:extLst>
              </a:tr>
              <a:tr h="510540">
                <a:tc>
                  <a:txBody>
                    <a:bodyPr/>
                    <a:lstStyle/>
                    <a:p>
                      <a:pPr algn="ctr" fontAlgn="ctr"/>
                      <a:r>
                        <a:rPr lang="es-CO" sz="1000" b="0" i="0" u="none" strike="noStrike" dirty="0">
                          <a:solidFill>
                            <a:srgbClr val="0F243E"/>
                          </a:solidFill>
                          <a:effectLst/>
                          <a:latin typeface="Arial" panose="020B0604020202020204" pitchFamily="34" charset="0"/>
                        </a:rPr>
                        <a:t>2017011000140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a:solidFill>
                            <a:srgbClr val="0F243E"/>
                          </a:solidFill>
                          <a:effectLst/>
                          <a:latin typeface="Arial" panose="020B0604020202020204" pitchFamily="34" charset="0"/>
                        </a:rPr>
                        <a:t>Fortalecimiento a la prestación de los servicios públicos de acueducto. alcantarillado y aseo en el departamento de La Guajira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100,0%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100,0%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86,7%</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2999348658"/>
                  </a:ext>
                </a:extLst>
              </a:tr>
              <a:tr h="342900">
                <a:tc>
                  <a:txBody>
                    <a:bodyPr/>
                    <a:lstStyle/>
                    <a:p>
                      <a:pPr algn="ctr" fontAlgn="ctr"/>
                      <a:r>
                        <a:rPr lang="es-CO" sz="1000" b="0" i="0" u="none" strike="noStrike" dirty="0">
                          <a:solidFill>
                            <a:srgbClr val="0F243E"/>
                          </a:solidFill>
                          <a:effectLst/>
                          <a:latin typeface="Arial" panose="020B0604020202020204" pitchFamily="34" charset="0"/>
                        </a:rPr>
                        <a:t>2017011000088</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0F243E"/>
                          </a:solidFill>
                          <a:effectLst/>
                          <a:latin typeface="Arial" panose="020B0604020202020204" pitchFamily="34" charset="0"/>
                        </a:rPr>
                        <a:t>Desarrollo y mejoramiento del sector de agua potable y saneamiento básico a nivel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87,0%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37,7%</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3103751060"/>
                  </a:ext>
                </a:extLst>
              </a:tr>
              <a:tr h="342900">
                <a:tc>
                  <a:txBody>
                    <a:bodyPr/>
                    <a:lstStyle/>
                    <a:p>
                      <a:pPr algn="ctr" fontAlgn="ctr"/>
                      <a:r>
                        <a:rPr lang="es-CO" sz="1000" b="0" i="0" u="none" strike="noStrike" dirty="0">
                          <a:solidFill>
                            <a:srgbClr val="0F243E"/>
                          </a:solidFill>
                          <a:effectLst/>
                          <a:latin typeface="Arial" panose="020B0604020202020204" pitchFamily="34" charset="0"/>
                        </a:rPr>
                        <a:t>2017011000170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a:solidFill>
                            <a:srgbClr val="0F243E"/>
                          </a:solidFill>
                          <a:effectLst/>
                          <a:latin typeface="Arial" panose="020B0604020202020204" pitchFamily="34" charset="0"/>
                        </a:rPr>
                        <a:t>Saneamiento de vertimientos en cuencas priorizadas del territorio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100,0%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62,5%</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0,9%</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3327179964"/>
                  </a:ext>
                </a:extLst>
              </a:tr>
              <a:tr h="510540">
                <a:tc>
                  <a:txBody>
                    <a:bodyPr/>
                    <a:lstStyle/>
                    <a:p>
                      <a:pPr algn="ctr" fontAlgn="ctr"/>
                      <a:r>
                        <a:rPr lang="es-CO" sz="1000" b="0" i="0" u="none" strike="noStrike" dirty="0">
                          <a:solidFill>
                            <a:srgbClr val="0F243E"/>
                          </a:solidFill>
                          <a:effectLst/>
                          <a:latin typeface="Arial" panose="020B0604020202020204" pitchFamily="34" charset="0"/>
                        </a:rPr>
                        <a:t>2017011000172</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0F243E"/>
                          </a:solidFill>
                          <a:effectLst/>
                          <a:latin typeface="Arial" panose="020B0604020202020204" pitchFamily="34" charset="0"/>
                        </a:rPr>
                        <a:t>Fortalecimiento de la actividad de monitoreo a los recursos del SGP-APSB y la asistencia técnica de las entidades territoriales a nivel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51,0%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50,0%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38,4%</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3007065430"/>
                  </a:ext>
                </a:extLst>
              </a:tr>
              <a:tr h="190500">
                <a:tc>
                  <a:txBody>
                    <a:bodyPr/>
                    <a:lstStyle/>
                    <a:p>
                      <a:pPr algn="ctr" fontAlgn="b"/>
                      <a:r>
                        <a:rPr lang="es-CO" sz="1100" b="0" i="0" u="none" strike="noStrike" dirty="0">
                          <a:solidFill>
                            <a:srgbClr val="FFFFFF"/>
                          </a:solidFill>
                          <a:effectLst/>
                          <a:latin typeface="Calibri" panose="020F0502020204030204" pitchFamily="34" charset="0"/>
                        </a:rPr>
                        <a:t> </a:t>
                      </a:r>
                    </a:p>
                  </a:txBody>
                  <a:tcPr marL="7620" marR="7620" marT="7620"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l" fontAlgn="ctr"/>
                      <a:r>
                        <a:rPr lang="es-CO" sz="1000" b="1" i="0" u="none" strike="noStrike" dirty="0">
                          <a:solidFill>
                            <a:srgbClr val="FFFFFF"/>
                          </a:solidFill>
                          <a:effectLst/>
                          <a:latin typeface="Arial" panose="020B0604020202020204" pitchFamily="34" charset="0"/>
                        </a:rPr>
                        <a:t>PROMEDIO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84,5%</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53,1%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40,9%</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163794122"/>
                  </a:ext>
                </a:extLst>
              </a:tr>
            </a:tbl>
          </a:graphicData>
        </a:graphic>
      </p:graphicFrame>
      <p:graphicFrame>
        <p:nvGraphicFramePr>
          <p:cNvPr id="13" name="Tabla 12">
            <a:extLst>
              <a:ext uri="{FF2B5EF4-FFF2-40B4-BE49-F238E27FC236}">
                <a16:creationId xmlns:a16="http://schemas.microsoft.com/office/drawing/2014/main" id="{4BCD2EA7-BF73-1FFE-3425-FE22B1A06CEA}"/>
              </a:ext>
            </a:extLst>
          </p:cNvPr>
          <p:cNvGraphicFramePr>
            <a:graphicFrameLocks noGrp="1"/>
          </p:cNvGraphicFramePr>
          <p:nvPr>
            <p:extLst>
              <p:ext uri="{D42A27DB-BD31-4B8C-83A1-F6EECF244321}">
                <p14:modId xmlns:p14="http://schemas.microsoft.com/office/powerpoint/2010/main" val="3974221878"/>
              </p:ext>
            </p:extLst>
          </p:nvPr>
        </p:nvGraphicFramePr>
        <p:xfrm>
          <a:off x="7272019" y="1544329"/>
          <a:ext cx="4374549" cy="4114465"/>
        </p:xfrm>
        <a:graphic>
          <a:graphicData uri="http://schemas.openxmlformats.org/drawingml/2006/table">
            <a:tbl>
              <a:tblPr>
                <a:tableStyleId>{5C22544A-7EE6-4342-B048-85BDC9FD1C3A}</a:tableStyleId>
              </a:tblPr>
              <a:tblGrid>
                <a:gridCol w="4374549">
                  <a:extLst>
                    <a:ext uri="{9D8B030D-6E8A-4147-A177-3AD203B41FA5}">
                      <a16:colId xmlns:a16="http://schemas.microsoft.com/office/drawing/2014/main" val="1759724375"/>
                    </a:ext>
                  </a:extLst>
                </a:gridCol>
              </a:tblGrid>
              <a:tr h="4114465">
                <a:tc>
                  <a:txBody>
                    <a:bodyPr/>
                    <a:lstStyle/>
                    <a:p>
                      <a:pPr algn="ctr" fontAlgn="t"/>
                      <a:r>
                        <a:rPr lang="es-MX" sz="1200" b="1" u="none" strike="noStrike" kern="1200" dirty="0">
                          <a:solidFill>
                            <a:schemeClr val="dk1"/>
                          </a:solidFill>
                          <a:effectLst/>
                          <a:latin typeface="+mn-lt"/>
                          <a:ea typeface="+mn-ea"/>
                          <a:cs typeface="+mn-cs"/>
                        </a:rPr>
                        <a:t>Observaciones generales:</a:t>
                      </a:r>
                      <a:br>
                        <a:rPr lang="es-MX" sz="1200" u="none" strike="noStrike" kern="1200" dirty="0">
                          <a:solidFill>
                            <a:schemeClr val="dk1"/>
                          </a:solidFill>
                          <a:effectLst/>
                          <a:latin typeface="+mn-lt"/>
                          <a:ea typeface="+mn-ea"/>
                          <a:cs typeface="+mn-cs"/>
                        </a:rPr>
                      </a:br>
                      <a:br>
                        <a:rPr lang="es-MX" sz="1200" u="none" strike="noStrike" kern="1200" dirty="0">
                          <a:solidFill>
                            <a:schemeClr val="dk1"/>
                          </a:solidFill>
                          <a:effectLst/>
                          <a:latin typeface="+mn-lt"/>
                          <a:ea typeface="+mn-ea"/>
                          <a:cs typeface="+mn-cs"/>
                        </a:rPr>
                      </a:br>
                      <a:r>
                        <a:rPr lang="es-MX" sz="1200" u="none" strike="noStrike" kern="1200" dirty="0">
                          <a:solidFill>
                            <a:schemeClr val="dk1"/>
                          </a:solidFill>
                          <a:effectLst/>
                          <a:latin typeface="+mn-lt"/>
                          <a:ea typeface="+mn-ea"/>
                          <a:cs typeface="+mn-cs"/>
                        </a:rPr>
                        <a:t>1.  El proyecto de fortalecimiento a la prestación de los servicios  públicos en el departamento de La Guajira, </a:t>
                      </a:r>
                      <a:r>
                        <a:rPr lang="es-MX" sz="1200" b="1" u="none" strike="noStrike" kern="1200" dirty="0">
                          <a:solidFill>
                            <a:schemeClr val="dk1"/>
                          </a:solidFill>
                          <a:effectLst/>
                          <a:latin typeface="+mn-lt"/>
                          <a:ea typeface="+mn-ea"/>
                          <a:cs typeface="+mn-cs"/>
                        </a:rPr>
                        <a:t>finalizó el 28 de febrero de 2022. </a:t>
                      </a:r>
                    </a:p>
                    <a:p>
                      <a:pPr algn="ctr" fontAlgn="t"/>
                      <a:endParaRPr lang="es-MX" sz="1200" u="none" strike="noStrike" kern="1200" dirty="0">
                        <a:solidFill>
                          <a:schemeClr val="dk1"/>
                        </a:solidFill>
                        <a:effectLst/>
                        <a:latin typeface="+mn-lt"/>
                        <a:ea typeface="+mn-ea"/>
                        <a:cs typeface="+mn-cs"/>
                      </a:endParaRPr>
                    </a:p>
                    <a:p>
                      <a:pPr marL="228600" indent="-228600" algn="ctr" fontAlgn="t">
                        <a:buAutoNum type="arabicPeriod" startAt="2"/>
                      </a:pPr>
                      <a:r>
                        <a:rPr lang="es-MX" sz="1200" u="none" strike="noStrike" kern="1200" dirty="0">
                          <a:solidFill>
                            <a:schemeClr val="dk1"/>
                          </a:solidFill>
                          <a:effectLst/>
                          <a:latin typeface="+mn-lt"/>
                          <a:ea typeface="+mn-ea"/>
                          <a:cs typeface="+mn-cs"/>
                        </a:rPr>
                        <a:t>El proyecto de desarrollo y mejoramiento del sector APSB a la fecha no muestra avance de los indicadores de gestión, por lo cual se recomienda la revisión de las metas.</a:t>
                      </a:r>
                    </a:p>
                    <a:p>
                      <a:pPr marL="228600" indent="-228600" algn="ctr" fontAlgn="t">
                        <a:buAutoNum type="arabicPeriod" startAt="2"/>
                      </a:pPr>
                      <a:endParaRPr lang="es-MX" sz="1200" u="none" strike="noStrike" kern="1200" dirty="0">
                        <a:solidFill>
                          <a:schemeClr val="dk1"/>
                        </a:solidFill>
                        <a:effectLst/>
                        <a:latin typeface="+mn-lt"/>
                        <a:ea typeface="+mn-ea"/>
                        <a:cs typeface="+mn-cs"/>
                      </a:endParaRPr>
                    </a:p>
                    <a:p>
                      <a:pPr marL="228600" indent="-228600" algn="ctr" fontAlgn="t">
                        <a:buAutoNum type="arabicPeriod" startAt="2"/>
                      </a:pPr>
                      <a:r>
                        <a:rPr lang="es-MX" sz="1200" u="none" strike="noStrike" kern="1200" dirty="0">
                          <a:solidFill>
                            <a:schemeClr val="dk1"/>
                          </a:solidFill>
                          <a:effectLst/>
                          <a:latin typeface="+mn-lt"/>
                          <a:ea typeface="+mn-ea"/>
                          <a:cs typeface="+mn-cs"/>
                        </a:rPr>
                        <a:t>El proyecto de saneamiento de vertimientos en cuencas priorizadas, aunque muestra avance en los indicadores sigue siendo muy baja su ejecución financiera, por lo tanto, se recomienda tomar medidas al respecto, dado que es un proyecto además financiado con recursos de la banca multilateral.</a:t>
                      </a:r>
                    </a:p>
                    <a:p>
                      <a:pPr marL="228600" indent="-228600" algn="ctr" fontAlgn="t">
                        <a:buAutoNum type="arabicPeriod" startAt="2"/>
                      </a:pPr>
                      <a:endParaRPr lang="es-MX" sz="1200" u="none" strike="noStrike" kern="1200" dirty="0">
                        <a:solidFill>
                          <a:schemeClr val="dk1"/>
                        </a:solidFill>
                        <a:effectLst/>
                        <a:latin typeface="+mn-lt"/>
                        <a:ea typeface="+mn-ea"/>
                        <a:cs typeface="+mn-cs"/>
                      </a:endParaRPr>
                    </a:p>
                    <a:p>
                      <a:pPr marL="228600" indent="-228600" algn="ctr" fontAlgn="t">
                        <a:buAutoNum type="arabicPeriod" startAt="2"/>
                      </a:pPr>
                      <a:r>
                        <a:rPr lang="es-MX" sz="1200" u="none" strike="noStrike" kern="1200" dirty="0">
                          <a:solidFill>
                            <a:schemeClr val="dk1"/>
                          </a:solidFill>
                          <a:effectLst/>
                          <a:latin typeface="+mn-lt"/>
                          <a:ea typeface="+mn-ea"/>
                          <a:cs typeface="+mn-cs"/>
                        </a:rPr>
                        <a:t>El proyecto de monitoreo a los recursos del SGP - APSB, no presenta avance con relación al primer trimestre, adicionalmente se solicita diligenciar de manera cualitativa la observación mensual del aplicativo de reporte SPI.</a:t>
                      </a:r>
                      <a:endParaRPr lang="es-MX" sz="1200" b="1" u="none" strike="noStrike" kern="1200" dirty="0">
                        <a:solidFill>
                          <a:schemeClr val="dk1"/>
                        </a:solidFill>
                        <a:effectLst/>
                        <a:latin typeface="+mn-lt"/>
                        <a:ea typeface="+mn-ea"/>
                        <a:cs typeface="+mn-cs"/>
                      </a:endParaRP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599342856"/>
                  </a:ext>
                </a:extLst>
              </a:tr>
            </a:tbl>
          </a:graphicData>
        </a:graphic>
      </p:graphicFrame>
    </p:spTree>
    <p:extLst>
      <p:ext uri="{BB962C8B-B14F-4D97-AF65-F5344CB8AC3E}">
        <p14:creationId xmlns:p14="http://schemas.microsoft.com/office/powerpoint/2010/main" val="3441976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
            <a:extLst>
              <a:ext uri="{FF2B5EF4-FFF2-40B4-BE49-F238E27FC236}">
                <a16:creationId xmlns:a16="http://schemas.microsoft.com/office/drawing/2014/main" id="{FD10A65E-22A3-490B-805A-2592E1C0BAFD}"/>
              </a:ext>
            </a:extLst>
          </p:cNvPr>
          <p:cNvSpPr/>
          <p:nvPr/>
        </p:nvSpPr>
        <p:spPr>
          <a:xfrm>
            <a:off x="1504418" y="437563"/>
            <a:ext cx="10020179" cy="677108"/>
          </a:xfrm>
          <a:prstGeom prst="rect">
            <a:avLst/>
          </a:prstGeom>
        </p:spPr>
        <p:txBody>
          <a:bodyPr wrap="square">
            <a:spAutoFit/>
          </a:bodyPr>
          <a:lstStyle/>
          <a:p>
            <a:r>
              <a:rPr lang="en-US" sz="2400" b="1" dirty="0">
                <a:solidFill>
                  <a:srgbClr val="004A84"/>
                </a:solidFill>
                <a:latin typeface="Arial" panose="020B0604020202020204" pitchFamily="34" charset="0"/>
                <a:cs typeface="Arial" panose="020B0604020202020204" pitchFamily="34" charset="0"/>
              </a:rPr>
              <a:t>APSB – </a:t>
            </a:r>
            <a:r>
              <a:rPr lang="en-US" sz="2400" b="1" dirty="0" err="1">
                <a:solidFill>
                  <a:srgbClr val="004A84"/>
                </a:solidFill>
                <a:latin typeface="Arial" panose="020B0604020202020204" pitchFamily="34" charset="0"/>
                <a:cs typeface="Arial" panose="020B0604020202020204" pitchFamily="34" charset="0"/>
              </a:rPr>
              <a:t>Dirección</a:t>
            </a:r>
            <a:r>
              <a:rPr lang="en-US" sz="2400" b="1" dirty="0">
                <a:solidFill>
                  <a:srgbClr val="004A84"/>
                </a:solidFill>
                <a:latin typeface="Arial" panose="020B0604020202020204" pitchFamily="34" charset="0"/>
                <a:cs typeface="Arial" panose="020B0604020202020204" pitchFamily="34" charset="0"/>
              </a:rPr>
              <a:t> de </a:t>
            </a:r>
            <a:r>
              <a:rPr lang="en-US" sz="2400" b="1" dirty="0" err="1">
                <a:solidFill>
                  <a:srgbClr val="004A84"/>
                </a:solidFill>
                <a:latin typeface="Arial" panose="020B0604020202020204" pitchFamily="34" charset="0"/>
                <a:cs typeface="Arial" panose="020B0604020202020204" pitchFamily="34" charset="0"/>
              </a:rPr>
              <a:t>Infraestructura</a:t>
            </a:r>
            <a:r>
              <a:rPr lang="en-US" sz="2400" b="1" dirty="0">
                <a:solidFill>
                  <a:srgbClr val="004A84"/>
                </a:solidFill>
                <a:latin typeface="Arial" panose="020B0604020202020204" pitchFamily="34" charset="0"/>
                <a:cs typeface="Arial" panose="020B0604020202020204" pitchFamily="34" charset="0"/>
              </a:rPr>
              <a:t> y Desarrollo </a:t>
            </a:r>
            <a:r>
              <a:rPr lang="en-US" sz="2400" b="1" dirty="0" err="1">
                <a:solidFill>
                  <a:srgbClr val="004A84"/>
                </a:solidFill>
                <a:latin typeface="Arial" panose="020B0604020202020204" pitchFamily="34" charset="0"/>
                <a:cs typeface="Arial" panose="020B0604020202020204" pitchFamily="34" charset="0"/>
              </a:rPr>
              <a:t>Empresarial</a:t>
            </a:r>
            <a:endParaRPr lang="en-US" sz="2400" b="1" dirty="0">
              <a:solidFill>
                <a:srgbClr val="004A84"/>
              </a:solidFill>
              <a:latin typeface="Arial" panose="020B0604020202020204" pitchFamily="34" charset="0"/>
              <a:cs typeface="Arial" panose="020B0604020202020204" pitchFamily="34" charset="0"/>
            </a:endParaRPr>
          </a:p>
          <a:p>
            <a:r>
              <a:rPr lang="en-US" sz="1400" dirty="0">
                <a:solidFill>
                  <a:srgbClr val="004A84"/>
                </a:solidFill>
                <a:latin typeface="Arial" panose="020B0604020202020204" pitchFamily="34" charset="0"/>
                <a:cs typeface="Arial" panose="020B0604020202020204" pitchFamily="34" charset="0"/>
              </a:rPr>
              <a:t>Corte 30 de </a:t>
            </a:r>
            <a:r>
              <a:rPr lang="en-US" sz="1400" dirty="0" err="1">
                <a:solidFill>
                  <a:srgbClr val="004A84"/>
                </a:solidFill>
                <a:latin typeface="Arial" panose="020B0604020202020204" pitchFamily="34" charset="0"/>
                <a:cs typeface="Arial" panose="020B0604020202020204" pitchFamily="34" charset="0"/>
              </a:rPr>
              <a:t>junio</a:t>
            </a:r>
            <a:endParaRPr lang="es-MX" sz="1400" dirty="0">
              <a:solidFill>
                <a:srgbClr val="004A84"/>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189F8F76-C6A7-89E8-9CE4-5A7D4BB6C331}"/>
              </a:ext>
            </a:extLst>
          </p:cNvPr>
          <p:cNvSpPr txBox="1"/>
          <p:nvPr/>
        </p:nvSpPr>
        <p:spPr>
          <a:xfrm>
            <a:off x="615950" y="376894"/>
            <a:ext cx="732893" cy="707886"/>
          </a:xfrm>
          <a:prstGeom prst="rect">
            <a:avLst/>
          </a:prstGeom>
          <a:noFill/>
        </p:spPr>
        <p:txBody>
          <a:bodyPr wrap="none" rtlCol="0">
            <a:spAutoFit/>
          </a:bodyPr>
          <a:lstStyle/>
          <a:p>
            <a:r>
              <a:rPr lang="es-CO" sz="4000" b="1" dirty="0">
                <a:solidFill>
                  <a:srgbClr val="5B9BD5"/>
                </a:solidFill>
                <a:effectLst>
                  <a:outerShdw blurRad="38100" dist="38100" dir="2700000" algn="tl">
                    <a:srgbClr val="000000">
                      <a:alpha val="43137"/>
                    </a:srgbClr>
                  </a:outerShdw>
                </a:effectLst>
                <a:latin typeface="Impact" panose="020B0806030902050204" pitchFamily="34" charset="0"/>
              </a:rPr>
              <a:t>03</a:t>
            </a:r>
          </a:p>
        </p:txBody>
      </p:sp>
      <p:graphicFrame>
        <p:nvGraphicFramePr>
          <p:cNvPr id="13" name="Tabla 12">
            <a:extLst>
              <a:ext uri="{FF2B5EF4-FFF2-40B4-BE49-F238E27FC236}">
                <a16:creationId xmlns:a16="http://schemas.microsoft.com/office/drawing/2014/main" id="{4BCD2EA7-BF73-1FFE-3425-FE22B1A06CEA}"/>
              </a:ext>
            </a:extLst>
          </p:cNvPr>
          <p:cNvGraphicFramePr>
            <a:graphicFrameLocks noGrp="1"/>
          </p:cNvGraphicFramePr>
          <p:nvPr>
            <p:extLst>
              <p:ext uri="{D42A27DB-BD31-4B8C-83A1-F6EECF244321}">
                <p14:modId xmlns:p14="http://schemas.microsoft.com/office/powerpoint/2010/main" val="3387988013"/>
              </p:ext>
            </p:extLst>
          </p:nvPr>
        </p:nvGraphicFramePr>
        <p:xfrm>
          <a:off x="7272019" y="1544329"/>
          <a:ext cx="4374549" cy="4114465"/>
        </p:xfrm>
        <a:graphic>
          <a:graphicData uri="http://schemas.openxmlformats.org/drawingml/2006/table">
            <a:tbl>
              <a:tblPr>
                <a:tableStyleId>{5C22544A-7EE6-4342-B048-85BDC9FD1C3A}</a:tableStyleId>
              </a:tblPr>
              <a:tblGrid>
                <a:gridCol w="4374549">
                  <a:extLst>
                    <a:ext uri="{9D8B030D-6E8A-4147-A177-3AD203B41FA5}">
                      <a16:colId xmlns:a16="http://schemas.microsoft.com/office/drawing/2014/main" val="1759724375"/>
                    </a:ext>
                  </a:extLst>
                </a:gridCol>
              </a:tblGrid>
              <a:tr h="4114465">
                <a:tc>
                  <a:txBody>
                    <a:bodyPr/>
                    <a:lstStyle/>
                    <a:p>
                      <a:pPr algn="ctr" fontAlgn="t"/>
                      <a:r>
                        <a:rPr lang="es-MX" sz="1200" b="1" u="none" strike="noStrike" kern="1200" dirty="0">
                          <a:solidFill>
                            <a:schemeClr val="dk1"/>
                          </a:solidFill>
                          <a:effectLst/>
                          <a:latin typeface="+mn-lt"/>
                          <a:ea typeface="+mn-ea"/>
                          <a:cs typeface="+mn-cs"/>
                        </a:rPr>
                        <a:t>Observaciones generales:</a:t>
                      </a:r>
                      <a:br>
                        <a:rPr lang="es-MX" sz="1200" u="none" strike="noStrike" kern="1200" dirty="0">
                          <a:solidFill>
                            <a:schemeClr val="dk1"/>
                          </a:solidFill>
                          <a:effectLst/>
                          <a:latin typeface="+mn-lt"/>
                          <a:ea typeface="+mn-ea"/>
                          <a:cs typeface="+mn-cs"/>
                        </a:rPr>
                      </a:br>
                      <a:endParaRPr lang="es-MX" sz="1200" u="none" strike="noStrike" kern="1200" dirty="0">
                        <a:solidFill>
                          <a:schemeClr val="dk1"/>
                        </a:solidFill>
                        <a:effectLst/>
                        <a:latin typeface="+mn-lt"/>
                        <a:ea typeface="+mn-ea"/>
                        <a:cs typeface="+mn-cs"/>
                      </a:endParaRPr>
                    </a:p>
                    <a:p>
                      <a:pPr marL="228600" indent="-228600" algn="ctr" fontAlgn="t">
                        <a:buAutoNum type="arabicPeriod"/>
                      </a:pPr>
                      <a:r>
                        <a:rPr lang="es-MX" sz="1200" u="none" strike="noStrike" kern="1200" dirty="0">
                          <a:solidFill>
                            <a:schemeClr val="dk1"/>
                          </a:solidFill>
                          <a:effectLst/>
                          <a:latin typeface="+mn-lt"/>
                          <a:ea typeface="+mn-ea"/>
                          <a:cs typeface="+mn-cs"/>
                        </a:rPr>
                        <a:t>Con relación al proyecto de apoyo financiero para facilitar el acceso a los servicios de agua potable y manejo de aguas residuales , se recomienda  realizar una actualización del proyecto con miras a reprogramar la meta de los indicadores de gestión.</a:t>
                      </a:r>
                    </a:p>
                    <a:p>
                      <a:pPr marL="228600" indent="-228600" algn="ctr" fontAlgn="t">
                        <a:buAutoNum type="arabicPeriod"/>
                      </a:pPr>
                      <a:endParaRPr lang="es-MX" sz="1200" u="none" strike="noStrike" kern="1200" dirty="0">
                        <a:solidFill>
                          <a:schemeClr val="dk1"/>
                        </a:solidFill>
                        <a:effectLst/>
                        <a:latin typeface="+mn-lt"/>
                        <a:ea typeface="+mn-ea"/>
                        <a:cs typeface="+mn-cs"/>
                      </a:endParaRPr>
                    </a:p>
                    <a:p>
                      <a:pPr marL="0" indent="0" algn="ctr" fontAlgn="t">
                        <a:buNone/>
                      </a:pPr>
                      <a:r>
                        <a:rPr lang="es-MX" sz="1200" u="none" strike="noStrike" kern="1200" dirty="0">
                          <a:solidFill>
                            <a:schemeClr val="dk1"/>
                          </a:solidFill>
                          <a:effectLst/>
                          <a:latin typeface="+mn-lt"/>
                          <a:ea typeface="+mn-ea"/>
                          <a:cs typeface="+mn-cs"/>
                        </a:rPr>
                        <a:t>2. Los demás proyectos de la Dirección no presentan un avance significativo respecto al primer trimestre, por lo tanto, se recomienda revisar las metas y registrar avances para el próximo periodo.</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599342856"/>
                  </a:ext>
                </a:extLst>
              </a:tr>
            </a:tbl>
          </a:graphicData>
        </a:graphic>
      </p:graphicFrame>
      <p:graphicFrame>
        <p:nvGraphicFramePr>
          <p:cNvPr id="2" name="Tabla 1">
            <a:extLst>
              <a:ext uri="{FF2B5EF4-FFF2-40B4-BE49-F238E27FC236}">
                <a16:creationId xmlns:a16="http://schemas.microsoft.com/office/drawing/2014/main" id="{8C4A76C2-5E8E-B5EF-065C-7376C805E377}"/>
              </a:ext>
            </a:extLst>
          </p:cNvPr>
          <p:cNvGraphicFramePr>
            <a:graphicFrameLocks noGrp="1"/>
          </p:cNvGraphicFramePr>
          <p:nvPr>
            <p:extLst>
              <p:ext uri="{D42A27DB-BD31-4B8C-83A1-F6EECF244321}">
                <p14:modId xmlns:p14="http://schemas.microsoft.com/office/powerpoint/2010/main" val="3911224077"/>
              </p:ext>
            </p:extLst>
          </p:nvPr>
        </p:nvGraphicFramePr>
        <p:xfrm>
          <a:off x="323848" y="2200433"/>
          <a:ext cx="6731001" cy="2802255"/>
        </p:xfrm>
        <a:graphic>
          <a:graphicData uri="http://schemas.openxmlformats.org/drawingml/2006/table">
            <a:tbl>
              <a:tblPr/>
              <a:tblGrid>
                <a:gridCol w="1132941">
                  <a:extLst>
                    <a:ext uri="{9D8B030D-6E8A-4147-A177-3AD203B41FA5}">
                      <a16:colId xmlns:a16="http://schemas.microsoft.com/office/drawing/2014/main" val="1028291335"/>
                    </a:ext>
                  </a:extLst>
                </a:gridCol>
                <a:gridCol w="3652067">
                  <a:extLst>
                    <a:ext uri="{9D8B030D-6E8A-4147-A177-3AD203B41FA5}">
                      <a16:colId xmlns:a16="http://schemas.microsoft.com/office/drawing/2014/main" val="3285717952"/>
                    </a:ext>
                  </a:extLst>
                </a:gridCol>
                <a:gridCol w="639779">
                  <a:extLst>
                    <a:ext uri="{9D8B030D-6E8A-4147-A177-3AD203B41FA5}">
                      <a16:colId xmlns:a16="http://schemas.microsoft.com/office/drawing/2014/main" val="425639129"/>
                    </a:ext>
                  </a:extLst>
                </a:gridCol>
                <a:gridCol w="653107">
                  <a:extLst>
                    <a:ext uri="{9D8B030D-6E8A-4147-A177-3AD203B41FA5}">
                      <a16:colId xmlns:a16="http://schemas.microsoft.com/office/drawing/2014/main" val="3928851686"/>
                    </a:ext>
                  </a:extLst>
                </a:gridCol>
                <a:gridCol w="653107">
                  <a:extLst>
                    <a:ext uri="{9D8B030D-6E8A-4147-A177-3AD203B41FA5}">
                      <a16:colId xmlns:a16="http://schemas.microsoft.com/office/drawing/2014/main" val="1946028136"/>
                    </a:ext>
                  </a:extLst>
                </a:gridCol>
              </a:tblGrid>
              <a:tr h="333375">
                <a:tc rowSpan="2">
                  <a:txBody>
                    <a:bodyPr/>
                    <a:lstStyle/>
                    <a:p>
                      <a:pPr algn="ctr" fontAlgn="ctr"/>
                      <a:r>
                        <a:rPr lang="es-CO" sz="1000" b="1" i="0" u="none" strike="noStrike" dirty="0">
                          <a:solidFill>
                            <a:srgbClr val="FFFFFF"/>
                          </a:solidFill>
                          <a:effectLst/>
                          <a:latin typeface="Arial" panose="020B0604020202020204" pitchFamily="34" charset="0"/>
                        </a:rPr>
                        <a:t>Código BPIN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rowSpan="2">
                  <a:txBody>
                    <a:bodyPr/>
                    <a:lstStyle/>
                    <a:p>
                      <a:pPr algn="ctr" fontAlgn="ctr"/>
                      <a:r>
                        <a:rPr lang="es-CO" sz="1000" b="1" i="0" u="none" strike="noStrike" dirty="0">
                          <a:solidFill>
                            <a:srgbClr val="FFFFFF"/>
                          </a:solidFill>
                          <a:effectLst/>
                          <a:latin typeface="Arial" panose="020B0604020202020204" pitchFamily="34" charset="0"/>
                        </a:rPr>
                        <a:t>NOMBRE DEL PROYECTO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gridSpan="3">
                  <a:txBody>
                    <a:bodyPr/>
                    <a:lstStyle/>
                    <a:p>
                      <a:pPr algn="ctr" fontAlgn="ctr"/>
                      <a:r>
                        <a:rPr lang="es-CO" sz="1000" b="1" i="0" u="none" strike="noStrike" dirty="0">
                          <a:solidFill>
                            <a:srgbClr val="FFFFFF"/>
                          </a:solidFill>
                          <a:effectLst/>
                          <a:latin typeface="Arial" panose="020B0604020202020204" pitchFamily="34" charset="0"/>
                        </a:rPr>
                        <a:t>RESULTADOS SEGUNDO TRIMESTRE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117641707"/>
                  </a:ext>
                </a:extLst>
              </a:tr>
              <a:tr h="396240">
                <a:tc vMerge="1">
                  <a:txBody>
                    <a:bodyPr/>
                    <a:lstStyle/>
                    <a:p>
                      <a:endParaRPr lang="es-CO"/>
                    </a:p>
                  </a:txBody>
                  <a:tcPr/>
                </a:tc>
                <a:tc vMerge="1">
                  <a:txBody>
                    <a:bodyPr/>
                    <a:lstStyle/>
                    <a:p>
                      <a:endParaRPr lang="es-CO"/>
                    </a:p>
                  </a:txBody>
                  <a:tcPr/>
                </a:tc>
                <a:tc>
                  <a:txBody>
                    <a:bodyPr/>
                    <a:lstStyle/>
                    <a:p>
                      <a:pPr algn="ctr" fontAlgn="ctr"/>
                      <a:r>
                        <a:rPr lang="es-CO" sz="800" b="1" i="0" u="none" strike="noStrike" dirty="0">
                          <a:solidFill>
                            <a:srgbClr val="FFFFFF"/>
                          </a:solidFill>
                          <a:effectLst/>
                          <a:latin typeface="Arial" panose="020B0604020202020204" pitchFamily="34" charset="0"/>
                        </a:rPr>
                        <a:t>Avance Físico del Producto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dirty="0">
                          <a:solidFill>
                            <a:srgbClr val="FFFFFF"/>
                          </a:solidFill>
                          <a:effectLst/>
                          <a:latin typeface="Arial" panose="020B0604020202020204" pitchFamily="34" charset="0"/>
                        </a:rPr>
                        <a:t>Avance Gestión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dirty="0">
                          <a:solidFill>
                            <a:srgbClr val="FFFFFF"/>
                          </a:solidFill>
                          <a:effectLst/>
                          <a:latin typeface="Arial" panose="020B0604020202020204" pitchFamily="34" charset="0"/>
                        </a:rPr>
                        <a:t>Avance Financiero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096039186"/>
                  </a:ext>
                </a:extLst>
              </a:tr>
              <a:tr h="342900">
                <a:tc>
                  <a:txBody>
                    <a:bodyPr/>
                    <a:lstStyle/>
                    <a:p>
                      <a:pPr algn="ctr" fontAlgn="ctr"/>
                      <a:r>
                        <a:rPr lang="es-CO" sz="1000" b="0" i="0" u="none" strike="noStrike" dirty="0">
                          <a:solidFill>
                            <a:srgbClr val="0F243E"/>
                          </a:solidFill>
                          <a:effectLst/>
                          <a:latin typeface="Arial" panose="020B0604020202020204" pitchFamily="34" charset="0"/>
                        </a:rPr>
                        <a:t>2017011000379</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a:solidFill>
                            <a:srgbClr val="0F243E"/>
                          </a:solidFill>
                          <a:effectLst/>
                          <a:latin typeface="Arial" panose="020B0604020202020204" pitchFamily="34" charset="0"/>
                        </a:rPr>
                        <a:t>Apoyo financiero para la implementación del plan maestro de alcantarillado del municipio de Mocoa</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50,0%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1,5%</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911560807"/>
                  </a:ext>
                </a:extLst>
              </a:tr>
              <a:tr h="510540">
                <a:tc>
                  <a:txBody>
                    <a:bodyPr/>
                    <a:lstStyle/>
                    <a:p>
                      <a:pPr algn="ctr" fontAlgn="ctr"/>
                      <a:r>
                        <a:rPr lang="es-CO" sz="1000" b="0" i="0" u="none" strike="noStrike" dirty="0">
                          <a:solidFill>
                            <a:srgbClr val="0F243E"/>
                          </a:solidFill>
                          <a:effectLst/>
                          <a:latin typeface="Arial" panose="020B0604020202020204" pitchFamily="34" charset="0"/>
                        </a:rPr>
                        <a:t>2018011001131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0F243E"/>
                          </a:solidFill>
                          <a:effectLst/>
                          <a:latin typeface="Arial" panose="020B0604020202020204" pitchFamily="34" charset="0"/>
                        </a:rPr>
                        <a:t>Apoyo financiero al plan de inversiones en infraestructura para fortalecer la prestación de los servicios de acueducto y alcantarillado en el municipio de Santiago de Cali</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2714839180"/>
                  </a:ext>
                </a:extLst>
              </a:tr>
              <a:tr h="342900">
                <a:tc>
                  <a:txBody>
                    <a:bodyPr/>
                    <a:lstStyle/>
                    <a:p>
                      <a:pPr algn="ctr" fontAlgn="ctr"/>
                      <a:r>
                        <a:rPr lang="es-CO" sz="1000" b="0" i="0" u="none" strike="noStrike" dirty="0">
                          <a:solidFill>
                            <a:srgbClr val="0F243E"/>
                          </a:solidFill>
                          <a:effectLst/>
                          <a:latin typeface="Arial" panose="020B0604020202020204" pitchFamily="34" charset="0"/>
                        </a:rPr>
                        <a:t>2017011000049</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a:solidFill>
                            <a:srgbClr val="0F243E"/>
                          </a:solidFill>
                          <a:effectLst/>
                          <a:latin typeface="Arial" panose="020B0604020202020204" pitchFamily="34" charset="0"/>
                        </a:rPr>
                        <a:t>Apoyo financiero para facilitar el acceso a los servicios de agua potable y manejo de aguas residuales a nivel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91,0%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151,6%</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3,7%</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2109701629"/>
                  </a:ext>
                </a:extLst>
              </a:tr>
              <a:tr h="342900">
                <a:tc>
                  <a:txBody>
                    <a:bodyPr/>
                    <a:lstStyle/>
                    <a:p>
                      <a:pPr algn="ctr" fontAlgn="ctr"/>
                      <a:r>
                        <a:rPr lang="es-CO" sz="1000" b="0" i="0" u="none" strike="noStrike" dirty="0">
                          <a:solidFill>
                            <a:srgbClr val="0F243E"/>
                          </a:solidFill>
                          <a:effectLst/>
                          <a:latin typeface="Arial" panose="020B0604020202020204" pitchFamily="34" charset="0"/>
                        </a:rPr>
                        <a:t>2017011000173</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0F243E"/>
                          </a:solidFill>
                          <a:effectLst/>
                          <a:latin typeface="Arial" panose="020B0604020202020204" pitchFamily="34" charset="0"/>
                        </a:rPr>
                        <a:t>Ampliación y mejoramiento de gestión integral de residuos sólidos en el territorio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25,0%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542467794"/>
                  </a:ext>
                </a:extLst>
              </a:tr>
              <a:tr h="342900">
                <a:tc>
                  <a:txBody>
                    <a:bodyPr/>
                    <a:lstStyle/>
                    <a:p>
                      <a:pPr algn="ctr" fontAlgn="ctr"/>
                      <a:r>
                        <a:rPr lang="es-CO" sz="1000" b="0" i="0" u="none" strike="noStrike" dirty="0">
                          <a:solidFill>
                            <a:srgbClr val="0F243E"/>
                          </a:solidFill>
                          <a:effectLst/>
                          <a:latin typeface="Arial" panose="020B0604020202020204" pitchFamily="34" charset="0"/>
                        </a:rPr>
                        <a:t>2021011000058</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0F243E"/>
                          </a:solidFill>
                          <a:effectLst/>
                          <a:latin typeface="Arial" panose="020B0604020202020204" pitchFamily="34" charset="0"/>
                        </a:rPr>
                        <a:t>Implementación del Programa de agua potable y alcantarillado para el departamento de La Guajira</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0,8%</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632445330"/>
                  </a:ext>
                </a:extLst>
              </a:tr>
              <a:tr h="190500">
                <a:tc>
                  <a:txBody>
                    <a:bodyPr/>
                    <a:lstStyle/>
                    <a:p>
                      <a:pPr algn="l" fontAlgn="b"/>
                      <a:r>
                        <a:rPr lang="es-CO" sz="1100" b="1" i="0" u="none" strike="noStrike" dirty="0">
                          <a:solidFill>
                            <a:srgbClr val="FFFFFF"/>
                          </a:solidFill>
                          <a:effectLst/>
                          <a:latin typeface="Calibri" panose="020F0502020204030204" pitchFamily="34" charset="0"/>
                        </a:rPr>
                        <a:t> </a:t>
                      </a:r>
                    </a:p>
                  </a:txBody>
                  <a:tcPr marL="7620" marR="7620" marT="7620"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l" fontAlgn="ctr"/>
                      <a:r>
                        <a:rPr lang="es-CO" sz="1000" b="1" i="0" u="none" strike="noStrike" dirty="0">
                          <a:solidFill>
                            <a:srgbClr val="FFFFFF"/>
                          </a:solidFill>
                          <a:effectLst/>
                          <a:latin typeface="Arial" panose="020B0604020202020204" pitchFamily="34" charset="0"/>
                        </a:rPr>
                        <a:t>PROMEDIO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18,20%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45,30%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1000" b="1" i="0" u="none" strike="noStrike" dirty="0">
                          <a:solidFill>
                            <a:srgbClr val="FFFFFF"/>
                          </a:solidFill>
                          <a:effectLst/>
                          <a:latin typeface="Arial" panose="020B0604020202020204" pitchFamily="34" charset="0"/>
                        </a:rPr>
                        <a:t>1,20%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737682850"/>
                  </a:ext>
                </a:extLst>
              </a:tr>
            </a:tbl>
          </a:graphicData>
        </a:graphic>
      </p:graphicFrame>
    </p:spTree>
    <p:extLst>
      <p:ext uri="{BB962C8B-B14F-4D97-AF65-F5344CB8AC3E}">
        <p14:creationId xmlns:p14="http://schemas.microsoft.com/office/powerpoint/2010/main" val="376001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1">
            <a:extLst>
              <a:ext uri="{FF2B5EF4-FFF2-40B4-BE49-F238E27FC236}">
                <a16:creationId xmlns:a16="http://schemas.microsoft.com/office/drawing/2014/main" id="{FD10A65E-22A3-490B-805A-2592E1C0BAFD}"/>
              </a:ext>
            </a:extLst>
          </p:cNvPr>
          <p:cNvSpPr/>
          <p:nvPr/>
        </p:nvSpPr>
        <p:spPr>
          <a:xfrm>
            <a:off x="1504418" y="437563"/>
            <a:ext cx="10020179" cy="677108"/>
          </a:xfrm>
          <a:prstGeom prst="rect">
            <a:avLst/>
          </a:prstGeom>
        </p:spPr>
        <p:txBody>
          <a:bodyPr wrap="square">
            <a:spAutoFit/>
          </a:bodyPr>
          <a:lstStyle/>
          <a:p>
            <a:r>
              <a:rPr lang="en-US" sz="2400" b="1" dirty="0" err="1">
                <a:solidFill>
                  <a:srgbClr val="004A84"/>
                </a:solidFill>
                <a:latin typeface="Arial" panose="020B0604020202020204" pitchFamily="34" charset="0"/>
                <a:cs typeface="Arial" panose="020B0604020202020204" pitchFamily="34" charset="0"/>
              </a:rPr>
              <a:t>Trasnversales</a:t>
            </a:r>
            <a:r>
              <a:rPr lang="en-US" sz="2400" b="1" dirty="0">
                <a:solidFill>
                  <a:srgbClr val="004A84"/>
                </a:solidFill>
                <a:latin typeface="Arial" panose="020B0604020202020204" pitchFamily="34" charset="0"/>
                <a:cs typeface="Arial" panose="020B0604020202020204" pitchFamily="34" charset="0"/>
              </a:rPr>
              <a:t> – </a:t>
            </a:r>
            <a:r>
              <a:rPr lang="en-US" sz="2400" b="1" dirty="0" err="1">
                <a:solidFill>
                  <a:srgbClr val="004A84"/>
                </a:solidFill>
                <a:latin typeface="Arial" panose="020B0604020202020204" pitchFamily="34" charset="0"/>
                <a:cs typeface="Arial" panose="020B0604020202020204" pitchFamily="34" charset="0"/>
              </a:rPr>
              <a:t>Secretaría</a:t>
            </a:r>
            <a:r>
              <a:rPr lang="en-US" sz="2400" b="1" dirty="0">
                <a:solidFill>
                  <a:srgbClr val="004A84"/>
                </a:solidFill>
                <a:latin typeface="Arial" panose="020B0604020202020204" pitchFamily="34" charset="0"/>
                <a:cs typeface="Arial" panose="020B0604020202020204" pitchFamily="34" charset="0"/>
              </a:rPr>
              <a:t> General, </a:t>
            </a:r>
            <a:r>
              <a:rPr lang="en-US" sz="2400" b="1" dirty="0" err="1">
                <a:solidFill>
                  <a:srgbClr val="004A84"/>
                </a:solidFill>
                <a:latin typeface="Arial" panose="020B0604020202020204" pitchFamily="34" charset="0"/>
                <a:cs typeface="Arial" panose="020B0604020202020204" pitchFamily="34" charset="0"/>
              </a:rPr>
              <a:t>Jurídica</a:t>
            </a:r>
            <a:r>
              <a:rPr lang="en-US" sz="2400" b="1" dirty="0">
                <a:solidFill>
                  <a:srgbClr val="004A84"/>
                </a:solidFill>
                <a:latin typeface="Arial" panose="020B0604020202020204" pitchFamily="34" charset="0"/>
                <a:cs typeface="Arial" panose="020B0604020202020204" pitchFamily="34" charset="0"/>
              </a:rPr>
              <a:t> y TIC</a:t>
            </a:r>
          </a:p>
          <a:p>
            <a:r>
              <a:rPr lang="en-US" sz="1400" dirty="0">
                <a:solidFill>
                  <a:srgbClr val="004A84"/>
                </a:solidFill>
                <a:latin typeface="Arial" panose="020B0604020202020204" pitchFamily="34" charset="0"/>
                <a:cs typeface="Arial" panose="020B0604020202020204" pitchFamily="34" charset="0"/>
              </a:rPr>
              <a:t>Corte 30 de </a:t>
            </a:r>
            <a:r>
              <a:rPr lang="en-US" sz="1400" dirty="0" err="1">
                <a:solidFill>
                  <a:srgbClr val="004A84"/>
                </a:solidFill>
                <a:latin typeface="Arial" panose="020B0604020202020204" pitchFamily="34" charset="0"/>
                <a:cs typeface="Arial" panose="020B0604020202020204" pitchFamily="34" charset="0"/>
              </a:rPr>
              <a:t>junio</a:t>
            </a:r>
            <a:endParaRPr lang="es-MX" sz="1400" dirty="0">
              <a:solidFill>
                <a:srgbClr val="004A84"/>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A70AC952-B17A-44E3-9DCF-977F8814A6A1}"/>
              </a:ext>
            </a:extLst>
          </p:cNvPr>
          <p:cNvSpPr/>
          <p:nvPr/>
        </p:nvSpPr>
        <p:spPr>
          <a:xfrm>
            <a:off x="460375" y="441982"/>
            <a:ext cx="155575" cy="588165"/>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18" name="Conector recto 317">
            <a:extLst>
              <a:ext uri="{FF2B5EF4-FFF2-40B4-BE49-F238E27FC236}">
                <a16:creationId xmlns:a16="http://schemas.microsoft.com/office/drawing/2014/main" id="{D625006E-5D1C-4595-B6CC-7B352DFE263E}"/>
              </a:ext>
            </a:extLst>
          </p:cNvPr>
          <p:cNvCxnSpPr>
            <a:cxnSpLocks/>
          </p:cNvCxnSpPr>
          <p:nvPr/>
        </p:nvCxnSpPr>
        <p:spPr>
          <a:xfrm>
            <a:off x="460375" y="1199195"/>
            <a:ext cx="11186193" cy="0"/>
          </a:xfrm>
          <a:prstGeom prst="line">
            <a:avLst/>
          </a:prstGeom>
          <a:ln>
            <a:solidFill>
              <a:srgbClr val="F42F63"/>
            </a:solidFill>
          </a:ln>
        </p:spPr>
        <p:style>
          <a:lnRef idx="1">
            <a:schemeClr val="accent1"/>
          </a:lnRef>
          <a:fillRef idx="0">
            <a:schemeClr val="accent1"/>
          </a:fillRef>
          <a:effectRef idx="0">
            <a:schemeClr val="accent1"/>
          </a:effectRef>
          <a:fontRef idx="minor">
            <a:schemeClr val="tx1"/>
          </a:fontRef>
        </p:style>
      </p:cxnSp>
      <p:graphicFrame>
        <p:nvGraphicFramePr>
          <p:cNvPr id="13" name="Tabla 12">
            <a:extLst>
              <a:ext uri="{FF2B5EF4-FFF2-40B4-BE49-F238E27FC236}">
                <a16:creationId xmlns:a16="http://schemas.microsoft.com/office/drawing/2014/main" id="{4BCD2EA7-BF73-1FFE-3425-FE22B1A06CEA}"/>
              </a:ext>
            </a:extLst>
          </p:cNvPr>
          <p:cNvGraphicFramePr>
            <a:graphicFrameLocks noGrp="1"/>
          </p:cNvGraphicFramePr>
          <p:nvPr>
            <p:extLst>
              <p:ext uri="{D42A27DB-BD31-4B8C-83A1-F6EECF244321}">
                <p14:modId xmlns:p14="http://schemas.microsoft.com/office/powerpoint/2010/main" val="2714340483"/>
              </p:ext>
            </p:extLst>
          </p:nvPr>
        </p:nvGraphicFramePr>
        <p:xfrm>
          <a:off x="7272019" y="1544329"/>
          <a:ext cx="4374549" cy="4114465"/>
        </p:xfrm>
        <a:graphic>
          <a:graphicData uri="http://schemas.openxmlformats.org/drawingml/2006/table">
            <a:tbl>
              <a:tblPr>
                <a:tableStyleId>{5C22544A-7EE6-4342-B048-85BDC9FD1C3A}</a:tableStyleId>
              </a:tblPr>
              <a:tblGrid>
                <a:gridCol w="4374549">
                  <a:extLst>
                    <a:ext uri="{9D8B030D-6E8A-4147-A177-3AD203B41FA5}">
                      <a16:colId xmlns:a16="http://schemas.microsoft.com/office/drawing/2014/main" val="1759724375"/>
                    </a:ext>
                  </a:extLst>
                </a:gridCol>
              </a:tblGrid>
              <a:tr h="4114465">
                <a:tc>
                  <a:txBody>
                    <a:bodyPr/>
                    <a:lstStyle/>
                    <a:p>
                      <a:pPr algn="ctr" fontAlgn="t"/>
                      <a:r>
                        <a:rPr lang="es-MX" sz="1200" b="1" u="none" strike="noStrike" kern="1200" dirty="0">
                          <a:solidFill>
                            <a:schemeClr val="dk1"/>
                          </a:solidFill>
                          <a:effectLst/>
                          <a:latin typeface="+mn-lt"/>
                          <a:ea typeface="+mn-ea"/>
                          <a:cs typeface="+mn-cs"/>
                        </a:rPr>
                        <a:t>Observaciones generales:</a:t>
                      </a:r>
                      <a:br>
                        <a:rPr lang="es-MX" sz="1200" u="none" strike="noStrike" kern="1200" dirty="0">
                          <a:solidFill>
                            <a:schemeClr val="dk1"/>
                          </a:solidFill>
                          <a:effectLst/>
                          <a:latin typeface="+mn-lt"/>
                          <a:ea typeface="+mn-ea"/>
                          <a:cs typeface="+mn-cs"/>
                        </a:rPr>
                      </a:br>
                      <a:endParaRPr lang="es-MX" sz="1200" u="none" strike="noStrike" kern="1200" dirty="0">
                        <a:solidFill>
                          <a:schemeClr val="dk1"/>
                        </a:solidFill>
                        <a:effectLst/>
                        <a:latin typeface="+mn-lt"/>
                        <a:ea typeface="+mn-ea"/>
                        <a:cs typeface="+mn-cs"/>
                      </a:endParaRPr>
                    </a:p>
                    <a:p>
                      <a:pPr marL="228600" indent="-228600" algn="ctr" fontAlgn="t">
                        <a:buAutoNum type="arabicPeriod"/>
                      </a:pPr>
                      <a:r>
                        <a:rPr lang="es-MX" sz="1200" u="none" strike="noStrike" kern="1200" dirty="0">
                          <a:solidFill>
                            <a:schemeClr val="dk1"/>
                          </a:solidFill>
                          <a:effectLst/>
                          <a:latin typeface="+mn-lt"/>
                          <a:ea typeface="+mn-ea"/>
                          <a:cs typeface="+mn-cs"/>
                        </a:rPr>
                        <a:t>El proyecto de Secretaria General presenta un adecuado avance en esta vigencia.</a:t>
                      </a:r>
                    </a:p>
                    <a:p>
                      <a:pPr marL="228600" indent="-228600" algn="ctr" fontAlgn="t">
                        <a:buAutoNum type="arabicPeriod"/>
                      </a:pPr>
                      <a:endParaRPr lang="es-MX" sz="1200" u="none" strike="noStrike" kern="1200" dirty="0">
                        <a:solidFill>
                          <a:schemeClr val="dk1"/>
                        </a:solidFill>
                        <a:effectLst/>
                        <a:latin typeface="+mn-lt"/>
                        <a:ea typeface="+mn-ea"/>
                        <a:cs typeface="+mn-cs"/>
                      </a:endParaRPr>
                    </a:p>
                    <a:p>
                      <a:pPr marL="228600" indent="-228600" algn="ctr" fontAlgn="t">
                        <a:buAutoNum type="arabicPeriod"/>
                      </a:pPr>
                      <a:r>
                        <a:rPr lang="es-MX" sz="1200" u="none" strike="noStrike" kern="1200" dirty="0">
                          <a:solidFill>
                            <a:schemeClr val="dk1"/>
                          </a:solidFill>
                          <a:effectLst/>
                          <a:latin typeface="+mn-lt"/>
                          <a:ea typeface="+mn-ea"/>
                          <a:cs typeface="+mn-cs"/>
                        </a:rPr>
                        <a:t>El proyecto de Jurídica presenta un adecuado avance en esta vigencia.</a:t>
                      </a:r>
                    </a:p>
                    <a:p>
                      <a:pPr marL="228600" indent="-228600" algn="ctr" fontAlgn="t">
                        <a:buAutoNum type="arabicPeriod"/>
                      </a:pPr>
                      <a:endParaRPr lang="es-MX" sz="1200" u="none" strike="noStrike" kern="1200" dirty="0">
                        <a:solidFill>
                          <a:schemeClr val="dk1"/>
                        </a:solidFill>
                        <a:effectLst/>
                        <a:latin typeface="+mn-lt"/>
                        <a:ea typeface="+mn-ea"/>
                        <a:cs typeface="+mn-cs"/>
                      </a:endParaRPr>
                    </a:p>
                    <a:p>
                      <a:pPr marL="228600" indent="-228600" algn="ctr" fontAlgn="t">
                        <a:buAutoNum type="arabicPeriod"/>
                      </a:pPr>
                      <a:r>
                        <a:rPr lang="es-MX" sz="1200" u="none" strike="noStrike" kern="1200" dirty="0">
                          <a:solidFill>
                            <a:schemeClr val="dk1"/>
                          </a:solidFill>
                          <a:effectLst/>
                          <a:latin typeface="+mn-lt"/>
                          <a:ea typeface="+mn-ea"/>
                          <a:cs typeface="+mn-cs"/>
                        </a:rPr>
                        <a:t>El proyecto de </a:t>
                      </a:r>
                      <a:r>
                        <a:rPr lang="es-MX" sz="1200" u="none" strike="noStrike" kern="1200" dirty="0" err="1">
                          <a:solidFill>
                            <a:schemeClr val="dk1"/>
                          </a:solidFill>
                          <a:effectLst/>
                          <a:latin typeface="+mn-lt"/>
                          <a:ea typeface="+mn-ea"/>
                          <a:cs typeface="+mn-cs"/>
                        </a:rPr>
                        <a:t>TICs</a:t>
                      </a:r>
                      <a:r>
                        <a:rPr lang="es-MX" sz="1200" u="none" strike="noStrike" kern="1200" dirty="0">
                          <a:solidFill>
                            <a:schemeClr val="dk1"/>
                          </a:solidFill>
                          <a:effectLst/>
                          <a:latin typeface="+mn-lt"/>
                          <a:ea typeface="+mn-ea"/>
                          <a:cs typeface="+mn-cs"/>
                        </a:rPr>
                        <a:t> presenta un adecuado avance en esta vigencia; sin embargo  se solicita diligenciar de manera cualitativa la observación mensual del aplicativo de reporte SPI.</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3599342856"/>
                  </a:ext>
                </a:extLst>
              </a:tr>
            </a:tbl>
          </a:graphicData>
        </a:graphic>
      </p:graphicFrame>
      <p:graphicFrame>
        <p:nvGraphicFramePr>
          <p:cNvPr id="2" name="Tabla 1">
            <a:extLst>
              <a:ext uri="{FF2B5EF4-FFF2-40B4-BE49-F238E27FC236}">
                <a16:creationId xmlns:a16="http://schemas.microsoft.com/office/drawing/2014/main" id="{8C4A76C2-5E8E-B5EF-065C-7376C805E377}"/>
              </a:ext>
            </a:extLst>
          </p:cNvPr>
          <p:cNvGraphicFramePr>
            <a:graphicFrameLocks noGrp="1"/>
          </p:cNvGraphicFramePr>
          <p:nvPr>
            <p:extLst>
              <p:ext uri="{D42A27DB-BD31-4B8C-83A1-F6EECF244321}">
                <p14:modId xmlns:p14="http://schemas.microsoft.com/office/powerpoint/2010/main" val="2948233162"/>
              </p:ext>
            </p:extLst>
          </p:nvPr>
        </p:nvGraphicFramePr>
        <p:xfrm>
          <a:off x="323848" y="2200433"/>
          <a:ext cx="6731001" cy="2047875"/>
        </p:xfrm>
        <a:graphic>
          <a:graphicData uri="http://schemas.openxmlformats.org/drawingml/2006/table">
            <a:tbl>
              <a:tblPr/>
              <a:tblGrid>
                <a:gridCol w="1132941">
                  <a:extLst>
                    <a:ext uri="{9D8B030D-6E8A-4147-A177-3AD203B41FA5}">
                      <a16:colId xmlns:a16="http://schemas.microsoft.com/office/drawing/2014/main" val="1028291335"/>
                    </a:ext>
                  </a:extLst>
                </a:gridCol>
                <a:gridCol w="3652067">
                  <a:extLst>
                    <a:ext uri="{9D8B030D-6E8A-4147-A177-3AD203B41FA5}">
                      <a16:colId xmlns:a16="http://schemas.microsoft.com/office/drawing/2014/main" val="3285717952"/>
                    </a:ext>
                  </a:extLst>
                </a:gridCol>
                <a:gridCol w="639779">
                  <a:extLst>
                    <a:ext uri="{9D8B030D-6E8A-4147-A177-3AD203B41FA5}">
                      <a16:colId xmlns:a16="http://schemas.microsoft.com/office/drawing/2014/main" val="425639129"/>
                    </a:ext>
                  </a:extLst>
                </a:gridCol>
                <a:gridCol w="653107">
                  <a:extLst>
                    <a:ext uri="{9D8B030D-6E8A-4147-A177-3AD203B41FA5}">
                      <a16:colId xmlns:a16="http://schemas.microsoft.com/office/drawing/2014/main" val="3928851686"/>
                    </a:ext>
                  </a:extLst>
                </a:gridCol>
                <a:gridCol w="653107">
                  <a:extLst>
                    <a:ext uri="{9D8B030D-6E8A-4147-A177-3AD203B41FA5}">
                      <a16:colId xmlns:a16="http://schemas.microsoft.com/office/drawing/2014/main" val="1946028136"/>
                    </a:ext>
                  </a:extLst>
                </a:gridCol>
              </a:tblGrid>
              <a:tr h="333375">
                <a:tc rowSpan="2">
                  <a:txBody>
                    <a:bodyPr/>
                    <a:lstStyle/>
                    <a:p>
                      <a:pPr algn="ctr" fontAlgn="ctr"/>
                      <a:r>
                        <a:rPr lang="es-CO" sz="1000" b="1" i="0" u="none" strike="noStrike" dirty="0">
                          <a:solidFill>
                            <a:srgbClr val="FFFFFF"/>
                          </a:solidFill>
                          <a:effectLst/>
                          <a:latin typeface="Arial" panose="020B0604020202020204" pitchFamily="34" charset="0"/>
                        </a:rPr>
                        <a:t>Código BPIN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rowSpan="2">
                  <a:txBody>
                    <a:bodyPr/>
                    <a:lstStyle/>
                    <a:p>
                      <a:pPr algn="ctr" fontAlgn="ctr"/>
                      <a:r>
                        <a:rPr lang="es-CO" sz="1000" b="1" i="0" u="none" strike="noStrike" dirty="0">
                          <a:solidFill>
                            <a:srgbClr val="FFFFFF"/>
                          </a:solidFill>
                          <a:effectLst/>
                          <a:latin typeface="Arial" panose="020B0604020202020204" pitchFamily="34" charset="0"/>
                        </a:rPr>
                        <a:t>NOMBRE DEL PROYECTO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gridSpan="3">
                  <a:txBody>
                    <a:bodyPr/>
                    <a:lstStyle/>
                    <a:p>
                      <a:pPr algn="ctr" fontAlgn="ctr"/>
                      <a:r>
                        <a:rPr lang="es-CO" sz="1000" b="1" i="0" u="none" strike="noStrike" dirty="0">
                          <a:solidFill>
                            <a:srgbClr val="FFFFFF"/>
                          </a:solidFill>
                          <a:effectLst/>
                          <a:latin typeface="Arial" panose="020B0604020202020204" pitchFamily="34" charset="0"/>
                        </a:rPr>
                        <a:t>RESULTADOS SEGUNDO TRIMESTRE </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117641707"/>
                  </a:ext>
                </a:extLst>
              </a:tr>
              <a:tr h="396240">
                <a:tc vMerge="1">
                  <a:txBody>
                    <a:bodyPr/>
                    <a:lstStyle/>
                    <a:p>
                      <a:endParaRPr lang="es-CO"/>
                    </a:p>
                  </a:txBody>
                  <a:tcPr/>
                </a:tc>
                <a:tc vMerge="1">
                  <a:txBody>
                    <a:bodyPr/>
                    <a:lstStyle/>
                    <a:p>
                      <a:endParaRPr lang="es-CO"/>
                    </a:p>
                  </a:txBody>
                  <a:tcPr/>
                </a:tc>
                <a:tc>
                  <a:txBody>
                    <a:bodyPr/>
                    <a:lstStyle/>
                    <a:p>
                      <a:pPr algn="ctr" fontAlgn="ctr"/>
                      <a:r>
                        <a:rPr lang="es-CO" sz="800" b="1" i="0" u="none" strike="noStrike" dirty="0">
                          <a:solidFill>
                            <a:srgbClr val="FFFFFF"/>
                          </a:solidFill>
                          <a:effectLst/>
                          <a:latin typeface="Arial" panose="020B0604020202020204" pitchFamily="34" charset="0"/>
                        </a:rPr>
                        <a:t>Avance Físico del Producto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dirty="0">
                          <a:solidFill>
                            <a:srgbClr val="FFFFFF"/>
                          </a:solidFill>
                          <a:effectLst/>
                          <a:latin typeface="Arial" panose="020B0604020202020204" pitchFamily="34" charset="0"/>
                        </a:rPr>
                        <a:t>Avance Gestión</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tc>
                  <a:txBody>
                    <a:bodyPr/>
                    <a:lstStyle/>
                    <a:p>
                      <a:pPr algn="ctr" fontAlgn="ctr"/>
                      <a:r>
                        <a:rPr lang="es-CO" sz="800" b="1" i="0" u="none" strike="noStrike" dirty="0">
                          <a:solidFill>
                            <a:srgbClr val="FFFFFF"/>
                          </a:solidFill>
                          <a:effectLst/>
                          <a:latin typeface="Arial" panose="020B0604020202020204" pitchFamily="34" charset="0"/>
                        </a:rPr>
                        <a:t>Avance Financiero</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096039186"/>
                  </a:ext>
                </a:extLst>
              </a:tr>
              <a:tr h="342900">
                <a:tc>
                  <a:txBody>
                    <a:bodyPr/>
                    <a:lstStyle/>
                    <a:p>
                      <a:pPr algn="ctr" fontAlgn="ctr"/>
                      <a:r>
                        <a:rPr lang="es-CO" sz="1000" b="0" i="0" u="none" strike="noStrike" dirty="0">
                          <a:solidFill>
                            <a:srgbClr val="0F243E"/>
                          </a:solidFill>
                          <a:effectLst/>
                          <a:latin typeface="Arial" panose="020B0604020202020204" pitchFamily="34" charset="0"/>
                        </a:rPr>
                        <a:t>2017011000134</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0F243E"/>
                          </a:solidFill>
                          <a:effectLst/>
                          <a:latin typeface="Arial" panose="020B0604020202020204" pitchFamily="34" charset="0"/>
                        </a:rPr>
                        <a:t>Fortalecimiento de las capacidades estratégicas y de apoyo del ministerio de vivienda ciudad y territorio a nivel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41,0%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a:solidFill>
                            <a:srgbClr val="0F243E"/>
                          </a:solidFill>
                          <a:effectLst/>
                          <a:latin typeface="Arial" panose="020B0604020202020204" pitchFamily="34" charset="0"/>
                        </a:rPr>
                        <a:t>50,0%</a:t>
                      </a:r>
                      <a:endParaRPr lang="es-CO" sz="1000" b="0" i="0" u="none" strike="noStrike" dirty="0">
                        <a:solidFill>
                          <a:srgbClr val="0F243E"/>
                        </a:solidFill>
                        <a:effectLst/>
                        <a:latin typeface="Arial" panose="020B0604020202020204" pitchFamily="34" charset="0"/>
                      </a:endParaRP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28,0%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911560807"/>
                  </a:ext>
                </a:extLst>
              </a:tr>
              <a:tr h="510540">
                <a:tc>
                  <a:txBody>
                    <a:bodyPr/>
                    <a:lstStyle/>
                    <a:p>
                      <a:pPr algn="ctr" fontAlgn="ctr"/>
                      <a:r>
                        <a:rPr lang="es-CO" sz="1000" b="0" i="0" u="none" strike="noStrike" dirty="0">
                          <a:solidFill>
                            <a:srgbClr val="0F243E"/>
                          </a:solidFill>
                          <a:effectLst/>
                          <a:latin typeface="Arial" panose="020B0604020202020204" pitchFamily="34" charset="0"/>
                        </a:rPr>
                        <a:t>2017011000196</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0F243E"/>
                          </a:solidFill>
                          <a:effectLst/>
                          <a:latin typeface="Arial" panose="020B0604020202020204" pitchFamily="34" charset="0"/>
                        </a:rPr>
                        <a:t>Fortalecimiento de la gestión jurídica del ministerio de vivienda ciudad y territorio a nivel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31,0%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50,0%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37,5%</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2714839180"/>
                  </a:ext>
                </a:extLst>
              </a:tr>
              <a:tr h="342900">
                <a:tc>
                  <a:txBody>
                    <a:bodyPr/>
                    <a:lstStyle/>
                    <a:p>
                      <a:pPr algn="ctr" fontAlgn="ctr"/>
                      <a:r>
                        <a:rPr lang="es-CO" sz="1000" b="0" i="0" u="none" strike="noStrike" dirty="0">
                          <a:solidFill>
                            <a:srgbClr val="0F243E"/>
                          </a:solidFill>
                          <a:effectLst/>
                          <a:latin typeface="Arial" panose="020B0604020202020204" pitchFamily="34" charset="0"/>
                        </a:rPr>
                        <a:t>2017011000171</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just" fontAlgn="ctr"/>
                      <a:r>
                        <a:rPr lang="es-MX" sz="1000" b="0" i="0" u="none" strike="noStrike" dirty="0">
                          <a:solidFill>
                            <a:srgbClr val="0F243E"/>
                          </a:solidFill>
                          <a:effectLst/>
                          <a:latin typeface="Arial" panose="020B0604020202020204" pitchFamily="34" charset="0"/>
                        </a:rPr>
                        <a:t>Fortalecimiento de las tecnologías de la información y las comunicaciones en el ministerio de vivienda ciudad y territorio a nivel nacional</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100,0%</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63,6%</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tc>
                  <a:txBody>
                    <a:bodyPr/>
                    <a:lstStyle/>
                    <a:p>
                      <a:pPr algn="ctr" fontAlgn="ctr"/>
                      <a:r>
                        <a:rPr lang="es-CO" sz="1000" b="0" i="0" u="none" strike="noStrike" dirty="0">
                          <a:solidFill>
                            <a:srgbClr val="0F243E"/>
                          </a:solidFill>
                          <a:effectLst/>
                          <a:latin typeface="Arial" panose="020B0604020202020204" pitchFamily="34" charset="0"/>
                        </a:rPr>
                        <a:t>25,9%</a:t>
                      </a:r>
                    </a:p>
                  </a:txBody>
                  <a:tcPr marL="7620" marR="7620" marT="7620"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DCE6F1"/>
                    </a:solidFill>
                  </a:tcPr>
                </a:tc>
                <a:extLst>
                  <a:ext uri="{0D108BD9-81ED-4DB2-BD59-A6C34878D82A}">
                    <a16:rowId xmlns:a16="http://schemas.microsoft.com/office/drawing/2014/main" val="2109701629"/>
                  </a:ext>
                </a:extLst>
              </a:tr>
            </a:tbl>
          </a:graphicData>
        </a:graphic>
      </p:graphicFrame>
      <p:sp>
        <p:nvSpPr>
          <p:cNvPr id="8" name="CuadroTexto 7">
            <a:extLst>
              <a:ext uri="{FF2B5EF4-FFF2-40B4-BE49-F238E27FC236}">
                <a16:creationId xmlns:a16="http://schemas.microsoft.com/office/drawing/2014/main" id="{A99F61F0-D8E1-6D1E-CBF9-E9326AB817E5}"/>
              </a:ext>
            </a:extLst>
          </p:cNvPr>
          <p:cNvSpPr txBox="1"/>
          <p:nvPr/>
        </p:nvSpPr>
        <p:spPr>
          <a:xfrm>
            <a:off x="615950" y="382121"/>
            <a:ext cx="716863" cy="707886"/>
          </a:xfrm>
          <a:prstGeom prst="rect">
            <a:avLst/>
          </a:prstGeom>
          <a:noFill/>
        </p:spPr>
        <p:txBody>
          <a:bodyPr wrap="none" rtlCol="0">
            <a:spAutoFit/>
          </a:bodyPr>
          <a:lstStyle/>
          <a:p>
            <a:r>
              <a:rPr lang="es-CO" sz="4000" b="1" dirty="0">
                <a:solidFill>
                  <a:srgbClr val="FFC000"/>
                </a:solidFill>
                <a:effectLst>
                  <a:outerShdw blurRad="38100" dist="38100" dir="2700000" algn="tl">
                    <a:srgbClr val="000000">
                      <a:alpha val="43137"/>
                    </a:srgbClr>
                  </a:outerShdw>
                </a:effectLst>
                <a:latin typeface="Impact" panose="020B0806030902050204" pitchFamily="34" charset="0"/>
              </a:rPr>
              <a:t>04</a:t>
            </a:r>
          </a:p>
        </p:txBody>
      </p:sp>
    </p:spTree>
    <p:extLst>
      <p:ext uri="{BB962C8B-B14F-4D97-AF65-F5344CB8AC3E}">
        <p14:creationId xmlns:p14="http://schemas.microsoft.com/office/powerpoint/2010/main" val="4155751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F2FCF5B5B7DC7B438897469049E1A689" ma:contentTypeVersion="12" ma:contentTypeDescription="Crear nuevo documento." ma:contentTypeScope="" ma:versionID="a2363eb0f60308219aedad90f3e5245b">
  <xsd:schema xmlns:xsd="http://www.w3.org/2001/XMLSchema" xmlns:xs="http://www.w3.org/2001/XMLSchema" xmlns:p="http://schemas.microsoft.com/office/2006/metadata/properties" xmlns:ns3="9d08f4ed-9e86-4c6f-a425-d34d9c5734e0" xmlns:ns4="3d6a38ba-f57c-416b-a04f-240c904aeaa0" targetNamespace="http://schemas.microsoft.com/office/2006/metadata/properties" ma:root="true" ma:fieldsID="ee9ad187cda3560734df5b8039f0281a" ns3:_="" ns4:_="">
    <xsd:import namespace="9d08f4ed-9e86-4c6f-a425-d34d9c5734e0"/>
    <xsd:import namespace="3d6a38ba-f57c-416b-a04f-240c904aeaa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4ed-9e86-4c6f-a425-d34d9c5734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6a38ba-f57c-416b-a04f-240c904aeaa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B4DFC7-2354-44DF-B230-093A8BB501FE}">
  <ds:schemaRefs>
    <ds:schemaRef ds:uri="http://purl.org/dc/elements/1.1/"/>
    <ds:schemaRef ds:uri="http://purl.org/dc/terms/"/>
    <ds:schemaRef ds:uri="http://purl.org/dc/dcmitype/"/>
    <ds:schemaRef ds:uri="http://schemas.openxmlformats.org/package/2006/metadata/core-properties"/>
    <ds:schemaRef ds:uri="http://schemas.microsoft.com/office/2006/metadata/properties"/>
    <ds:schemaRef ds:uri="9d08f4ed-9e86-4c6f-a425-d34d9c5734e0"/>
    <ds:schemaRef ds:uri="http://schemas.microsoft.com/office/2006/documentManagement/types"/>
    <ds:schemaRef ds:uri="http://schemas.microsoft.com/office/infopath/2007/PartnerControls"/>
    <ds:schemaRef ds:uri="3d6a38ba-f57c-416b-a04f-240c904aeaa0"/>
    <ds:schemaRef ds:uri="http://www.w3.org/XML/1998/namespace"/>
  </ds:schemaRefs>
</ds:datastoreItem>
</file>

<file path=customXml/itemProps2.xml><?xml version="1.0" encoding="utf-8"?>
<ds:datastoreItem xmlns:ds="http://schemas.openxmlformats.org/officeDocument/2006/customXml" ds:itemID="{FDC1DD49-3FE9-4555-860C-4860BC29576F}">
  <ds:schemaRefs>
    <ds:schemaRef ds:uri="http://schemas.microsoft.com/sharepoint/v3/contenttype/forms"/>
  </ds:schemaRefs>
</ds:datastoreItem>
</file>

<file path=customXml/itemProps3.xml><?xml version="1.0" encoding="utf-8"?>
<ds:datastoreItem xmlns:ds="http://schemas.openxmlformats.org/officeDocument/2006/customXml" ds:itemID="{AAAFED87-FA71-4F89-9052-2D121E119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8f4ed-9e86-4c6f-a425-d34d9c5734e0"/>
    <ds:schemaRef ds:uri="3d6a38ba-f57c-416b-a04f-240c904aea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35192</TotalTime>
  <Words>1068</Words>
  <Application>Microsoft Office PowerPoint</Application>
  <PresentationFormat>Panorámica</PresentationFormat>
  <Paragraphs>313</Paragraphs>
  <Slides>11</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Arial</vt:lpstr>
      <vt:lpstr>Calibri</vt:lpstr>
      <vt:lpstr>Calibri Light</vt:lpstr>
      <vt:lpstr>Helvetica-Normal</vt:lpstr>
      <vt:lpstr>Impact</vt:lpstr>
      <vt:lpstr>Trebuchet MS</vt:lpstr>
      <vt:lpstr>Work Sans</vt:lpstr>
      <vt:lpstr>Work Sans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Felipe Walter Correa</dc:creator>
  <cp:lastModifiedBy>Julio Cesar Pinillos Patino</cp:lastModifiedBy>
  <cp:revision>879</cp:revision>
  <cp:lastPrinted>2019-08-23T19:09:46Z</cp:lastPrinted>
  <dcterms:created xsi:type="dcterms:W3CDTF">2019-01-18T14:17:58Z</dcterms:created>
  <dcterms:modified xsi:type="dcterms:W3CDTF">2022-07-18T21:48:08Z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0x010100F2FCF5B5B7DC7B438897469049E1A689</vt:lpwstr>
  </property>
</Properties>
</file>