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ink/ink1.xml" ContentType="application/inkml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0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1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2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3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9"/>
  </p:handoutMasterIdLst>
  <p:sldIdLst>
    <p:sldId id="256" r:id="rId2"/>
    <p:sldId id="257" r:id="rId3"/>
    <p:sldId id="28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6" r:id="rId14"/>
    <p:sldId id="327" r:id="rId15"/>
    <p:sldId id="328" r:id="rId16"/>
    <p:sldId id="329" r:id="rId17"/>
    <p:sldId id="330" r:id="rId18"/>
    <p:sldId id="332" r:id="rId19"/>
    <p:sldId id="333" r:id="rId20"/>
    <p:sldId id="334" r:id="rId21"/>
    <p:sldId id="335" r:id="rId22"/>
    <p:sldId id="336" r:id="rId23"/>
    <p:sldId id="337" r:id="rId24"/>
    <p:sldId id="338" r:id="rId25"/>
    <p:sldId id="339" r:id="rId26"/>
    <p:sldId id="340" r:id="rId27"/>
    <p:sldId id="267" r:id="rId2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A8CB"/>
    <a:srgbClr val="575756"/>
    <a:srgbClr val="D8723E"/>
    <a:srgbClr val="93BB54"/>
    <a:srgbClr val="C49E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322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'202400000000207'!$CI$36:$CI$38</c:f>
              <c:strCache>
                <c:ptCount val="3"/>
                <c:pt idx="0">
                  <c:v>Productos catastrales adquiridos</c:v>
                </c:pt>
                <c:pt idx="1">
                  <c:v>Asistencias técnicas realizadas</c:v>
                </c:pt>
                <c:pt idx="2">
                  <c:v>Entidades territoriales apoyadas financieramente</c:v>
                </c:pt>
              </c:strCache>
            </c:strRef>
          </c:cat>
          <c:val>
            <c:numRef>
              <c:f>'202400000000207'!$CJ$36:$CJ$38</c:f>
            </c:numRef>
          </c:val>
          <c:extLst>
            <c:ext xmlns:c16="http://schemas.microsoft.com/office/drawing/2014/chart" uri="{C3380CC4-5D6E-409C-BE32-E72D297353CC}">
              <c16:uniqueId val="{00000000-C3C2-4A81-926D-ECF860E7CC84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'202400000000207'!$CI$36:$CI$38</c:f>
              <c:strCache>
                <c:ptCount val="3"/>
                <c:pt idx="0">
                  <c:v>Productos catastrales adquiridos</c:v>
                </c:pt>
                <c:pt idx="1">
                  <c:v>Asistencias técnicas realizadas</c:v>
                </c:pt>
                <c:pt idx="2">
                  <c:v>Entidades territoriales apoyadas financieramente</c:v>
                </c:pt>
              </c:strCache>
            </c:strRef>
          </c:cat>
          <c:val>
            <c:numRef>
              <c:f>'202400000000207'!$CK$36:$CK$38</c:f>
            </c:numRef>
          </c:val>
          <c:extLst>
            <c:ext xmlns:c16="http://schemas.microsoft.com/office/drawing/2014/chart" uri="{C3380CC4-5D6E-409C-BE32-E72D297353CC}">
              <c16:uniqueId val="{00000001-C3C2-4A81-926D-ECF860E7CC84}"/>
            </c:ext>
          </c:extLst>
        </c:ser>
        <c:ser>
          <c:idx val="2"/>
          <c:order val="2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3C2-4A81-926D-ECF860E7CC84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C2-4A81-926D-ECF860E7CC84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3C2-4A81-926D-ECF860E7CC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'202400000000207'!$CI$36:$CI$38</c:f>
              <c:strCache>
                <c:ptCount val="3"/>
                <c:pt idx="0">
                  <c:v>Productos catastrales adquiridos</c:v>
                </c:pt>
                <c:pt idx="1">
                  <c:v>Asistencias técnicas realizadas</c:v>
                </c:pt>
                <c:pt idx="2">
                  <c:v>Entidades territoriales apoyadas financieramente</c:v>
                </c:pt>
              </c:strCache>
            </c:strRef>
          </c:cat>
          <c:val>
            <c:numRef>
              <c:f>'202400000000207'!$CL$36:$CL$38</c:f>
              <c:numCache>
                <c:formatCode>0%</c:formatCode>
                <c:ptCount val="3"/>
                <c:pt idx="0">
                  <c:v>1.0715401132149132</c:v>
                </c:pt>
                <c:pt idx="1">
                  <c:v>1.018888888888889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3C2-4A81-926D-ECF860E7CC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1962799"/>
        <c:axId val="51972399"/>
      </c:barChart>
      <c:catAx>
        <c:axId val="519627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1972399"/>
        <c:crosses val="autoZero"/>
        <c:auto val="1"/>
        <c:lblAlgn val="ctr"/>
        <c:lblOffset val="100"/>
        <c:noMultiLvlLbl val="0"/>
      </c:catAx>
      <c:valAx>
        <c:axId val="51972399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519627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Indicadores!$Z$17:$Z$19</c:f>
              <c:strCache>
                <c:ptCount val="3"/>
                <c:pt idx="0">
                  <c:v>Entidades territoriales capacitadas </c:v>
                </c:pt>
                <c:pt idx="1">
                  <c:v>Proyectos evaluados</c:v>
                </c:pt>
                <c:pt idx="2">
                  <c:v>Instrumentos normativos proyectados </c:v>
                </c:pt>
              </c:strCache>
            </c:strRef>
          </c:cat>
          <c:val>
            <c:numRef>
              <c:f>Indicadores!$AA$17:$AA$19</c:f>
              <c:numCache>
                <c:formatCode>0%</c:formatCode>
                <c:ptCount val="3"/>
                <c:pt idx="0">
                  <c:v>1.4333333333333333</c:v>
                </c:pt>
                <c:pt idx="1">
                  <c:v>1.1816976127320955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40-4D90-8C99-BFD6A350E6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91056047"/>
        <c:axId val="818054815"/>
      </c:barChart>
      <c:catAx>
        <c:axId val="7910560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18054815"/>
        <c:crosses val="autoZero"/>
        <c:auto val="1"/>
        <c:lblAlgn val="ctr"/>
        <c:lblOffset val="100"/>
        <c:noMultiLvlLbl val="0"/>
      </c:catAx>
      <c:valAx>
        <c:axId val="818054815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910560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1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'2025'!$C$34:$C$37</c:f>
              <c:strCache>
                <c:ptCount val="3"/>
                <c:pt idx="0">
                  <c:v>Asistencias técnicas realizadas</c:v>
                </c:pt>
                <c:pt idx="1">
                  <c:v>Proyectos de acueducto y alcantarillado en área urbana financiados</c:v>
                </c:pt>
                <c:pt idx="2">
                  <c:v> Proyectos de acueducto y de manejo de aguas residuales en área rural financiados</c:v>
                </c:pt>
              </c:strCache>
            </c:strRef>
          </c:cat>
          <c:val>
            <c:numRef>
              <c:f>'2025'!$E$34:$E$37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D0-4D36-89B2-BBC727A719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90468176"/>
        <c:axId val="28014782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'2025'!$C$34:$C$37</c15:sqref>
                        </c15:formulaRef>
                      </c:ext>
                    </c:extLst>
                    <c:strCache>
                      <c:ptCount val="3"/>
                      <c:pt idx="0">
                        <c:v>Asistencias técnicas realizadas</c:v>
                      </c:pt>
                      <c:pt idx="1">
                        <c:v>Proyectos de acueducto y alcantarillado en área urbana financiados</c:v>
                      </c:pt>
                      <c:pt idx="2">
                        <c:v> Proyectos de acueducto y de manejo de aguas residuales en área rural financiados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'2025'!$D$34:$D$37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92D0-4D36-89B2-BBC727A71955}"/>
                  </c:ext>
                </c:extLst>
              </c15:ser>
            </c15:filteredBarSeries>
          </c:ext>
        </c:extLst>
      </c:barChart>
      <c:catAx>
        <c:axId val="590468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80147824"/>
        <c:crosses val="autoZero"/>
        <c:auto val="1"/>
        <c:lblAlgn val="ctr"/>
        <c:lblOffset val="100"/>
        <c:noMultiLvlLbl val="0"/>
      </c:catAx>
      <c:valAx>
        <c:axId val="28014782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590468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1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'2025'!$C$30:$C$31</c:f>
              <c:strCache>
                <c:ptCount val="2"/>
                <c:pt idx="0">
                  <c:v>Proyectos de acueducto y alcantarillado en área urbana financiado</c:v>
                </c:pt>
                <c:pt idx="1">
                  <c:v>Proyectos evaluados</c:v>
                </c:pt>
              </c:strCache>
            </c:strRef>
          </c:cat>
          <c:val>
            <c:numRef>
              <c:f>'2025'!$E$30:$E$31</c:f>
              <c:numCache>
                <c:formatCode>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B9-47BC-9BC8-884F97AB83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17025120"/>
        <c:axId val="7716844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'2025'!$C$30:$C$31</c15:sqref>
                        </c15:formulaRef>
                      </c:ext>
                    </c:extLst>
                    <c:strCache>
                      <c:ptCount val="2"/>
                      <c:pt idx="0">
                        <c:v>Proyectos de acueducto y alcantarillado en área urbana financiado</c:v>
                      </c:pt>
                      <c:pt idx="1">
                        <c:v>Proyectos evaluados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'2025'!$D$30:$D$31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51B9-47BC-9BC8-884F97AB837E}"/>
                  </c:ext>
                </c:extLst>
              </c15:ser>
            </c15:filteredBarSeries>
          </c:ext>
        </c:extLst>
      </c:barChart>
      <c:catAx>
        <c:axId val="717025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71684400"/>
        <c:crosses val="autoZero"/>
        <c:auto val="1"/>
        <c:lblAlgn val="ctr"/>
        <c:lblOffset val="100"/>
        <c:noMultiLvlLbl val="0"/>
      </c:catAx>
      <c:valAx>
        <c:axId val="77168440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17025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Indicadores!$B$16</c:f>
              <c:strCache>
                <c:ptCount val="1"/>
                <c:pt idx="0">
                  <c:v>Proyectos de acueducto y alcantarillado en área urbana financiados</c:v>
                </c:pt>
              </c:strCache>
            </c:strRef>
          </c:cat>
          <c:val>
            <c:numRef>
              <c:f>Indicadores!$C$16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9F-4324-B98A-D85D6CBC48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17024320"/>
        <c:axId val="903785104"/>
      </c:barChart>
      <c:catAx>
        <c:axId val="717024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03785104"/>
        <c:crosses val="autoZero"/>
        <c:auto val="1"/>
        <c:lblAlgn val="ctr"/>
        <c:lblOffset val="100"/>
        <c:noMultiLvlLbl val="0"/>
      </c:catAx>
      <c:valAx>
        <c:axId val="90378510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17024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1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'2025'!$C$30:$C$31</c:f>
              <c:strCache>
                <c:ptCount val="2"/>
                <c:pt idx="0">
                  <c:v>Municipios asistidos técnicamente</c:v>
                </c:pt>
                <c:pt idx="1">
                  <c:v>Proyectos de acueducto y alcantarillado en área urbana financiados</c:v>
                </c:pt>
              </c:strCache>
            </c:strRef>
          </c:cat>
          <c:val>
            <c:numRef>
              <c:f>'2025'!$E$30:$E$31</c:f>
              <c:numCache>
                <c:formatCode>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AD-4044-B9B2-8B8A29ABC7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47676127"/>
        <c:axId val="140637663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'2025'!$C$30:$C$31</c15:sqref>
                        </c15:formulaRef>
                      </c:ext>
                    </c:extLst>
                    <c:strCache>
                      <c:ptCount val="2"/>
                      <c:pt idx="0">
                        <c:v>Municipios asistidos técnicamente</c:v>
                      </c:pt>
                      <c:pt idx="1">
                        <c:v>Proyectos de acueducto y alcantarillado en área urbana financiados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'2025'!$D$30:$D$31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F0AD-4044-B9B2-8B8A29ABC70E}"/>
                  </c:ext>
                </c:extLst>
              </c15:ser>
            </c15:filteredBarSeries>
          </c:ext>
        </c:extLst>
      </c:barChart>
      <c:catAx>
        <c:axId val="3476761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0637663"/>
        <c:crosses val="autoZero"/>
        <c:auto val="1"/>
        <c:lblAlgn val="ctr"/>
        <c:lblOffset val="100"/>
        <c:noMultiLvlLbl val="0"/>
      </c:catAx>
      <c:valAx>
        <c:axId val="140637663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476761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Indicadores!$S$17:$S$19</c:f>
              <c:strCache>
                <c:ptCount val="3"/>
                <c:pt idx="0">
                  <c:v>Proyectos de acueducto y alcantarillado en área urbana financiados
</c:v>
                </c:pt>
                <c:pt idx="1">
                  <c:v>Conexiones Intradomiciliarias apoyadas financieramente</c:v>
                </c:pt>
                <c:pt idx="2">
                  <c:v>Proyectos de acueducto y de manejo de aguas residuales en área rural financiados</c:v>
                </c:pt>
              </c:strCache>
            </c:strRef>
          </c:cat>
          <c:val>
            <c:numRef>
              <c:f>Indicadores!$T$17:$T$19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F7-444C-B778-6085E9C17B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0125919"/>
        <c:axId val="151591439"/>
      </c:barChart>
      <c:catAx>
        <c:axId val="1501259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1591439"/>
        <c:crosses val="autoZero"/>
        <c:auto val="1"/>
        <c:lblAlgn val="ctr"/>
        <c:lblOffset val="100"/>
        <c:noMultiLvlLbl val="0"/>
      </c:catAx>
      <c:valAx>
        <c:axId val="151591439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01259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Indicadores!$B$13:$B$18</c:f>
              <c:strCache>
                <c:ptCount val="6"/>
                <c:pt idx="0">
                  <c:v>Sedes adecuadas</c:v>
                </c:pt>
                <c:pt idx="1">
                  <c:v>Peticiones atendidas</c:v>
                </c:pt>
                <c:pt idx="2">
                  <c:v>Ciudadanos efectivamente atendidos en los diferentes canales de servicio </c:v>
                </c:pt>
                <c:pt idx="3">
                  <c:v>Documentos tramitados</c:v>
                </c:pt>
                <c:pt idx="4">
                  <c:v>Productos comunicacionales elaborados</c:v>
                </c:pt>
                <c:pt idx="5">
                  <c:v>Capacitaciones realizadas</c:v>
                </c:pt>
              </c:strCache>
            </c:strRef>
          </c:cat>
          <c:val>
            <c:numRef>
              <c:f>Indicadores!$C$13:$C$18</c:f>
              <c:numCache>
                <c:formatCode>0%</c:formatCode>
                <c:ptCount val="6"/>
                <c:pt idx="0">
                  <c:v>1</c:v>
                </c:pt>
                <c:pt idx="1">
                  <c:v>0.99879999999999991</c:v>
                </c:pt>
                <c:pt idx="2">
                  <c:v>1.0481666666666667</c:v>
                </c:pt>
                <c:pt idx="3">
                  <c:v>1.1588875000000001</c:v>
                </c:pt>
                <c:pt idx="4">
                  <c:v>1.8008571428571429</c:v>
                </c:pt>
                <c:pt idx="5">
                  <c:v>1.2142857142857142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03-4475-95E0-D5AC06E67D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56317039"/>
        <c:axId val="1256314175"/>
      </c:barChart>
      <c:catAx>
        <c:axId val="12563170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56314175"/>
        <c:crosses val="autoZero"/>
        <c:auto val="1"/>
        <c:lblAlgn val="ctr"/>
        <c:lblOffset val="100"/>
        <c:noMultiLvlLbl val="0"/>
      </c:catAx>
      <c:valAx>
        <c:axId val="1256314175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563170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'2025'!$C$34:$C$36</c:f>
              <c:strCache>
                <c:ptCount val="3"/>
                <c:pt idx="0">
                  <c:v>Tutelas atendidas</c:v>
                </c:pt>
                <c:pt idx="1">
                  <c:v>Fallos Favorables</c:v>
                </c:pt>
                <c:pt idx="2">
                  <c:v>Consultas reclamaciones                                 Resueltas en término</c:v>
                </c:pt>
              </c:strCache>
            </c:strRef>
          </c:cat>
          <c:val>
            <c:numRef>
              <c:f>'2025'!$D$34:$D$36</c:f>
              <c:numCache>
                <c:formatCode>0%</c:formatCode>
                <c:ptCount val="3"/>
                <c:pt idx="0">
                  <c:v>0.98942857142857144</c:v>
                </c:pt>
                <c:pt idx="1">
                  <c:v>1.0172413793103448</c:v>
                </c:pt>
                <c:pt idx="2">
                  <c:v>1.6033333333333333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4A-426F-B6CE-5C26B57A9C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4488767"/>
        <c:axId val="993221807"/>
      </c:barChart>
      <c:catAx>
        <c:axId val="1144887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3221807"/>
        <c:crosses val="autoZero"/>
        <c:auto val="1"/>
        <c:lblAlgn val="ctr"/>
        <c:lblOffset val="100"/>
        <c:noMultiLvlLbl val="0"/>
      </c:catAx>
      <c:valAx>
        <c:axId val="993221807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144887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Indicadores!$C$19</c:f>
              <c:strCache>
                <c:ptCount val="1"/>
                <c:pt idx="0">
                  <c:v>Usuarios del sistema </c:v>
                </c:pt>
              </c:strCache>
            </c:strRef>
          </c:cat>
          <c:val>
            <c:numRef>
              <c:f>Indicadores!$D$19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71-4571-8BC1-3F72AFD17E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22172223"/>
        <c:axId val="989387471"/>
      </c:barChart>
      <c:catAx>
        <c:axId val="9221722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89387471"/>
        <c:crosses val="autoZero"/>
        <c:auto val="1"/>
        <c:lblAlgn val="ctr"/>
        <c:lblOffset val="100"/>
        <c:noMultiLvlLbl val="0"/>
      </c:catAx>
      <c:valAx>
        <c:axId val="98938747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9221722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'2025'!$AC$39:$AC$47</c:f>
              <c:strCache>
                <c:ptCount val="6"/>
                <c:pt idx="0">
                  <c:v>Resoluciones para la asiJnación de subsidios expedidas</c:v>
                </c:pt>
                <c:pt idx="1">
                  <c:v>Hogares beneficiados con adquisición de vivienda</c:v>
                </c:pt>
                <c:pt idx="2">
                  <c:v>Hogares beneficiados con arrendamiento de vivienda</c:v>
                </c:pt>
                <c:pt idx="3">
                  <c:v>Hogares beneficiados con construcción de vivienda en sitio propio</c:v>
                </c:pt>
                <c:pt idx="4">
                  <c:v>Subsidios asignados por sentencias judiciales</c:v>
                </c:pt>
                <c:pt idx="5">
                  <c:v>Hogares beneficiados con mejoramiento de una vivienda </c:v>
                </c:pt>
              </c:strCache>
            </c:strRef>
          </c:cat>
          <c:val>
            <c:numRef>
              <c:f>'2025'!$AD$39:$AD$47</c:f>
              <c:numCache>
                <c:formatCode>0%</c:formatCode>
                <c:ptCount val="6"/>
                <c:pt idx="0">
                  <c:v>1.4983333333333333</c:v>
                </c:pt>
                <c:pt idx="1">
                  <c:v>0.97421904403462556</c:v>
                </c:pt>
                <c:pt idx="2">
                  <c:v>1.4633333333333334</c:v>
                </c:pt>
                <c:pt idx="3">
                  <c:v>0.46879999999999999</c:v>
                </c:pt>
                <c:pt idx="4">
                  <c:v>1.0434782608695652</c:v>
                </c:pt>
                <c:pt idx="5">
                  <c:v>1.1907195023742745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C3-494F-B720-2A57FD9411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56320239"/>
        <c:axId val="1256315007"/>
      </c:barChart>
      <c:catAx>
        <c:axId val="12563202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56315007"/>
        <c:crosses val="autoZero"/>
        <c:auto val="1"/>
        <c:lblAlgn val="ctr"/>
        <c:lblOffset val="100"/>
        <c:noMultiLvlLbl val="0"/>
      </c:catAx>
      <c:valAx>
        <c:axId val="1256315007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563202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'2025'!$BN$37:$BN$38</c:f>
              <c:strCache>
                <c:ptCount val="2"/>
                <c:pt idx="0">
                  <c:v>Actividades de Saneamiento realizadas</c:v>
                </c:pt>
                <c:pt idx="1">
                  <c:v>Solicitudes atendidas</c:v>
                </c:pt>
              </c:strCache>
            </c:strRef>
          </c:cat>
          <c:val>
            <c:numRef>
              <c:f>'2025'!$BO$37:$BO$38</c:f>
            </c:numRef>
          </c:val>
          <c:extLst>
            <c:ext xmlns:c16="http://schemas.microsoft.com/office/drawing/2014/chart" uri="{C3380CC4-5D6E-409C-BE32-E72D297353CC}">
              <c16:uniqueId val="{00000000-D388-40B9-B3FC-94A9DBB6DFE6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'2025'!$BN$37:$BN$38</c:f>
              <c:strCache>
                <c:ptCount val="2"/>
                <c:pt idx="0">
                  <c:v>Actividades de Saneamiento realizadas</c:v>
                </c:pt>
                <c:pt idx="1">
                  <c:v>Solicitudes atendidas</c:v>
                </c:pt>
              </c:strCache>
            </c:strRef>
          </c:cat>
          <c:val>
            <c:numRef>
              <c:f>'2025'!$BP$37:$BP$38</c:f>
            </c:numRef>
          </c:val>
          <c:extLst>
            <c:ext xmlns:c16="http://schemas.microsoft.com/office/drawing/2014/chart" uri="{C3380CC4-5D6E-409C-BE32-E72D297353CC}">
              <c16:uniqueId val="{00000001-D388-40B9-B3FC-94A9DBB6DFE6}"/>
            </c:ext>
          </c:extLst>
        </c:ser>
        <c:ser>
          <c:idx val="2"/>
          <c:order val="2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'2025'!$BN$37:$BN$38</c:f>
              <c:strCache>
                <c:ptCount val="2"/>
                <c:pt idx="0">
                  <c:v>Actividades de Saneamiento realizadas</c:v>
                </c:pt>
                <c:pt idx="1">
                  <c:v>Solicitudes atendidas</c:v>
                </c:pt>
              </c:strCache>
            </c:strRef>
          </c:cat>
          <c:val>
            <c:numRef>
              <c:f>'2025'!$BQ$37:$BQ$38</c:f>
              <c:numCache>
                <c:formatCode>0%</c:formatCode>
                <c:ptCount val="2"/>
                <c:pt idx="0">
                  <c:v>1.0034393151941303</c:v>
                </c:pt>
                <c:pt idx="1">
                  <c:v>1.1242977528089888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88-40B9-B3FC-94A9DBB6DF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24752704"/>
        <c:axId val="1126489728"/>
      </c:barChart>
      <c:catAx>
        <c:axId val="1124752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26489728"/>
        <c:crosses val="autoZero"/>
        <c:auto val="1"/>
        <c:lblAlgn val="ctr"/>
        <c:lblOffset val="100"/>
        <c:noMultiLvlLbl val="0"/>
      </c:catAx>
      <c:valAx>
        <c:axId val="112648972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124752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'2025'!$C$31</c:f>
              <c:strCache>
                <c:ptCount val="1"/>
                <c:pt idx="0">
                  <c:v>Hogares beneficiados con adquisición                          de vivienda*</c:v>
                </c:pt>
              </c:strCache>
            </c:strRef>
          </c:cat>
          <c:val>
            <c:numRef>
              <c:f>'2025'!$D$31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ED-44D7-B4FF-02A2A2310D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4511567"/>
        <c:axId val="146411551"/>
      </c:barChart>
      <c:catAx>
        <c:axId val="1145115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6411551"/>
        <c:crosses val="autoZero"/>
        <c:auto val="1"/>
        <c:lblAlgn val="ctr"/>
        <c:lblOffset val="100"/>
        <c:noMultiLvlLbl val="0"/>
      </c:catAx>
      <c:valAx>
        <c:axId val="14641155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145115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'2025'!$B$29:$B$33</c:f>
              <c:strCache>
                <c:ptCount val="5"/>
                <c:pt idx="0">
                  <c:v>Usuarios del sistema</c:v>
                </c:pt>
                <c:pt idx="1">
                  <c:v>Sistemas implementados</c:v>
                </c:pt>
                <c:pt idx="2">
                  <c:v>Estrategia de arquitectura TI implementada</c:v>
                </c:pt>
                <c:pt idx="3">
                  <c:v>Productos comunicacionales elaborados</c:v>
                </c:pt>
                <c:pt idx="4">
                  <c:v>Jornadas de participación ciudadana desarrollados</c:v>
                </c:pt>
              </c:strCache>
            </c:strRef>
          </c:cat>
          <c:val>
            <c:numRef>
              <c:f>'2025'!$C$29:$C$33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3B-43F9-97FA-6807D9A6C2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22173423"/>
        <c:axId val="925237375"/>
      </c:barChart>
      <c:catAx>
        <c:axId val="9221734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25237375"/>
        <c:crosses val="autoZero"/>
        <c:auto val="1"/>
        <c:lblAlgn val="ctr"/>
        <c:lblOffset val="100"/>
        <c:noMultiLvlLbl val="0"/>
      </c:catAx>
      <c:valAx>
        <c:axId val="925237375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922173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'2025'!$B$29:$B$31</c:f>
              <c:strCache>
                <c:ptCount val="3"/>
                <c:pt idx="0">
                  <c:v>Resoluciones expedidas </c:v>
                </c:pt>
                <c:pt idx="1">
                  <c:v>Estudios realizados</c:v>
                </c:pt>
                <c:pt idx="2">
                  <c:v>Entidades territoriales asistidas técnicamente </c:v>
                </c:pt>
              </c:strCache>
            </c:strRef>
          </c:cat>
          <c:val>
            <c:numRef>
              <c:f>'2025'!$C$29:$C$31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10-40C1-A557-F8D35593BD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94177423"/>
        <c:axId val="1252967583"/>
      </c:barChart>
      <c:catAx>
        <c:axId val="9941774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52967583"/>
        <c:crosses val="autoZero"/>
        <c:auto val="1"/>
        <c:lblAlgn val="ctr"/>
        <c:lblOffset val="100"/>
        <c:noMultiLvlLbl val="0"/>
      </c:catAx>
      <c:valAx>
        <c:axId val="1252967583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994177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'2025'!$B$49:$B$56</c:f>
              <c:strCache>
                <c:ptCount val="6"/>
                <c:pt idx="0">
                  <c:v>Capacitaciones realizadas</c:v>
                </c:pt>
                <c:pt idx="1">
                  <c:v>Documentos tramitados</c:v>
                </c:pt>
                <c:pt idx="2">
                  <c:v>Sistema de gestión documental implementado</c:v>
                </c:pt>
                <c:pt idx="3">
                  <c:v>Prestadores con resolución de contribución notificada</c:v>
                </c:pt>
                <c:pt idx="4">
                  <c:v>Informes de seguimiento elaborados </c:v>
                </c:pt>
                <c:pt idx="5">
                  <c:v>Peticiones atendidas</c:v>
                </c:pt>
              </c:strCache>
            </c:strRef>
          </c:cat>
          <c:val>
            <c:numRef>
              <c:f>'2025'!$C$49:$C$56</c:f>
              <c:numCache>
                <c:formatCode>0%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8A-480B-AC4F-764FCAE0AB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17396991"/>
        <c:axId val="1252967583"/>
      </c:barChart>
      <c:catAx>
        <c:axId val="11173969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52967583"/>
        <c:crosses val="autoZero"/>
        <c:auto val="1"/>
        <c:lblAlgn val="ctr"/>
        <c:lblOffset val="100"/>
        <c:noMultiLvlLbl val="0"/>
      </c:catAx>
      <c:valAx>
        <c:axId val="1252967583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1173969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'2025'!$Y$39:$Y$42</c:f>
              <c:strCache>
                <c:ptCount val="4"/>
                <c:pt idx="0">
                  <c:v>Proyectos normativos publicados</c:v>
                </c:pt>
                <c:pt idx="1">
                  <c:v>Reportes de seguimiento de los indicadores sectoriales generado</c:v>
                </c:pt>
                <c:pt idx="2">
                  <c:v>Asistencias técnicas realizadas</c:v>
                </c:pt>
                <c:pt idx="3">
                  <c:v>PQR atendidas (principal)</c:v>
                </c:pt>
              </c:strCache>
            </c:strRef>
          </c:cat>
          <c:val>
            <c:numRef>
              <c:f>'2025'!$Z$39:$Z$42</c:f>
            </c:numRef>
          </c:val>
          <c:extLst>
            <c:ext xmlns:c16="http://schemas.microsoft.com/office/drawing/2014/chart" uri="{C3380CC4-5D6E-409C-BE32-E72D297353CC}">
              <c16:uniqueId val="{00000000-A536-47E8-974B-E9333D708097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'2025'!$Y$39:$Y$42</c:f>
              <c:strCache>
                <c:ptCount val="4"/>
                <c:pt idx="0">
                  <c:v>Proyectos normativos publicados</c:v>
                </c:pt>
                <c:pt idx="1">
                  <c:v>Reportes de seguimiento de los indicadores sectoriales generado</c:v>
                </c:pt>
                <c:pt idx="2">
                  <c:v>Asistencias técnicas realizadas</c:v>
                </c:pt>
                <c:pt idx="3">
                  <c:v>PQR atendidas (principal)</c:v>
                </c:pt>
              </c:strCache>
            </c:strRef>
          </c:cat>
          <c:val>
            <c:numRef>
              <c:f>'2025'!$AA$39:$AA$42</c:f>
            </c:numRef>
          </c:val>
          <c:extLst>
            <c:ext xmlns:c16="http://schemas.microsoft.com/office/drawing/2014/chart" uri="{C3380CC4-5D6E-409C-BE32-E72D297353CC}">
              <c16:uniqueId val="{00000001-A536-47E8-974B-E9333D708097}"/>
            </c:ext>
          </c:extLst>
        </c:ser>
        <c:ser>
          <c:idx val="2"/>
          <c:order val="2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'2025'!$Y$39:$Y$42</c:f>
              <c:strCache>
                <c:ptCount val="4"/>
                <c:pt idx="0">
                  <c:v>Proyectos normativos publicados</c:v>
                </c:pt>
                <c:pt idx="1">
                  <c:v>Reportes de seguimiento de los indicadores sectoriales generado</c:v>
                </c:pt>
                <c:pt idx="2">
                  <c:v>Asistencias técnicas realizadas</c:v>
                </c:pt>
                <c:pt idx="3">
                  <c:v>PQR atendidas (principal)</c:v>
                </c:pt>
              </c:strCache>
            </c:strRef>
          </c:cat>
          <c:val>
            <c:numRef>
              <c:f>'2025'!$AB$39:$AB$42</c:f>
              <c:numCache>
                <c:formatCode>0%</c:formatCode>
                <c:ptCount val="4"/>
                <c:pt idx="0">
                  <c:v>1</c:v>
                </c:pt>
                <c:pt idx="1">
                  <c:v>1.0080645161290323</c:v>
                </c:pt>
                <c:pt idx="2">
                  <c:v>1.159375</c:v>
                </c:pt>
                <c:pt idx="3">
                  <c:v>1.2615000000000001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36-47E8-974B-E9333D7080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41173920"/>
        <c:axId val="1737958208"/>
      </c:barChart>
      <c:catAx>
        <c:axId val="1741173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737958208"/>
        <c:crosses val="autoZero"/>
        <c:auto val="1"/>
        <c:lblAlgn val="ctr"/>
        <c:lblOffset val="100"/>
        <c:noMultiLvlLbl val="0"/>
      </c:catAx>
      <c:valAx>
        <c:axId val="173795820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741173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'2025'!$AA$35:$AA$40</c:f>
              <c:strCache>
                <c:ptCount val="6"/>
                <c:pt idx="0">
                  <c:v>Instrumentos normativos formulados</c:v>
                </c:pt>
                <c:pt idx="1">
                  <c:v>Estudios e investigaciones para el desarrollo de lineamientos normativos y de política pública desarrollados</c:v>
                </c:pt>
                <c:pt idx="2">
                  <c:v>Entidades Territoriales apoyadas financieramente para la ejecución de programas y proyectos de desarrollo urbano y territorial </c:v>
                </c:pt>
                <c:pt idx="3">
                  <c:v>Entidades territoriales asistidas técnicamente</c:v>
                </c:pt>
                <c:pt idx="4">
                  <c:v>Municipios asistidos en revisión de POT</c:v>
                </c:pt>
                <c:pt idx="5">
                  <c:v>Municipios capacitados en la elaboración del inventario de asentamientos en zonas de alto riesgo</c:v>
                </c:pt>
              </c:strCache>
            </c:strRef>
          </c:cat>
          <c:val>
            <c:numRef>
              <c:f>'2025'!$AB$35:$AB$40</c:f>
            </c:numRef>
          </c:val>
          <c:extLst>
            <c:ext xmlns:c16="http://schemas.microsoft.com/office/drawing/2014/chart" uri="{C3380CC4-5D6E-409C-BE32-E72D297353CC}">
              <c16:uniqueId val="{00000000-C7FA-400F-ADE4-0177E776A3CA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'2025'!$AA$35:$AA$40</c:f>
              <c:strCache>
                <c:ptCount val="6"/>
                <c:pt idx="0">
                  <c:v>Instrumentos normativos formulados</c:v>
                </c:pt>
                <c:pt idx="1">
                  <c:v>Estudios e investigaciones para el desarrollo de lineamientos normativos y de política pública desarrollados</c:v>
                </c:pt>
                <c:pt idx="2">
                  <c:v>Entidades Territoriales apoyadas financieramente para la ejecución de programas y proyectos de desarrollo urbano y territorial </c:v>
                </c:pt>
                <c:pt idx="3">
                  <c:v>Entidades territoriales asistidas técnicamente</c:v>
                </c:pt>
                <c:pt idx="4">
                  <c:v>Municipios asistidos en revisión de POT</c:v>
                </c:pt>
                <c:pt idx="5">
                  <c:v>Municipios capacitados en la elaboración del inventario de asentamientos en zonas de alto riesgo</c:v>
                </c:pt>
              </c:strCache>
            </c:strRef>
          </c:cat>
          <c:val>
            <c:numRef>
              <c:f>'2025'!$AC$35:$AC$40</c:f>
            </c:numRef>
          </c:val>
          <c:extLst>
            <c:ext xmlns:c16="http://schemas.microsoft.com/office/drawing/2014/chart" uri="{C3380CC4-5D6E-409C-BE32-E72D297353CC}">
              <c16:uniqueId val="{00000001-C7FA-400F-ADE4-0177E776A3CA}"/>
            </c:ext>
          </c:extLst>
        </c:ser>
        <c:ser>
          <c:idx val="2"/>
          <c:order val="2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C7FA-400F-ADE4-0177E776A3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'2025'!$AA$35:$AA$40</c:f>
              <c:strCache>
                <c:ptCount val="6"/>
                <c:pt idx="0">
                  <c:v>Instrumentos normativos formulados</c:v>
                </c:pt>
                <c:pt idx="1">
                  <c:v>Estudios e investigaciones para el desarrollo de lineamientos normativos y de política pública desarrollados</c:v>
                </c:pt>
                <c:pt idx="2">
                  <c:v>Entidades Territoriales apoyadas financieramente para la ejecución de programas y proyectos de desarrollo urbano y territorial </c:v>
                </c:pt>
                <c:pt idx="3">
                  <c:v>Entidades territoriales asistidas técnicamente</c:v>
                </c:pt>
                <c:pt idx="4">
                  <c:v>Municipios asistidos en revisión de POT</c:v>
                </c:pt>
                <c:pt idx="5">
                  <c:v>Municipios capacitados en la elaboración del inventario de asentamientos en zonas de alto riesgo</c:v>
                </c:pt>
              </c:strCache>
            </c:strRef>
          </c:cat>
          <c:val>
            <c:numRef>
              <c:f>'2025'!$AD$35:$AD$40</c:f>
              <c:numCache>
                <c:formatCode>0%</c:formatCode>
                <c:ptCount val="6"/>
                <c:pt idx="0">
                  <c:v>1.3333333333333333</c:v>
                </c:pt>
                <c:pt idx="1">
                  <c:v>1</c:v>
                </c:pt>
                <c:pt idx="2">
                  <c:v>0.25</c:v>
                </c:pt>
                <c:pt idx="3">
                  <c:v>1.0153846153846153</c:v>
                </c:pt>
                <c:pt idx="4">
                  <c:v>1.2</c:v>
                </c:pt>
                <c:pt idx="5">
                  <c:v>1.0249999999999999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FA-400F-ADE4-0177E776A3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69677472"/>
        <c:axId val="1373307952"/>
      </c:barChart>
      <c:catAx>
        <c:axId val="1369677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73307952"/>
        <c:crosses val="autoZero"/>
        <c:auto val="1"/>
        <c:lblAlgn val="ctr"/>
        <c:lblOffset val="100"/>
        <c:noMultiLvlLbl val="0"/>
      </c:catAx>
      <c:valAx>
        <c:axId val="137330795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369677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1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'2025'!$C$25:$C$26</c:f>
              <c:strCache>
                <c:ptCount val="2"/>
                <c:pt idx="0">
                  <c:v>Documentos normativos elaborados</c:v>
                </c:pt>
                <c:pt idx="1">
                  <c:v> Asistencias técnicas realizadas</c:v>
                </c:pt>
              </c:strCache>
            </c:strRef>
          </c:cat>
          <c:val>
            <c:numRef>
              <c:f>'2025'!$E$25:$E$26</c:f>
              <c:numCache>
                <c:formatCode>0%</c:formatCode>
                <c:ptCount val="2"/>
                <c:pt idx="0">
                  <c:v>1</c:v>
                </c:pt>
                <c:pt idx="1">
                  <c:v>1.0279898218829517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B3-4FFD-B5A9-DC4F021403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75319504"/>
        <c:axId val="8979736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'2025'!$C$25:$C$26</c15:sqref>
                        </c15:formulaRef>
                      </c:ext>
                    </c:extLst>
                    <c:strCache>
                      <c:ptCount val="2"/>
                      <c:pt idx="0">
                        <c:v>Documentos normativos elaborados</c:v>
                      </c:pt>
                      <c:pt idx="1">
                        <c:v> Asistencias técnicas realizadas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'2025'!$D$25:$D$26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71B3-4FFD-B5A9-DC4F02140359}"/>
                  </c:ext>
                </c:extLst>
              </c15:ser>
            </c15:filteredBarSeries>
          </c:ext>
        </c:extLst>
      </c:barChart>
      <c:catAx>
        <c:axId val="1375319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9797360"/>
        <c:crosses val="autoZero"/>
        <c:auto val="1"/>
        <c:lblAlgn val="ctr"/>
        <c:lblOffset val="100"/>
        <c:noMultiLvlLbl val="0"/>
      </c:catAx>
      <c:valAx>
        <c:axId val="8979736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375319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'2025'!$C$44:$C$45</c:f>
              <c:strCache>
                <c:ptCount val="2"/>
                <c:pt idx="0">
                  <c:v>sistemas comunitarios de agua habilitados</c:v>
                </c:pt>
                <c:pt idx="1">
                  <c:v>Asistencias técnicas realizadas</c:v>
                </c:pt>
              </c:strCache>
            </c:strRef>
          </c:cat>
          <c:val>
            <c:numRef>
              <c:f>'2025'!$D$44:$D$45</c:f>
              <c:numCache>
                <c:formatCode>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B6-4788-B5F5-A1850F6EFD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48431920"/>
        <c:axId val="89818992"/>
      </c:barChart>
      <c:catAx>
        <c:axId val="548431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9818992"/>
        <c:crosses val="autoZero"/>
        <c:auto val="1"/>
        <c:lblAlgn val="ctr"/>
        <c:lblOffset val="100"/>
        <c:noMultiLvlLbl val="0"/>
      </c:catAx>
      <c:valAx>
        <c:axId val="8981899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548431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Indicadores!$C$15:$C$18</c:f>
              <c:strCache>
                <c:ptCount val="4"/>
                <c:pt idx="0">
                  <c:v>Pequeños prestadores beneficiados</c:v>
                </c:pt>
                <c:pt idx="1">
                  <c:v>Organizaciones comunitarias fortalecidas</c:v>
                </c:pt>
                <c:pt idx="2">
                  <c:v>Asistencias técnicas realizadas</c:v>
                </c:pt>
                <c:pt idx="3">
                  <c:v>Proyectos de esquemas diferenciadas o medios alternos apoyados financieramente</c:v>
                </c:pt>
              </c:strCache>
            </c:strRef>
          </c:cat>
          <c:val>
            <c:numRef>
              <c:f>Indicadores!$D$15:$D$18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6F-4E30-BB64-6F209AAD01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36430960"/>
        <c:axId val="89815248"/>
      </c:barChart>
      <c:catAx>
        <c:axId val="1636430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9815248"/>
        <c:crosses val="autoZero"/>
        <c:auto val="1"/>
        <c:lblAlgn val="ctr"/>
        <c:lblOffset val="100"/>
        <c:noMultiLvlLbl val="0"/>
      </c:catAx>
      <c:valAx>
        <c:axId val="8981524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636430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Indicadores!$S$14:$S$15</c:f>
              <c:strCache>
                <c:ptCount val="2"/>
                <c:pt idx="0">
                  <c:v>Instrumentos técnicos generados
</c:v>
                </c:pt>
                <c:pt idx="1">
                  <c:v>Proyectos apoyados financieramente</c:v>
                </c:pt>
              </c:strCache>
            </c:strRef>
          </c:cat>
          <c:val>
            <c:numRef>
              <c:f>Indicadores!$T$14:$T$15</c:f>
              <c:numCache>
                <c:formatCode>0.0%</c:formatCode>
                <c:ptCount val="2"/>
                <c:pt idx="0">
                  <c:v>1</c:v>
                </c:pt>
                <c:pt idx="1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73-4146-AB5C-739C2DD231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80425055"/>
        <c:axId val="349228303"/>
      </c:barChart>
      <c:catAx>
        <c:axId val="7804250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49228303"/>
        <c:crosses val="autoZero"/>
        <c:auto val="1"/>
        <c:lblAlgn val="ctr"/>
        <c:lblOffset val="100"/>
        <c:noMultiLvlLbl val="0"/>
      </c:catAx>
      <c:valAx>
        <c:axId val="349228303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7804250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5137-4570-B972-D491C7CADA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Indicadores!$S$16:$S$18</c:f>
              <c:strCache>
                <c:ptCount val="2"/>
                <c:pt idx="0">
                  <c:v>Informes de monitoreo nacional publicado</c:v>
                </c:pt>
                <c:pt idx="1">
                  <c:v>Municipios asistidos técnicamente en Monitoreo a los recursos SGP-APSB</c:v>
                </c:pt>
              </c:strCache>
            </c:strRef>
          </c:cat>
          <c:val>
            <c:numRef>
              <c:f>Indicadores!$T$16:$T$18</c:f>
              <c:numCache>
                <c:formatCode>0%</c:formatCode>
                <c:ptCount val="2"/>
                <c:pt idx="0">
                  <c:v>1</c:v>
                </c:pt>
                <c:pt idx="1">
                  <c:v>1.1348314606741574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37-4570-B972-D491C7CADA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80446255"/>
        <c:axId val="349214991"/>
      </c:barChart>
      <c:catAx>
        <c:axId val="7804462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49214991"/>
        <c:crosses val="autoZero"/>
        <c:auto val="1"/>
        <c:lblAlgn val="ctr"/>
        <c:lblOffset val="100"/>
        <c:noMultiLvlLbl val="0"/>
      </c:catAx>
      <c:valAx>
        <c:axId val="34921499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804462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DE8F55E-3564-59E0-6AB4-0A68F5993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C491CA-AD82-21DA-B6AF-104C3C649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CE21-4FFD-43E4-9BE1-44B69E389DE4}" type="datetimeFigureOut">
              <a:rPr lang="es-CO" smtClean="0"/>
              <a:t>20/02/2026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8EA8-D50D-6048-06A1-98CC923A5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885154-3EB1-CC47-4591-C970E8A9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97CF-0428-44F3-9C91-0685A4FB6E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006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8T15:44:23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1E79EF50-0682-9439-10F5-E686252E37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064" y="893064"/>
            <a:ext cx="8119872" cy="5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6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A0128F-3548-EBBF-BD29-1EB1D2457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611771-8F44-52FC-9741-53E17FE37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0D0EFA-890A-CDAE-F1B6-CDA7C84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20/02/2026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03C958-22C5-59D4-D584-C88407A5F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441F80-8960-189A-2E8E-15505E6A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B7A988F-BE0C-194C-759C-6D1475AB1ADE}"/>
              </a:ext>
            </a:extLst>
          </p:cNvPr>
          <p:cNvSpPr/>
          <p:nvPr userDrawn="1"/>
        </p:nvSpPr>
        <p:spPr>
          <a:xfrm>
            <a:off x="0" y="6721474"/>
            <a:ext cx="12192000" cy="136525"/>
          </a:xfrm>
          <a:prstGeom prst="rect">
            <a:avLst/>
          </a:prstGeom>
          <a:solidFill>
            <a:srgbClr val="3EA8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9" name="Imagen 8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54E8C675-72C5-B934-A576-FA6B1F96D5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t="22371" r="6068" b="22446"/>
          <a:stretch/>
        </p:blipFill>
        <p:spPr>
          <a:xfrm>
            <a:off x="10460735" y="159441"/>
            <a:ext cx="1195041" cy="47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7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1F210-8371-C703-B82E-47C593C78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15A348-98B3-3879-5E17-CB0127E64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F33D3A-1132-9B1A-B962-CD60ABDB6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E0D49E-7178-69A3-8F58-4D4C48A6C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20/02/2026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CC090-A935-39EC-1352-2703D7774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F37035-180E-0152-1228-EECA44274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8" name="Imagen 7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8588F28E-059E-378D-0667-911BF6FB16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t="22371" r="6068" b="22446"/>
          <a:stretch/>
        </p:blipFill>
        <p:spPr>
          <a:xfrm>
            <a:off x="10460735" y="159441"/>
            <a:ext cx="1195041" cy="47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93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AB338-F339-66BE-83C6-7A3F6FECC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935FC1-EFEA-9E70-C955-E0F46AFA9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2A0A90-FD8F-D098-9E3C-8B3903C7E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0F47486-611C-6371-6BFF-C8AADB90A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5A5BFE2-9B56-F9FE-1317-1698B3D8A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8251A3-C7BF-3DF9-1006-6349C94FA1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20/02/2026</a:t>
            </a:fld>
            <a:endParaRPr lang="es-CO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44687DF-C287-0B90-0384-AC46566F9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92D22D-0268-7F05-56E0-5963F89C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57333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5FE461-F01D-222B-4C7C-57D2AA865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FB908D-19D2-F83C-4039-D58C06ECA8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20/02/2026</a:t>
            </a:fld>
            <a:endParaRPr lang="es-C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7D68EF-BFF2-A72E-07EE-5E72D7A47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38FE25A-BF2A-CF99-7E87-C956434B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71424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B9DC9B7-1E4F-7D26-4BD7-745061F4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20/02/2026</a:t>
            </a:fld>
            <a:endParaRPr lang="es-CO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F5816B9-11D6-2A5A-0FD1-DB0FC94D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A788D0-F4D3-2B6C-9239-17F58235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62749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911F9C-4982-DC10-47A7-6087D797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2D4D84-B18F-DC4C-91BD-C2D2452F6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Verdana" panose="020B0604030504040204" pitchFamily="34" charset="0"/>
              </a:defRPr>
            </a:lvl1pPr>
            <a:lvl2pPr>
              <a:defRPr sz="2800">
                <a:latin typeface="Verdana" panose="020B0604030504040204" pitchFamily="34" charset="0"/>
              </a:defRPr>
            </a:lvl2pPr>
            <a:lvl3pPr>
              <a:defRPr sz="2400">
                <a:latin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4A5BCA-21FB-4F80-5D90-71B92FADA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C4DC66-6DB7-E14E-1352-1E2E2ED4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20/02/2026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AEA652-EF40-005F-FF90-AD253E40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9AB725-99AA-BB55-8E39-F039EB14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096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E65C95-5503-7D88-003E-0E2E5F91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3AC4D1E-48F0-A1F3-F9C4-7B875CE88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F0E517-DE99-33E7-2751-3A45597C8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892408-C707-58E8-CE35-B1C506B7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20/02/2026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5293AC-92C2-E7E4-0ECB-1F609042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B57530-0A48-7CB0-27F9-91E06553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52666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5C3E2-E170-9268-25A1-AE60BCD4A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DC4665-0C8C-E09A-7C93-4DB3CB0A6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63F176-85B0-9D54-437B-996F56A1D5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20/02/2026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FF4C6-8C08-CBB4-3CE2-59E6FA53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D7E2D5-E6C7-D872-FB2D-BAF97048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28054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AB6635-A1FA-05FB-BAB0-2B865D525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005000-C67B-39FC-C963-1BE222E2F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77B06B-FF69-1B1F-5058-EED75F49A9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20/02/2026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1E3432-7CD9-B690-69AF-9AB3EC20F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FBBF71-D1BB-B37A-0A5C-4B7A1432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8226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9AFD091-953C-4B8E-5508-A2D6A3D77D1D}"/>
              </a:ext>
            </a:extLst>
          </p:cNvPr>
          <p:cNvSpPr/>
          <p:nvPr userDrawn="1"/>
        </p:nvSpPr>
        <p:spPr>
          <a:xfrm>
            <a:off x="0" y="819253"/>
            <a:ext cx="12192000" cy="5219493"/>
          </a:xfrm>
          <a:prstGeom prst="rect">
            <a:avLst/>
          </a:prstGeom>
          <a:solidFill>
            <a:srgbClr val="3EA8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648F6A6-246B-8A09-F30C-3D7EB2D33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13"/>
          <a:stretch/>
        </p:blipFill>
        <p:spPr>
          <a:xfrm>
            <a:off x="4991310" y="6261739"/>
            <a:ext cx="2209380" cy="160233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407541D4-8F61-1EA4-E1FE-F31FA62AF729}"/>
              </a:ext>
            </a:extLst>
          </p:cNvPr>
          <p:cNvSpPr/>
          <p:nvPr userDrawn="1"/>
        </p:nvSpPr>
        <p:spPr>
          <a:xfrm>
            <a:off x="0" y="6525491"/>
            <a:ext cx="12192000" cy="332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1525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41;p22">
            <a:extLst>
              <a:ext uri="{FF2B5EF4-FFF2-40B4-BE49-F238E27FC236}">
                <a16:creationId xmlns:a16="http://schemas.microsoft.com/office/drawing/2014/main" id="{2040EE40-94A2-7F62-8BDD-3955758E5C54}"/>
              </a:ext>
            </a:extLst>
          </p:cNvPr>
          <p:cNvSpPr txBox="1">
            <a:spLocks/>
          </p:cNvSpPr>
          <p:nvPr userDrawn="1"/>
        </p:nvSpPr>
        <p:spPr>
          <a:xfrm>
            <a:off x="1009892" y="1931276"/>
            <a:ext cx="3026080" cy="379949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245" tIns="21615" rIns="43245" bIns="2161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18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Fuente para subtitulo  bold 16 px</a:t>
            </a:r>
          </a:p>
          <a:p>
            <a:pPr algn="l"/>
            <a:endParaRPr lang="da-DK" sz="18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da-DK" sz="1600" b="0" i="0" u="none" strike="noStrike" baseline="0" dirty="0">
                <a:solidFill>
                  <a:srgbClr val="4D4D4D"/>
                </a:solidFill>
                <a:latin typeface="NunitoSans-Regular"/>
              </a:rPr>
              <a:t>Fuente para texto corrido 16 px Lorem ipsum dolor sit amet,</a:t>
            </a: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consectetuer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adipiscing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elit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,</a:t>
            </a:r>
          </a:p>
          <a:p>
            <a:pPr algn="l"/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sed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diam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nonummy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nibh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euismod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tincidunt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laoreet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dolore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magna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aliquam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erat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volutpat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wisi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enim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ad</a:t>
            </a: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minim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veniam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, quis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nostrud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exerci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tation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ullamcorper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 </a:t>
            </a:r>
            <a:r>
              <a:rPr lang="da-DK" sz="1600" b="0" i="0" u="none" strike="noStrike" baseline="0" dirty="0">
                <a:solidFill>
                  <a:srgbClr val="4D4D4D"/>
                </a:solidFill>
                <a:latin typeface="NunitoSans-Regular"/>
              </a:rPr>
              <a:t>Fuente para texto corrido 16 px Lorem ipsum dolor sit amet,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consectetuer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adipiscing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elit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, sed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diam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nonummy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nibh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euismod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tincidunt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laoree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nibh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euismod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tincidunt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laoree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 . </a:t>
            </a:r>
            <a:endParaRPr lang="es-ES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Work Sans Medium"/>
              <a:sym typeface="Work Sans Medium"/>
            </a:endParaRPr>
          </a:p>
        </p:txBody>
      </p:sp>
      <p:sp>
        <p:nvSpPr>
          <p:cNvPr id="10" name="Google Shape;142;p22">
            <a:extLst>
              <a:ext uri="{FF2B5EF4-FFF2-40B4-BE49-F238E27FC236}">
                <a16:creationId xmlns:a16="http://schemas.microsoft.com/office/drawing/2014/main" id="{CF1CBFFF-6C20-B693-8A9C-5D655EBC18B4}"/>
              </a:ext>
            </a:extLst>
          </p:cNvPr>
          <p:cNvSpPr txBox="1">
            <a:spLocks/>
          </p:cNvSpPr>
          <p:nvPr userDrawn="1"/>
        </p:nvSpPr>
        <p:spPr>
          <a:xfrm>
            <a:off x="998688" y="1289650"/>
            <a:ext cx="4755726" cy="40599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245" tIns="21615" rIns="43245" bIns="21615" rtlCol="0" anchor="ctr" anchorCtr="0">
            <a:noAutofit/>
          </a:bodyPr>
          <a:lstStyle>
            <a:lvl1pPr algn="l" defTabSz="695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4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SzPts val="1400"/>
            </a:pPr>
            <a:r>
              <a:rPr lang="es-CO" sz="2000" b="1" i="0" u="none" strike="noStrike" baseline="0" dirty="0">
                <a:solidFill>
                  <a:srgbClr val="32B9E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Fuente para títulos - 20 px</a:t>
            </a:r>
            <a:endParaRPr lang="es-CO" sz="2000" b="1" dirty="0">
              <a:solidFill>
                <a:srgbClr val="32B9E1"/>
              </a:solidFill>
              <a:latin typeface="Verdana" panose="020B0604030504040204" pitchFamily="34" charset="0"/>
              <a:ea typeface="Verdana" panose="020B0604030504040204" pitchFamily="34" charset="0"/>
              <a:cs typeface="Work Sans"/>
              <a:sym typeface="Work Sans"/>
            </a:endParaRPr>
          </a:p>
        </p:txBody>
      </p:sp>
      <p:sp>
        <p:nvSpPr>
          <p:cNvPr id="11" name="Google Shape;141;p22">
            <a:extLst>
              <a:ext uri="{FF2B5EF4-FFF2-40B4-BE49-F238E27FC236}">
                <a16:creationId xmlns:a16="http://schemas.microsoft.com/office/drawing/2014/main" id="{53E154FC-F92A-80DB-6336-9819A8331100}"/>
              </a:ext>
            </a:extLst>
          </p:cNvPr>
          <p:cNvSpPr txBox="1">
            <a:spLocks/>
          </p:cNvSpPr>
          <p:nvPr userDrawn="1"/>
        </p:nvSpPr>
        <p:spPr>
          <a:xfrm>
            <a:off x="4668012" y="1931276"/>
            <a:ext cx="3026080" cy="271167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245" tIns="21615" rIns="43245" bIns="2161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18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Fuente para subtitulo  bold 16 px</a:t>
            </a:r>
          </a:p>
          <a:p>
            <a:pPr algn="l"/>
            <a:endParaRPr lang="da-DK" sz="18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da-DK" sz="1600" b="0" i="0" u="none" strike="noStrike" baseline="0" dirty="0">
                <a:solidFill>
                  <a:srgbClr val="4D4D4D"/>
                </a:solidFill>
                <a:latin typeface="NunitoSans-Regular"/>
              </a:rPr>
              <a:t>Fuente para texto corrido 16 px Lorem ipsum dolor sit amet,</a:t>
            </a: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consectetuer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adipiscing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elit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,</a:t>
            </a:r>
          </a:p>
          <a:p>
            <a:pPr algn="l"/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sed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diam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nonummy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nibh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euismod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tincidunt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laoreet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dolore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magna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aliquam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erat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volutpat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wisi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enim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ad</a:t>
            </a: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minim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veniam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, quis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nostrud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exerci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tation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ullamcorper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</a:t>
            </a:r>
            <a:endParaRPr lang="es-ES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Work Sans Medium"/>
              <a:sym typeface="Work Sans Medium"/>
            </a:endParaRPr>
          </a:p>
        </p:txBody>
      </p:sp>
      <p:sp>
        <p:nvSpPr>
          <p:cNvPr id="12" name="Google Shape;141;p22">
            <a:extLst>
              <a:ext uri="{FF2B5EF4-FFF2-40B4-BE49-F238E27FC236}">
                <a16:creationId xmlns:a16="http://schemas.microsoft.com/office/drawing/2014/main" id="{F8FFB566-9AD9-BF21-77C4-400032853EFA}"/>
              </a:ext>
            </a:extLst>
          </p:cNvPr>
          <p:cNvSpPr txBox="1">
            <a:spLocks/>
          </p:cNvSpPr>
          <p:nvPr userDrawn="1"/>
        </p:nvSpPr>
        <p:spPr>
          <a:xfrm>
            <a:off x="8326133" y="1931276"/>
            <a:ext cx="3026080" cy="271851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245" tIns="21615" rIns="43245" bIns="2161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18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Fuente para subtitulo bold 16 px</a:t>
            </a:r>
          </a:p>
          <a:p>
            <a:pPr algn="l"/>
            <a:endParaRPr lang="da-DK" sz="18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da-DK" sz="1600" b="0" i="0" u="none" strike="noStrike" baseline="0" dirty="0">
                <a:solidFill>
                  <a:srgbClr val="4D4D4D"/>
                </a:solidFill>
                <a:latin typeface="NunitoSans-Regular"/>
              </a:rPr>
              <a:t>Fuente para texto corrido 16 px Lorem ipsum dolor sit amet,</a:t>
            </a: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consectetuer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adipiscing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elit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,</a:t>
            </a:r>
          </a:p>
          <a:p>
            <a:pPr algn="l"/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sed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diam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nonummy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nibh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euismod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tincidunt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laoreet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dolore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magna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aliquam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erat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volutpat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wisi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enim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ad</a:t>
            </a: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minim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veniam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, quis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nostrud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exerci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tation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ullamcorper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</a:t>
            </a:r>
            <a:endParaRPr lang="es-ES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Work Sans Medium"/>
              <a:sym typeface="Work Sans Medium"/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4F0808F5-12AA-314F-F107-A8190B9A42BC}"/>
              </a:ext>
            </a:extLst>
          </p:cNvPr>
          <p:cNvCxnSpPr>
            <a:cxnSpLocks/>
          </p:cNvCxnSpPr>
          <p:nvPr userDrawn="1"/>
        </p:nvCxnSpPr>
        <p:spPr>
          <a:xfrm>
            <a:off x="4351992" y="1931276"/>
            <a:ext cx="0" cy="336593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C1026277-CD7F-AF40-8C6E-7929494C9F32}"/>
              </a:ext>
            </a:extLst>
          </p:cNvPr>
          <p:cNvCxnSpPr>
            <a:cxnSpLocks/>
          </p:cNvCxnSpPr>
          <p:nvPr userDrawn="1"/>
        </p:nvCxnSpPr>
        <p:spPr>
          <a:xfrm>
            <a:off x="8010112" y="1931276"/>
            <a:ext cx="0" cy="336593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A71228EF-22EB-B64B-E857-27C94CDC6C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t="22371" r="6068" b="22446"/>
          <a:stretch/>
        </p:blipFill>
        <p:spPr>
          <a:xfrm>
            <a:off x="10460735" y="159441"/>
            <a:ext cx="1195041" cy="47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071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20/02/2026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8" name="Imagen 7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101F88E8-D9A0-F1F2-7D62-0337F93A33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t="22371" r="6068" b="22446"/>
          <a:stretch/>
        </p:blipFill>
        <p:spPr>
          <a:xfrm>
            <a:off x="10460735" y="159441"/>
            <a:ext cx="1195041" cy="47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7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20/02/2026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8" name="Imagen 7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B8524500-9C15-FA4E-3BC3-930FDCA201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t="22371" r="6068" b="22446"/>
          <a:stretch/>
        </p:blipFill>
        <p:spPr>
          <a:xfrm>
            <a:off x="10460735" y="159441"/>
            <a:ext cx="1195041" cy="47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72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20/02/2026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8" name="Imagen 7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CF87E003-87D1-AD04-D17E-63B37352B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t="22371" r="6068" b="22446"/>
          <a:stretch/>
        </p:blipFill>
        <p:spPr>
          <a:xfrm>
            <a:off x="10460735" y="159441"/>
            <a:ext cx="1195041" cy="47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239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20/02/2026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8" name="Imagen 7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31E8DCD3-B087-3A2F-4616-1D26474494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t="22371" r="6068" b="22446"/>
          <a:stretch/>
        </p:blipFill>
        <p:spPr>
          <a:xfrm>
            <a:off x="10460735" y="159441"/>
            <a:ext cx="1195041" cy="47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03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20/02/2026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8" name="Imagen 7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2B604A33-67EB-1C01-4E88-851AA1B6FD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t="22371" r="6068" b="22446"/>
          <a:stretch/>
        </p:blipFill>
        <p:spPr>
          <a:xfrm>
            <a:off x="10460735" y="159441"/>
            <a:ext cx="1195041" cy="47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29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20/02/2026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8" name="Imagen 7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427A402E-5641-9FAB-A0BF-421EB3A8DB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t="22371" r="6068" b="22446"/>
          <a:stretch/>
        </p:blipFill>
        <p:spPr>
          <a:xfrm>
            <a:off x="10460735" y="159441"/>
            <a:ext cx="1195041" cy="47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91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06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0" r:id="rId3"/>
    <p:sldLayoutId id="214748365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50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096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731524" y="541280"/>
            <a:ext cx="1113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8. Ampliación y mejoramiento de gestión integral de residuos sólidos en el territorio nacional- 2017011000173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633177" y="1757196"/>
            <a:ext cx="2275406" cy="547036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 130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/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8" name="Rectángulo 17">
            <a:extLst>
              <a:ext uri="{FF2B5EF4-FFF2-40B4-BE49-F238E27FC236}">
                <a16:creationId xmlns:a16="http://schemas.microsoft.com/office/drawing/2014/main" id="{F0950F9F-3233-4512-A0DE-90BD31618EFD}"/>
              </a:ext>
            </a:extLst>
          </p:cNvPr>
          <p:cNvSpPr/>
          <p:nvPr/>
        </p:nvSpPr>
        <p:spPr>
          <a:xfrm>
            <a:off x="1487789" y="161234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88871BC-FE9F-44C5-B1E0-E9D9C16E8D3F}"/>
              </a:ext>
            </a:extLst>
          </p:cNvPr>
          <p:cNvSpPr txBox="1"/>
          <p:nvPr/>
        </p:nvSpPr>
        <p:spPr>
          <a:xfrm>
            <a:off x="1361442" y="1577081"/>
            <a:ext cx="3661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diciembre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09541CEB-8008-472F-AC40-CE1331F23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605227"/>
              </p:ext>
            </p:extLst>
          </p:nvPr>
        </p:nvGraphicFramePr>
        <p:xfrm>
          <a:off x="1229361" y="2114880"/>
          <a:ext cx="4043675" cy="986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685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08990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$40.000.000.000</a:t>
                      </a:r>
                    </a:p>
                    <a:p>
                      <a:pPr marL="0" algn="ctr" defTabSz="914400" rtl="0" eaLnBrk="1" fontAlgn="b" latinLnBrk="0" hangingPunct="1"/>
                      <a:endParaRPr lang="es-CO" sz="2000" b="1" kern="1200" dirty="0">
                        <a:solidFill>
                          <a:srgbClr val="32B9E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$39.330.354.296 </a:t>
                      </a:r>
                    </a:p>
                    <a:p>
                      <a:pPr marL="0" algn="ctr" defTabSz="914400" rtl="0" eaLnBrk="1" fontAlgn="b" latinLnBrk="0" hangingPunct="1"/>
                      <a:endParaRPr lang="es-CO" sz="2000" b="1" kern="1200" dirty="0">
                        <a:solidFill>
                          <a:srgbClr val="32B9E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9B50A84-8557-146C-C951-12C0608D9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912486"/>
              </p:ext>
            </p:extLst>
          </p:nvPr>
        </p:nvGraphicFramePr>
        <p:xfrm>
          <a:off x="1229360" y="2863014"/>
          <a:ext cx="4043671" cy="95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683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0898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2538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8136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$39.330.354.296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$3.962.958.912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6736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10,1%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62282B0E-5D60-096E-5403-6FF41F1F2B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933917"/>
              </p:ext>
            </p:extLst>
          </p:nvPr>
        </p:nvGraphicFramePr>
        <p:xfrm>
          <a:off x="1339271" y="4562454"/>
          <a:ext cx="36834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3451">
                  <a:extLst>
                    <a:ext uri="{9D8B030D-6E8A-4147-A177-3AD203B41FA5}">
                      <a16:colId xmlns:a16="http://schemas.microsoft.com/office/drawing/2014/main" val="232590816"/>
                    </a:ext>
                  </a:extLst>
                </a:gridCol>
              </a:tblGrid>
              <a:tr h="1270309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es-ES" sz="1800" dirty="0">
                          <a:latin typeface="NunitoSans-ExtraBold"/>
                        </a:rPr>
                        <a:t>El proyecto tuvo una reducción de $669.645.704 acorde con el Decreto 1484 del 31 de diciembre de 2025.</a:t>
                      </a:r>
                    </a:p>
                    <a:p>
                      <a:endParaRPr lang="es-CO" dirty="0"/>
                    </a:p>
                  </a:txBody>
                  <a:tcPr>
                    <a:solidFill>
                      <a:srgbClr val="3EA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398513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0860938C-D85E-46C9-AA3F-9CC98E5B11CC}"/>
              </a:ext>
            </a:extLst>
          </p:cNvPr>
          <p:cNvSpPr/>
          <p:nvPr/>
        </p:nvSpPr>
        <p:spPr>
          <a:xfrm>
            <a:off x="1309337" y="382983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D5E6040E-22FB-4232-BB6F-B499F8003B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2285337"/>
              </p:ext>
            </p:extLst>
          </p:nvPr>
        </p:nvGraphicFramePr>
        <p:xfrm>
          <a:off x="6075679" y="2280920"/>
          <a:ext cx="5791183" cy="3561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6376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731524" y="541280"/>
            <a:ext cx="1113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9. Fortalecimiento de la actividad de monitoreo a los recursos del SGP-APSB y la asistencia técnica de las entidades territoriales a nivel nacional-2017011000172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633177" y="1757196"/>
            <a:ext cx="2275406" cy="547036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 107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/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8" name="Rectángulo 17">
            <a:extLst>
              <a:ext uri="{FF2B5EF4-FFF2-40B4-BE49-F238E27FC236}">
                <a16:creationId xmlns:a16="http://schemas.microsoft.com/office/drawing/2014/main" id="{F0950F9F-3233-4512-A0DE-90BD31618EFD}"/>
              </a:ext>
            </a:extLst>
          </p:cNvPr>
          <p:cNvSpPr/>
          <p:nvPr/>
        </p:nvSpPr>
        <p:spPr>
          <a:xfrm>
            <a:off x="1487789" y="161234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88871BC-FE9F-44C5-B1E0-E9D9C16E8D3F}"/>
              </a:ext>
            </a:extLst>
          </p:cNvPr>
          <p:cNvSpPr txBox="1"/>
          <p:nvPr/>
        </p:nvSpPr>
        <p:spPr>
          <a:xfrm>
            <a:off x="1361442" y="1577081"/>
            <a:ext cx="3661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diciembre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09541CEB-8008-472F-AC40-CE1331F23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770310"/>
              </p:ext>
            </p:extLst>
          </p:nvPr>
        </p:nvGraphicFramePr>
        <p:xfrm>
          <a:off x="1229361" y="2114880"/>
          <a:ext cx="404367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685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08990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$3.081.000.000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$2.910.981.748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9B50A84-8557-146C-C951-12C0608D9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293560"/>
              </p:ext>
            </p:extLst>
          </p:nvPr>
        </p:nvGraphicFramePr>
        <p:xfrm>
          <a:off x="1229360" y="2863014"/>
          <a:ext cx="4043671" cy="95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683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0898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2538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8136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$2.896.116.452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$2.582.838.854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6736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   99,5%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88,7%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62282B0E-5D60-096E-5403-6FF41F1F2B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588070"/>
              </p:ext>
            </p:extLst>
          </p:nvPr>
        </p:nvGraphicFramePr>
        <p:xfrm>
          <a:off x="1339271" y="4562454"/>
          <a:ext cx="36834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3451">
                  <a:extLst>
                    <a:ext uri="{9D8B030D-6E8A-4147-A177-3AD203B41FA5}">
                      <a16:colId xmlns:a16="http://schemas.microsoft.com/office/drawing/2014/main" val="232590816"/>
                    </a:ext>
                  </a:extLst>
                </a:gridCol>
              </a:tblGrid>
              <a:tr h="1270309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es-ES" sz="1800" dirty="0">
                          <a:latin typeface="NunitoSans-ExtraBold"/>
                        </a:rPr>
                        <a:t>El proyecto tuvo una reducción de $170.018.252 acorde con el Decreto 1484 del 31 de diciembre de 2025.</a:t>
                      </a:r>
                    </a:p>
                    <a:p>
                      <a:endParaRPr lang="es-CO" dirty="0"/>
                    </a:p>
                  </a:txBody>
                  <a:tcPr>
                    <a:solidFill>
                      <a:srgbClr val="3EA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398513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0860938C-D85E-46C9-AA3F-9CC98E5B11CC}"/>
              </a:ext>
            </a:extLst>
          </p:cNvPr>
          <p:cNvSpPr/>
          <p:nvPr/>
        </p:nvSpPr>
        <p:spPr>
          <a:xfrm>
            <a:off x="1309337" y="382983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45752B68-0FC3-475D-BF26-8A54C986B7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9839506"/>
              </p:ext>
            </p:extLst>
          </p:nvPr>
        </p:nvGraphicFramePr>
        <p:xfrm>
          <a:off x="6035039" y="2291080"/>
          <a:ext cx="5831827" cy="363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9952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731524" y="541280"/>
            <a:ext cx="1113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10. Saneamiento de vertimientos en cuencas priorizadas del territorio </a:t>
            </a:r>
          </a:p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Nacional-2017011000170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633177" y="1757196"/>
            <a:ext cx="2275406" cy="547036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 0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/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8" name="Rectángulo 17">
            <a:extLst>
              <a:ext uri="{FF2B5EF4-FFF2-40B4-BE49-F238E27FC236}">
                <a16:creationId xmlns:a16="http://schemas.microsoft.com/office/drawing/2014/main" id="{F0950F9F-3233-4512-A0DE-90BD31618EFD}"/>
              </a:ext>
            </a:extLst>
          </p:cNvPr>
          <p:cNvSpPr/>
          <p:nvPr/>
        </p:nvSpPr>
        <p:spPr>
          <a:xfrm>
            <a:off x="1487789" y="161234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88871BC-FE9F-44C5-B1E0-E9D9C16E8D3F}"/>
              </a:ext>
            </a:extLst>
          </p:cNvPr>
          <p:cNvSpPr txBox="1"/>
          <p:nvPr/>
        </p:nvSpPr>
        <p:spPr>
          <a:xfrm>
            <a:off x="1361442" y="1577081"/>
            <a:ext cx="3661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diciembre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09541CEB-8008-472F-AC40-CE1331F23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150705"/>
              </p:ext>
            </p:extLst>
          </p:nvPr>
        </p:nvGraphicFramePr>
        <p:xfrm>
          <a:off x="1229361" y="2114880"/>
          <a:ext cx="404367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685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08990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$25.307.000.000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$16.603.059.028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9B50A84-8557-146C-C951-12C0608D9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87512"/>
              </p:ext>
            </p:extLst>
          </p:nvPr>
        </p:nvGraphicFramePr>
        <p:xfrm>
          <a:off x="1229360" y="2863014"/>
          <a:ext cx="4043671" cy="95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683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0898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2538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8136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$9.279.278.640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6736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55,9%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62282B0E-5D60-096E-5403-6FF41F1F2B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352034"/>
              </p:ext>
            </p:extLst>
          </p:nvPr>
        </p:nvGraphicFramePr>
        <p:xfrm>
          <a:off x="1339271" y="4562454"/>
          <a:ext cx="3683451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3451">
                  <a:extLst>
                    <a:ext uri="{9D8B030D-6E8A-4147-A177-3AD203B41FA5}">
                      <a16:colId xmlns:a16="http://schemas.microsoft.com/office/drawing/2014/main" val="232590816"/>
                    </a:ext>
                  </a:extLst>
                </a:gridCol>
              </a:tblGrid>
              <a:tr h="1270309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es-ES" sz="1800" dirty="0">
                          <a:latin typeface="NunitoSans-ExtraBold"/>
                        </a:rPr>
                        <a:t>El proyecto tuvo un traslado (contracredito) de $8.557.463.165 y una reducción de $146.477.807 acorde con el Decreto 1484 del 31 de diciembre de 2025.</a:t>
                      </a:r>
                    </a:p>
                    <a:p>
                      <a:endParaRPr lang="es-CO" dirty="0"/>
                    </a:p>
                  </a:txBody>
                  <a:tcPr>
                    <a:solidFill>
                      <a:srgbClr val="3EA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398513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0860938C-D85E-46C9-AA3F-9CC98E5B11CC}"/>
              </a:ext>
            </a:extLst>
          </p:cNvPr>
          <p:cNvSpPr/>
          <p:nvPr/>
        </p:nvSpPr>
        <p:spPr>
          <a:xfrm>
            <a:off x="1309337" y="382983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AE66711-1803-449E-8C6A-C62C6A11B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539" y="2964702"/>
            <a:ext cx="5666991" cy="188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75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731524" y="541280"/>
            <a:ext cx="1113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11. Desarrollo y mejoramiento del sector de agua potable y saneamiento básico a </a:t>
            </a:r>
          </a:p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nivel nacional-2017011000088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633177" y="1757196"/>
            <a:ext cx="2275406" cy="547036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 121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/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8" name="Rectángulo 17">
            <a:extLst>
              <a:ext uri="{FF2B5EF4-FFF2-40B4-BE49-F238E27FC236}">
                <a16:creationId xmlns:a16="http://schemas.microsoft.com/office/drawing/2014/main" id="{F0950F9F-3233-4512-A0DE-90BD31618EFD}"/>
              </a:ext>
            </a:extLst>
          </p:cNvPr>
          <p:cNvSpPr/>
          <p:nvPr/>
        </p:nvSpPr>
        <p:spPr>
          <a:xfrm>
            <a:off x="1487789" y="161234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88871BC-FE9F-44C5-B1E0-E9D9C16E8D3F}"/>
              </a:ext>
            </a:extLst>
          </p:cNvPr>
          <p:cNvSpPr txBox="1"/>
          <p:nvPr/>
        </p:nvSpPr>
        <p:spPr>
          <a:xfrm>
            <a:off x="1361442" y="1577081"/>
            <a:ext cx="3661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diciembre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09541CEB-8008-472F-AC40-CE1331F23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00624"/>
              </p:ext>
            </p:extLst>
          </p:nvPr>
        </p:nvGraphicFramePr>
        <p:xfrm>
          <a:off x="1229361" y="2114880"/>
          <a:ext cx="404367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685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08990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$30.000.000.000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$29.078.617.070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9B50A84-8557-146C-C951-12C0608D9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551440"/>
              </p:ext>
            </p:extLst>
          </p:nvPr>
        </p:nvGraphicFramePr>
        <p:xfrm>
          <a:off x="1229360" y="2863014"/>
          <a:ext cx="4043671" cy="95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683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0898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2538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8136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$28.767.351.335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$25.323.471.691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6736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98,9%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87,1%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62282B0E-5D60-096E-5403-6FF41F1F2B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986364"/>
              </p:ext>
            </p:extLst>
          </p:nvPr>
        </p:nvGraphicFramePr>
        <p:xfrm>
          <a:off x="1339271" y="4562454"/>
          <a:ext cx="36834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3451">
                  <a:extLst>
                    <a:ext uri="{9D8B030D-6E8A-4147-A177-3AD203B41FA5}">
                      <a16:colId xmlns:a16="http://schemas.microsoft.com/office/drawing/2014/main" val="232590816"/>
                    </a:ext>
                  </a:extLst>
                </a:gridCol>
              </a:tblGrid>
              <a:tr h="1270309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es-ES" sz="1800" dirty="0">
                          <a:latin typeface="NunitoSans-ExtraBold"/>
                        </a:rPr>
                        <a:t>El proyecto tuvo una reducción de $921.382.930 acorde con el Decreto 1484 del 31 de diciembre de 2025.</a:t>
                      </a:r>
                    </a:p>
                    <a:p>
                      <a:endParaRPr lang="es-CO" dirty="0"/>
                    </a:p>
                  </a:txBody>
                  <a:tcPr>
                    <a:solidFill>
                      <a:srgbClr val="3EA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398513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0860938C-D85E-46C9-AA3F-9CC98E5B11CC}"/>
              </a:ext>
            </a:extLst>
          </p:cNvPr>
          <p:cNvSpPr/>
          <p:nvPr/>
        </p:nvSpPr>
        <p:spPr>
          <a:xfrm>
            <a:off x="1309337" y="382983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4F9C7070-5169-49BC-BB5B-EFF8905E88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9274878"/>
              </p:ext>
            </p:extLst>
          </p:nvPr>
        </p:nvGraphicFramePr>
        <p:xfrm>
          <a:off x="6045200" y="2291080"/>
          <a:ext cx="5740400" cy="362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8766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731524" y="541280"/>
            <a:ext cx="1113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12. Mejoramiento de los Sistemas de Acueducto y Alcantarillado en el Distrito Industrial, Portuario, Biodiverso y Ecoturístico de Buenaventura- 202300000000434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633177" y="1757196"/>
            <a:ext cx="2275406" cy="547036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 100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/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8" name="Rectángulo 17">
            <a:extLst>
              <a:ext uri="{FF2B5EF4-FFF2-40B4-BE49-F238E27FC236}">
                <a16:creationId xmlns:a16="http://schemas.microsoft.com/office/drawing/2014/main" id="{F0950F9F-3233-4512-A0DE-90BD31618EFD}"/>
              </a:ext>
            </a:extLst>
          </p:cNvPr>
          <p:cNvSpPr/>
          <p:nvPr/>
        </p:nvSpPr>
        <p:spPr>
          <a:xfrm>
            <a:off x="1487789" y="161234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88871BC-FE9F-44C5-B1E0-E9D9C16E8D3F}"/>
              </a:ext>
            </a:extLst>
          </p:cNvPr>
          <p:cNvSpPr txBox="1"/>
          <p:nvPr/>
        </p:nvSpPr>
        <p:spPr>
          <a:xfrm>
            <a:off x="1361442" y="1577081"/>
            <a:ext cx="3661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diciembre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09541CEB-8008-472F-AC40-CE1331F23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324391"/>
              </p:ext>
            </p:extLst>
          </p:nvPr>
        </p:nvGraphicFramePr>
        <p:xfrm>
          <a:off x="1229361" y="2114880"/>
          <a:ext cx="404367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685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08990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$9.434.000.000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$9.422.036.876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9B50A84-8557-146C-C951-12C0608D9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51087"/>
              </p:ext>
            </p:extLst>
          </p:nvPr>
        </p:nvGraphicFramePr>
        <p:xfrm>
          <a:off x="1229360" y="2863014"/>
          <a:ext cx="4043671" cy="95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683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0898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2538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8136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$ 9.421.739.376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$ 2.791.726.202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6736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100%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29,6%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62282B0E-5D60-096E-5403-6FF41F1F2B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534540"/>
              </p:ext>
            </p:extLst>
          </p:nvPr>
        </p:nvGraphicFramePr>
        <p:xfrm>
          <a:off x="1339271" y="4562454"/>
          <a:ext cx="36834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3451">
                  <a:extLst>
                    <a:ext uri="{9D8B030D-6E8A-4147-A177-3AD203B41FA5}">
                      <a16:colId xmlns:a16="http://schemas.microsoft.com/office/drawing/2014/main" val="232590816"/>
                    </a:ext>
                  </a:extLst>
                </a:gridCol>
              </a:tblGrid>
              <a:tr h="1270309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es-ES" sz="1800" dirty="0">
                          <a:latin typeface="NunitoSans-ExtraBold"/>
                        </a:rPr>
                        <a:t>El proyecto tuvo una reducción de $11.963.124 acorde con el Decreto 1484 del 31 de diciembre de 2025.</a:t>
                      </a:r>
                    </a:p>
                    <a:p>
                      <a:endParaRPr lang="es-CO" dirty="0"/>
                    </a:p>
                  </a:txBody>
                  <a:tcPr>
                    <a:solidFill>
                      <a:srgbClr val="3EA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398513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0860938C-D85E-46C9-AA3F-9CC98E5B11CC}"/>
              </a:ext>
            </a:extLst>
          </p:cNvPr>
          <p:cNvSpPr/>
          <p:nvPr/>
        </p:nvSpPr>
        <p:spPr>
          <a:xfrm>
            <a:off x="1309337" y="382983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7E889D19-E077-4484-B44D-0BD03FCEE9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5440047"/>
              </p:ext>
            </p:extLst>
          </p:nvPr>
        </p:nvGraphicFramePr>
        <p:xfrm>
          <a:off x="6045199" y="2301240"/>
          <a:ext cx="5740399" cy="343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6245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731524" y="541280"/>
            <a:ext cx="1113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13. Implementación del Programa de agua potable y alcantarillado para el departamento de La Guajira-2021011000058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633177" y="1757196"/>
            <a:ext cx="2275406" cy="547036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 100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/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8" name="Rectángulo 17">
            <a:extLst>
              <a:ext uri="{FF2B5EF4-FFF2-40B4-BE49-F238E27FC236}">
                <a16:creationId xmlns:a16="http://schemas.microsoft.com/office/drawing/2014/main" id="{F0950F9F-3233-4512-A0DE-90BD31618EFD}"/>
              </a:ext>
            </a:extLst>
          </p:cNvPr>
          <p:cNvSpPr/>
          <p:nvPr/>
        </p:nvSpPr>
        <p:spPr>
          <a:xfrm>
            <a:off x="1487789" y="161234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88871BC-FE9F-44C5-B1E0-E9D9C16E8D3F}"/>
              </a:ext>
            </a:extLst>
          </p:cNvPr>
          <p:cNvSpPr txBox="1"/>
          <p:nvPr/>
        </p:nvSpPr>
        <p:spPr>
          <a:xfrm>
            <a:off x="1361442" y="1577081"/>
            <a:ext cx="3661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diciembre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09541CEB-8008-472F-AC40-CE1331F23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347462"/>
              </p:ext>
            </p:extLst>
          </p:nvPr>
        </p:nvGraphicFramePr>
        <p:xfrm>
          <a:off x="1229361" y="2114880"/>
          <a:ext cx="404367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685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08990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$15.888.000.000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$45.448.476.633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9B50A84-8557-146C-C951-12C0608D9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279135"/>
              </p:ext>
            </p:extLst>
          </p:nvPr>
        </p:nvGraphicFramePr>
        <p:xfrm>
          <a:off x="1229360" y="2863014"/>
          <a:ext cx="4043671" cy="95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683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0898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2538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8136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$45.448.476.632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$25.341.573.081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6736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100%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55,8%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62282B0E-5D60-096E-5403-6FF41F1F2B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421483"/>
              </p:ext>
            </p:extLst>
          </p:nvPr>
        </p:nvGraphicFramePr>
        <p:xfrm>
          <a:off x="1339271" y="4562454"/>
          <a:ext cx="3683451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3451">
                  <a:extLst>
                    <a:ext uri="{9D8B030D-6E8A-4147-A177-3AD203B41FA5}">
                      <a16:colId xmlns:a16="http://schemas.microsoft.com/office/drawing/2014/main" val="232590816"/>
                    </a:ext>
                  </a:extLst>
                </a:gridCol>
              </a:tblGrid>
              <a:tr h="1270309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es-ES" sz="1800" dirty="0">
                          <a:latin typeface="NunitoSans-ExtraBold"/>
                        </a:rPr>
                        <a:t>El proyecto tuvo un traslado (crédito) de $18.525.000.000 y una reducción de $148.844.733 acorde con el Decreto 1484 del 31 de diciembre de 2025.</a:t>
                      </a:r>
                    </a:p>
                    <a:p>
                      <a:endParaRPr lang="es-CO" dirty="0"/>
                    </a:p>
                  </a:txBody>
                  <a:tcPr>
                    <a:solidFill>
                      <a:srgbClr val="3EA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398513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0860938C-D85E-46C9-AA3F-9CC98E5B11CC}"/>
              </a:ext>
            </a:extLst>
          </p:cNvPr>
          <p:cNvSpPr/>
          <p:nvPr/>
        </p:nvSpPr>
        <p:spPr>
          <a:xfrm>
            <a:off x="1309337" y="382983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B52097E9-8A6C-486B-8BCE-47D7D9A94B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3982062"/>
              </p:ext>
            </p:extLst>
          </p:nvPr>
        </p:nvGraphicFramePr>
        <p:xfrm>
          <a:off x="6018499" y="2288055"/>
          <a:ext cx="5848367" cy="3726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7294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497844" y="338080"/>
            <a:ext cx="11135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14. Apoyo financiero al plan de inversiones en infraestructura para fortalecer la prestación de los servicios de acueducto y alcantarillado en el municipio de Santiago de Cali-2018011001131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633177" y="1757196"/>
            <a:ext cx="2275406" cy="547036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 100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/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8" name="Rectángulo 17">
            <a:extLst>
              <a:ext uri="{FF2B5EF4-FFF2-40B4-BE49-F238E27FC236}">
                <a16:creationId xmlns:a16="http://schemas.microsoft.com/office/drawing/2014/main" id="{F0950F9F-3233-4512-A0DE-90BD31618EFD}"/>
              </a:ext>
            </a:extLst>
          </p:cNvPr>
          <p:cNvSpPr/>
          <p:nvPr/>
        </p:nvSpPr>
        <p:spPr>
          <a:xfrm>
            <a:off x="1487789" y="161234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88871BC-FE9F-44C5-B1E0-E9D9C16E8D3F}"/>
              </a:ext>
            </a:extLst>
          </p:cNvPr>
          <p:cNvSpPr txBox="1"/>
          <p:nvPr/>
        </p:nvSpPr>
        <p:spPr>
          <a:xfrm>
            <a:off x="1361442" y="1577081"/>
            <a:ext cx="3661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diciembre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09541CEB-8008-472F-AC40-CE1331F23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278120"/>
              </p:ext>
            </p:extLst>
          </p:nvPr>
        </p:nvGraphicFramePr>
        <p:xfrm>
          <a:off x="1229361" y="2114880"/>
          <a:ext cx="404367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685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08990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$381.480.647.642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$68.343.460.000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9B50A84-8557-146C-C951-12C0608D9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659642"/>
              </p:ext>
            </p:extLst>
          </p:nvPr>
        </p:nvGraphicFramePr>
        <p:xfrm>
          <a:off x="1229360" y="2863014"/>
          <a:ext cx="4043671" cy="95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683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0898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2538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8136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$ 68.343.460.000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6736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100%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62282B0E-5D60-096E-5403-6FF41F1F2B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435255"/>
              </p:ext>
            </p:extLst>
          </p:nvPr>
        </p:nvGraphicFramePr>
        <p:xfrm>
          <a:off x="1339271" y="4562454"/>
          <a:ext cx="36834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3451">
                  <a:extLst>
                    <a:ext uri="{9D8B030D-6E8A-4147-A177-3AD203B41FA5}">
                      <a16:colId xmlns:a16="http://schemas.microsoft.com/office/drawing/2014/main" val="232590816"/>
                    </a:ext>
                  </a:extLst>
                </a:gridCol>
              </a:tblGrid>
              <a:tr h="1270309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es-ES" sz="1800" dirty="0">
                          <a:latin typeface="NunitoSans-ExtraBold"/>
                        </a:rPr>
                        <a:t>El proyecto tuvo una reducción de $313.137.187.642 acorde con el Decreto 1484 del 31 de diciembre de 2025.</a:t>
                      </a:r>
                    </a:p>
                    <a:p>
                      <a:endParaRPr lang="es-CO" dirty="0"/>
                    </a:p>
                  </a:txBody>
                  <a:tcPr>
                    <a:solidFill>
                      <a:srgbClr val="3EA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398513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0860938C-D85E-46C9-AA3F-9CC98E5B11CC}"/>
              </a:ext>
            </a:extLst>
          </p:cNvPr>
          <p:cNvSpPr/>
          <p:nvPr/>
        </p:nvSpPr>
        <p:spPr>
          <a:xfrm>
            <a:off x="1309337" y="382983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B74270A4-1CD3-43CE-92DD-2D225B8177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3127356"/>
              </p:ext>
            </p:extLst>
          </p:nvPr>
        </p:nvGraphicFramePr>
        <p:xfrm>
          <a:off x="5923279" y="2301240"/>
          <a:ext cx="5933433" cy="353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5925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497844" y="338080"/>
            <a:ext cx="1113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15. Apoyo financiero para la implementación del plan maestro de alcantarillado</a:t>
            </a:r>
          </a:p>
          <a:p>
            <a:pPr algn="just"/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 del municipio de Mocoa-2017011000379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633177" y="1757196"/>
            <a:ext cx="2275406" cy="547036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 100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/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8" name="Rectángulo 17">
            <a:extLst>
              <a:ext uri="{FF2B5EF4-FFF2-40B4-BE49-F238E27FC236}">
                <a16:creationId xmlns:a16="http://schemas.microsoft.com/office/drawing/2014/main" id="{F0950F9F-3233-4512-A0DE-90BD31618EFD}"/>
              </a:ext>
            </a:extLst>
          </p:cNvPr>
          <p:cNvSpPr/>
          <p:nvPr/>
        </p:nvSpPr>
        <p:spPr>
          <a:xfrm>
            <a:off x="1487789" y="161234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88871BC-FE9F-44C5-B1E0-E9D9C16E8D3F}"/>
              </a:ext>
            </a:extLst>
          </p:cNvPr>
          <p:cNvSpPr txBox="1"/>
          <p:nvPr/>
        </p:nvSpPr>
        <p:spPr>
          <a:xfrm>
            <a:off x="1361442" y="1577081"/>
            <a:ext cx="3661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diciembre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09541CEB-8008-472F-AC40-CE1331F23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360100"/>
              </p:ext>
            </p:extLst>
          </p:nvPr>
        </p:nvGraphicFramePr>
        <p:xfrm>
          <a:off x="1229361" y="2114880"/>
          <a:ext cx="404367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685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08990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$42.323.000.000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$42.307.653.735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9B50A84-8557-146C-C951-12C0608D9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128457"/>
              </p:ext>
            </p:extLst>
          </p:nvPr>
        </p:nvGraphicFramePr>
        <p:xfrm>
          <a:off x="1229360" y="2863014"/>
          <a:ext cx="4043671" cy="95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683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0898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2538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8136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$ 42.307.653.734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$41.491.589.803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6736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100%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98,1%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62282B0E-5D60-096E-5403-6FF41F1F2B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64531"/>
              </p:ext>
            </p:extLst>
          </p:nvPr>
        </p:nvGraphicFramePr>
        <p:xfrm>
          <a:off x="1339271" y="4562454"/>
          <a:ext cx="36834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3451">
                  <a:extLst>
                    <a:ext uri="{9D8B030D-6E8A-4147-A177-3AD203B41FA5}">
                      <a16:colId xmlns:a16="http://schemas.microsoft.com/office/drawing/2014/main" val="232590816"/>
                    </a:ext>
                  </a:extLst>
                </a:gridCol>
              </a:tblGrid>
              <a:tr h="1270309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es-ES" sz="1800" dirty="0">
                          <a:latin typeface="NunitoSans-ExtraBold"/>
                        </a:rPr>
                        <a:t>El proyecto tuvo una reducción de $15.346.265 acorde con el Decreto 1484 del 31 de diciembre de 2025.</a:t>
                      </a:r>
                    </a:p>
                    <a:p>
                      <a:endParaRPr lang="es-CO" dirty="0"/>
                    </a:p>
                  </a:txBody>
                  <a:tcPr>
                    <a:solidFill>
                      <a:srgbClr val="3EA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398513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0860938C-D85E-46C9-AA3F-9CC98E5B11CC}"/>
              </a:ext>
            </a:extLst>
          </p:cNvPr>
          <p:cNvSpPr/>
          <p:nvPr/>
        </p:nvSpPr>
        <p:spPr>
          <a:xfrm>
            <a:off x="1309337" y="382983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71CC0DC8-1943-4EA4-B3AE-3E5E50B253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5257192"/>
              </p:ext>
            </p:extLst>
          </p:nvPr>
        </p:nvGraphicFramePr>
        <p:xfrm>
          <a:off x="5913119" y="2301240"/>
          <a:ext cx="5801353" cy="3713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3453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633177" y="1757196"/>
            <a:ext cx="2275406" cy="547036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 100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/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8" name="Rectángulo 17">
            <a:extLst>
              <a:ext uri="{FF2B5EF4-FFF2-40B4-BE49-F238E27FC236}">
                <a16:creationId xmlns:a16="http://schemas.microsoft.com/office/drawing/2014/main" id="{F0950F9F-3233-4512-A0DE-90BD31618EFD}"/>
              </a:ext>
            </a:extLst>
          </p:cNvPr>
          <p:cNvSpPr/>
          <p:nvPr/>
        </p:nvSpPr>
        <p:spPr>
          <a:xfrm>
            <a:off x="1487789" y="161234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88871BC-FE9F-44C5-B1E0-E9D9C16E8D3F}"/>
              </a:ext>
            </a:extLst>
          </p:cNvPr>
          <p:cNvSpPr txBox="1"/>
          <p:nvPr/>
        </p:nvSpPr>
        <p:spPr>
          <a:xfrm>
            <a:off x="1361442" y="1577081"/>
            <a:ext cx="3661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diciembre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09541CEB-8008-472F-AC40-CE1331F2355C}"/>
              </a:ext>
            </a:extLst>
          </p:cNvPr>
          <p:cNvGraphicFramePr>
            <a:graphicFrameLocks noGrp="1"/>
          </p:cNvGraphicFramePr>
          <p:nvPr/>
        </p:nvGraphicFramePr>
        <p:xfrm>
          <a:off x="1229361" y="2114880"/>
          <a:ext cx="404367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685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08990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$635.521.347.258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$747.635.543.755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9B50A84-8557-146C-C951-12C0608D9A22}"/>
              </a:ext>
            </a:extLst>
          </p:cNvPr>
          <p:cNvGraphicFramePr>
            <a:graphicFrameLocks noGrp="1"/>
          </p:cNvGraphicFramePr>
          <p:nvPr/>
        </p:nvGraphicFramePr>
        <p:xfrm>
          <a:off x="1229360" y="2863014"/>
          <a:ext cx="4043671" cy="95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683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0898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2538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8136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$745.096.456.362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$381.034.651.290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6736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99,7%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51,1%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62282B0E-5D60-096E-5403-6FF41F1F2B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79794"/>
              </p:ext>
            </p:extLst>
          </p:nvPr>
        </p:nvGraphicFramePr>
        <p:xfrm>
          <a:off x="1339271" y="4562454"/>
          <a:ext cx="3683451" cy="1270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3451">
                  <a:extLst>
                    <a:ext uri="{9D8B030D-6E8A-4147-A177-3AD203B41FA5}">
                      <a16:colId xmlns:a16="http://schemas.microsoft.com/office/drawing/2014/main" val="232590816"/>
                    </a:ext>
                  </a:extLst>
                </a:gridCol>
              </a:tblGrid>
              <a:tr h="1270309">
                <a:tc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es-MX" dirty="0"/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es-MX" sz="1600" dirty="0"/>
                        <a:t>El proyecto tuvo un traslado (crédito) de $51.022.196.497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endParaRPr lang="es-CO" dirty="0"/>
                    </a:p>
                  </a:txBody>
                  <a:tcPr>
                    <a:solidFill>
                      <a:srgbClr val="3EA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398513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0860938C-D85E-46C9-AA3F-9CC98E5B11CC}"/>
              </a:ext>
            </a:extLst>
          </p:cNvPr>
          <p:cNvSpPr/>
          <p:nvPr/>
        </p:nvSpPr>
        <p:spPr>
          <a:xfrm>
            <a:off x="1309337" y="382983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624B4009-4FE6-4B87-A058-DCDB9B12CD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1108426"/>
              </p:ext>
            </p:extLst>
          </p:nvPr>
        </p:nvGraphicFramePr>
        <p:xfrm>
          <a:off x="5913119" y="2291080"/>
          <a:ext cx="5608309" cy="3723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id="{D2E12782-6148-4F73-BCCC-79AB0AEF1F08}"/>
              </a:ext>
            </a:extLst>
          </p:cNvPr>
          <p:cNvSpPr txBox="1"/>
          <p:nvPr/>
        </p:nvSpPr>
        <p:spPr>
          <a:xfrm>
            <a:off x="497844" y="449840"/>
            <a:ext cx="1113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16. Apoyo financiero para facilitar el acceso a los servicios de agua potable y manejo </a:t>
            </a:r>
          </a:p>
          <a:p>
            <a:pPr algn="just"/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de aguas residuales a nivel nacional-2017011000049</a:t>
            </a:r>
          </a:p>
        </p:txBody>
      </p:sp>
    </p:spTree>
    <p:extLst>
      <p:ext uri="{BB962C8B-B14F-4D97-AF65-F5344CB8AC3E}">
        <p14:creationId xmlns:p14="http://schemas.microsoft.com/office/powerpoint/2010/main" val="243437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497844" y="449840"/>
            <a:ext cx="1113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17. Fortalecimiento de las capacidades estratégicas y de apoyo del ministerio de </a:t>
            </a:r>
          </a:p>
          <a:p>
            <a:pPr algn="just"/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vivienda, ciudad y territorio a nivel nacional-2017011000134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633177" y="1757196"/>
            <a:ext cx="2275406" cy="547036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 120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/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8" name="Rectángulo 17">
            <a:extLst>
              <a:ext uri="{FF2B5EF4-FFF2-40B4-BE49-F238E27FC236}">
                <a16:creationId xmlns:a16="http://schemas.microsoft.com/office/drawing/2014/main" id="{F0950F9F-3233-4512-A0DE-90BD31618EFD}"/>
              </a:ext>
            </a:extLst>
          </p:cNvPr>
          <p:cNvSpPr/>
          <p:nvPr/>
        </p:nvSpPr>
        <p:spPr>
          <a:xfrm>
            <a:off x="1487789" y="161234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88871BC-FE9F-44C5-B1E0-E9D9C16E8D3F}"/>
              </a:ext>
            </a:extLst>
          </p:cNvPr>
          <p:cNvSpPr txBox="1"/>
          <p:nvPr/>
        </p:nvSpPr>
        <p:spPr>
          <a:xfrm>
            <a:off x="1361442" y="1577081"/>
            <a:ext cx="3661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diciembre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09541CEB-8008-472F-AC40-CE1331F23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71053"/>
              </p:ext>
            </p:extLst>
          </p:nvPr>
        </p:nvGraphicFramePr>
        <p:xfrm>
          <a:off x="1229361" y="2114880"/>
          <a:ext cx="404367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685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08990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$28.000.000.000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$26.854.146.131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9B50A84-8557-146C-C951-12C0608D9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542612"/>
              </p:ext>
            </p:extLst>
          </p:nvPr>
        </p:nvGraphicFramePr>
        <p:xfrm>
          <a:off x="1229360" y="2863014"/>
          <a:ext cx="4043671" cy="95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683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0898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2538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8136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$26.664.822.580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$21.347.853.595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6736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99,2%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79,5%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62282B0E-5D60-096E-5403-6FF41F1F2B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98932"/>
              </p:ext>
            </p:extLst>
          </p:nvPr>
        </p:nvGraphicFramePr>
        <p:xfrm>
          <a:off x="1339271" y="4562454"/>
          <a:ext cx="3683451" cy="1452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3451">
                  <a:extLst>
                    <a:ext uri="{9D8B030D-6E8A-4147-A177-3AD203B41FA5}">
                      <a16:colId xmlns:a16="http://schemas.microsoft.com/office/drawing/2014/main" val="232590816"/>
                    </a:ext>
                  </a:extLst>
                </a:gridCol>
              </a:tblGrid>
              <a:tr h="1452266">
                <a:tc>
                  <a:txBody>
                    <a:bodyPr/>
                    <a:lstStyle/>
                    <a:p>
                      <a:pPr algn="ctr"/>
                      <a:endParaRPr lang="es-ES" sz="1000" dirty="0"/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es-MX" sz="1800" dirty="0">
                          <a:latin typeface="NunitoSans-ExtraBold"/>
                        </a:rPr>
                        <a:t>El proyecto tuvo una reducción de $1.145.853.869 acorde con el Decreto 1484 del 31 de diciembre de 2025.</a:t>
                      </a:r>
                    </a:p>
                  </a:txBody>
                  <a:tcPr>
                    <a:solidFill>
                      <a:srgbClr val="3EA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398513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0860938C-D85E-46C9-AA3F-9CC98E5B11CC}"/>
              </a:ext>
            </a:extLst>
          </p:cNvPr>
          <p:cNvSpPr/>
          <p:nvPr/>
        </p:nvSpPr>
        <p:spPr>
          <a:xfrm>
            <a:off x="1309337" y="382983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DE54679C-C51D-4037-9FDB-C9815AA853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1244742"/>
              </p:ext>
            </p:extLst>
          </p:nvPr>
        </p:nvGraphicFramePr>
        <p:xfrm>
          <a:off x="5913120" y="2291080"/>
          <a:ext cx="6106160" cy="3723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3223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>
            <a:extLst>
              <a:ext uri="{FF2B5EF4-FFF2-40B4-BE49-F238E27FC236}">
                <a16:creationId xmlns:a16="http://schemas.microsoft.com/office/drawing/2014/main" id="{50703695-DCC9-2B2B-CE25-CD632F0261C9}"/>
              </a:ext>
            </a:extLst>
          </p:cNvPr>
          <p:cNvSpPr txBox="1">
            <a:spLocks/>
          </p:cNvSpPr>
          <p:nvPr/>
        </p:nvSpPr>
        <p:spPr>
          <a:xfrm>
            <a:off x="924560" y="1717040"/>
            <a:ext cx="10048240" cy="34950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s-CO" sz="4400" b="1" dirty="0">
                <a:solidFill>
                  <a:schemeClr val="bg1"/>
                </a:solidFill>
              </a:rPr>
              <a:t>Informe Final de seguimiento </a:t>
            </a:r>
          </a:p>
          <a:p>
            <a:r>
              <a:rPr lang="es-CO" sz="4400" b="1" dirty="0">
                <a:solidFill>
                  <a:schemeClr val="bg1"/>
                </a:solidFill>
              </a:rPr>
              <a:t>con corte al 31 de diciembre de 2025</a:t>
            </a:r>
          </a:p>
          <a:p>
            <a:endParaRPr lang="es-MX" sz="3300" b="1" dirty="0">
              <a:solidFill>
                <a:schemeClr val="bg1"/>
              </a:solidFill>
            </a:endParaRPr>
          </a:p>
          <a:p>
            <a:endParaRPr lang="es-MX" sz="3300" b="1" dirty="0">
              <a:solidFill>
                <a:schemeClr val="bg1"/>
              </a:solidFill>
            </a:endParaRPr>
          </a:p>
          <a:p>
            <a:endParaRPr lang="es-CO" sz="3300" b="1" dirty="0">
              <a:solidFill>
                <a:schemeClr val="bg1"/>
              </a:solidFill>
            </a:endParaRPr>
          </a:p>
          <a:p>
            <a:r>
              <a:rPr lang="es-CO" sz="4400" b="1" dirty="0">
                <a:solidFill>
                  <a:schemeClr val="bg1"/>
                </a:solidFill>
              </a:rPr>
              <a:t>Proyectos de inversión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8F7C533-5DE6-D0AA-B5E3-34DFA805EA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13"/>
          <a:stretch/>
        </p:blipFill>
        <p:spPr>
          <a:xfrm>
            <a:off x="4991310" y="6261739"/>
            <a:ext cx="2209380" cy="16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75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497844" y="449840"/>
            <a:ext cx="1113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18. Fortalecimiento de la gestión jurídica del ministerio de vivienda, ciudad y </a:t>
            </a:r>
          </a:p>
          <a:p>
            <a:pPr algn="just"/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territorio a nivel nacional-2017011000196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633177" y="1757196"/>
            <a:ext cx="2275406" cy="547036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 120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/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8" name="Rectángulo 17">
            <a:extLst>
              <a:ext uri="{FF2B5EF4-FFF2-40B4-BE49-F238E27FC236}">
                <a16:creationId xmlns:a16="http://schemas.microsoft.com/office/drawing/2014/main" id="{F0950F9F-3233-4512-A0DE-90BD31618EFD}"/>
              </a:ext>
            </a:extLst>
          </p:cNvPr>
          <p:cNvSpPr/>
          <p:nvPr/>
        </p:nvSpPr>
        <p:spPr>
          <a:xfrm>
            <a:off x="1487789" y="161234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88871BC-FE9F-44C5-B1E0-E9D9C16E8D3F}"/>
              </a:ext>
            </a:extLst>
          </p:cNvPr>
          <p:cNvSpPr txBox="1"/>
          <p:nvPr/>
        </p:nvSpPr>
        <p:spPr>
          <a:xfrm>
            <a:off x="1361442" y="1577081"/>
            <a:ext cx="3661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diciembre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09541CEB-8008-472F-AC40-CE1331F23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747566"/>
              </p:ext>
            </p:extLst>
          </p:nvPr>
        </p:nvGraphicFramePr>
        <p:xfrm>
          <a:off x="1229361" y="2114880"/>
          <a:ext cx="404367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685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08990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$4.610.000.000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$4.580.730.066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9B50A84-8557-146C-C951-12C0608D9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29418"/>
              </p:ext>
            </p:extLst>
          </p:nvPr>
        </p:nvGraphicFramePr>
        <p:xfrm>
          <a:off x="1229360" y="2863014"/>
          <a:ext cx="4043671" cy="95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683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0898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2538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8136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$4.578.640.528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$4.130.103.580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6736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99,9%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90,1%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62282B0E-5D60-096E-5403-6FF41F1F2B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587022"/>
              </p:ext>
            </p:extLst>
          </p:nvPr>
        </p:nvGraphicFramePr>
        <p:xfrm>
          <a:off x="1339271" y="4562454"/>
          <a:ext cx="3683451" cy="1452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3451">
                  <a:extLst>
                    <a:ext uri="{9D8B030D-6E8A-4147-A177-3AD203B41FA5}">
                      <a16:colId xmlns:a16="http://schemas.microsoft.com/office/drawing/2014/main" val="232590816"/>
                    </a:ext>
                  </a:extLst>
                </a:gridCol>
              </a:tblGrid>
              <a:tr h="1452266">
                <a:tc>
                  <a:txBody>
                    <a:bodyPr/>
                    <a:lstStyle/>
                    <a:p>
                      <a:pPr algn="ctr"/>
                      <a:endParaRPr lang="es-ES" sz="1000" dirty="0"/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es-MX" sz="1800" dirty="0">
                          <a:latin typeface="NunitoSans-ExtraBold"/>
                        </a:rPr>
                        <a:t>El proyecto tuvo una reducción de $29.269.934 acorde con el Decreto 1484 del 31 de diciembre de 2025.</a:t>
                      </a:r>
                    </a:p>
                  </a:txBody>
                  <a:tcPr>
                    <a:solidFill>
                      <a:srgbClr val="3EA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398513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0860938C-D85E-46C9-AA3F-9CC98E5B11CC}"/>
              </a:ext>
            </a:extLst>
          </p:cNvPr>
          <p:cNvSpPr/>
          <p:nvPr/>
        </p:nvSpPr>
        <p:spPr>
          <a:xfrm>
            <a:off x="1309337" y="382983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9B1ED769-7C0F-4F7E-8D7A-B469E566D9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5506449"/>
              </p:ext>
            </p:extLst>
          </p:nvPr>
        </p:nvGraphicFramePr>
        <p:xfrm>
          <a:off x="5933439" y="2311400"/>
          <a:ext cx="5862285" cy="363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960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497844" y="449840"/>
            <a:ext cx="1113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19. Fortalecimiento de las tecnologías de la información y las comunicaciones en el Ministerio de Vivienda, Ciudad y Territorio a nivel nacional-2017011000171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633177" y="1757196"/>
            <a:ext cx="2275406" cy="547036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 100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/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8" name="Rectángulo 17">
            <a:extLst>
              <a:ext uri="{FF2B5EF4-FFF2-40B4-BE49-F238E27FC236}">
                <a16:creationId xmlns:a16="http://schemas.microsoft.com/office/drawing/2014/main" id="{F0950F9F-3233-4512-A0DE-90BD31618EFD}"/>
              </a:ext>
            </a:extLst>
          </p:cNvPr>
          <p:cNvSpPr/>
          <p:nvPr/>
        </p:nvSpPr>
        <p:spPr>
          <a:xfrm>
            <a:off x="1487789" y="161234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88871BC-FE9F-44C5-B1E0-E9D9C16E8D3F}"/>
              </a:ext>
            </a:extLst>
          </p:cNvPr>
          <p:cNvSpPr txBox="1"/>
          <p:nvPr/>
        </p:nvSpPr>
        <p:spPr>
          <a:xfrm>
            <a:off x="1361442" y="1577081"/>
            <a:ext cx="3661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diciembre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09541CEB-8008-472F-AC40-CE1331F23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393995"/>
              </p:ext>
            </p:extLst>
          </p:nvPr>
        </p:nvGraphicFramePr>
        <p:xfrm>
          <a:off x="1229361" y="2114880"/>
          <a:ext cx="404367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685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08990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$26.000.000.000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$24.385.623.435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9B50A84-8557-146C-C951-12C0608D9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873966"/>
              </p:ext>
            </p:extLst>
          </p:nvPr>
        </p:nvGraphicFramePr>
        <p:xfrm>
          <a:off x="1229360" y="2863014"/>
          <a:ext cx="4043671" cy="95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683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0898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2538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8136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$24.197.633.699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$14.378.946.568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6736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99,2%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58,9%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62282B0E-5D60-096E-5403-6FF41F1F2B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210881"/>
              </p:ext>
            </p:extLst>
          </p:nvPr>
        </p:nvGraphicFramePr>
        <p:xfrm>
          <a:off x="1339271" y="4562454"/>
          <a:ext cx="3683451" cy="1452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3451">
                  <a:extLst>
                    <a:ext uri="{9D8B030D-6E8A-4147-A177-3AD203B41FA5}">
                      <a16:colId xmlns:a16="http://schemas.microsoft.com/office/drawing/2014/main" val="232590816"/>
                    </a:ext>
                  </a:extLst>
                </a:gridCol>
              </a:tblGrid>
              <a:tr h="1452266">
                <a:tc>
                  <a:txBody>
                    <a:bodyPr/>
                    <a:lstStyle/>
                    <a:p>
                      <a:pPr algn="ctr"/>
                      <a:endParaRPr lang="es-ES" sz="1000" dirty="0"/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es-MX" sz="1800" dirty="0">
                          <a:latin typeface="NunitoSans-ExtraBold"/>
                        </a:rPr>
                        <a:t>El proyecto tuvo una reducción de $1.614.376.565 acorde con el Decreto 1484 del 31 de diciembre de 2025.</a:t>
                      </a:r>
                    </a:p>
                  </a:txBody>
                  <a:tcPr>
                    <a:solidFill>
                      <a:srgbClr val="3EA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398513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0860938C-D85E-46C9-AA3F-9CC98E5B11CC}"/>
              </a:ext>
            </a:extLst>
          </p:cNvPr>
          <p:cNvSpPr/>
          <p:nvPr/>
        </p:nvSpPr>
        <p:spPr>
          <a:xfrm>
            <a:off x="1309337" y="382983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4F1F1984-8E40-485E-BFF5-51F0456D2D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6682087"/>
              </p:ext>
            </p:extLst>
          </p:nvPr>
        </p:nvGraphicFramePr>
        <p:xfrm>
          <a:off x="5933439" y="2291080"/>
          <a:ext cx="5506711" cy="3723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61277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497844" y="449840"/>
            <a:ext cx="1113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20. Subsidio Familiar de Vivienda Nacional. FONVIVIENDA-2018011001151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633177" y="1757196"/>
            <a:ext cx="2275406" cy="547036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 111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/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8" name="Rectángulo 17">
            <a:extLst>
              <a:ext uri="{FF2B5EF4-FFF2-40B4-BE49-F238E27FC236}">
                <a16:creationId xmlns:a16="http://schemas.microsoft.com/office/drawing/2014/main" id="{F0950F9F-3233-4512-A0DE-90BD31618EFD}"/>
              </a:ext>
            </a:extLst>
          </p:cNvPr>
          <p:cNvSpPr/>
          <p:nvPr/>
        </p:nvSpPr>
        <p:spPr>
          <a:xfrm>
            <a:off x="1487789" y="161234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88871BC-FE9F-44C5-B1E0-E9D9C16E8D3F}"/>
              </a:ext>
            </a:extLst>
          </p:cNvPr>
          <p:cNvSpPr txBox="1"/>
          <p:nvPr/>
        </p:nvSpPr>
        <p:spPr>
          <a:xfrm>
            <a:off x="1361442" y="1577081"/>
            <a:ext cx="3661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diciembre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09541CEB-8008-472F-AC40-CE1331F23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320467"/>
              </p:ext>
            </p:extLst>
          </p:nvPr>
        </p:nvGraphicFramePr>
        <p:xfrm>
          <a:off x="548640" y="2114880"/>
          <a:ext cx="516127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9396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691875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$1.753.081.589.387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$1.803.731.262.387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9B50A84-8557-146C-C951-12C0608D9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876296"/>
              </p:ext>
            </p:extLst>
          </p:nvPr>
        </p:nvGraphicFramePr>
        <p:xfrm>
          <a:off x="548636" y="2863014"/>
          <a:ext cx="5161283" cy="95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9401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691882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2538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8136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$1.803.683.678.380 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$220.626.443.235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6736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100%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62282B0E-5D60-096E-5403-6FF41F1F2B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541031"/>
              </p:ext>
            </p:extLst>
          </p:nvPr>
        </p:nvGraphicFramePr>
        <p:xfrm>
          <a:off x="1339271" y="4562454"/>
          <a:ext cx="3683451" cy="1452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3451">
                  <a:extLst>
                    <a:ext uri="{9D8B030D-6E8A-4147-A177-3AD203B41FA5}">
                      <a16:colId xmlns:a16="http://schemas.microsoft.com/office/drawing/2014/main" val="232590816"/>
                    </a:ext>
                  </a:extLst>
                </a:gridCol>
              </a:tblGrid>
              <a:tr h="1452266">
                <a:tc>
                  <a:txBody>
                    <a:bodyPr/>
                    <a:lstStyle/>
                    <a:p>
                      <a:pPr algn="ctr"/>
                      <a:endParaRPr lang="es-ES" sz="1000" dirty="0"/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es-MX" sz="1800" dirty="0">
                          <a:latin typeface="NunitoSans-ExtraBold"/>
                        </a:rPr>
                        <a:t>El proyecto tuvo una adición  $50.649.673.000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endParaRPr lang="es-MX" sz="1800" dirty="0">
                        <a:latin typeface="NunitoSans-ExtraBold"/>
                      </a:endParaRPr>
                    </a:p>
                  </a:txBody>
                  <a:tcPr>
                    <a:solidFill>
                      <a:srgbClr val="3EA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398513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0860938C-D85E-46C9-AA3F-9CC98E5B11CC}"/>
              </a:ext>
            </a:extLst>
          </p:cNvPr>
          <p:cNvSpPr/>
          <p:nvPr/>
        </p:nvSpPr>
        <p:spPr>
          <a:xfrm>
            <a:off x="1309337" y="382983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116185D9-5F3B-4CB5-B029-1CEFD2DA70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9882926"/>
              </p:ext>
            </p:extLst>
          </p:nvPr>
        </p:nvGraphicFramePr>
        <p:xfrm>
          <a:off x="5923279" y="2311400"/>
          <a:ext cx="5425699" cy="3845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4718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497844" y="449840"/>
            <a:ext cx="1113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21. Implementación del programa de cobertura condicionada para créditos de vivienda segunda generación Nacional. FONVIVIENDA-2018011001150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633177" y="1757196"/>
            <a:ext cx="2275406" cy="547036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 100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/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8" name="Rectángulo 17">
            <a:extLst>
              <a:ext uri="{FF2B5EF4-FFF2-40B4-BE49-F238E27FC236}">
                <a16:creationId xmlns:a16="http://schemas.microsoft.com/office/drawing/2014/main" id="{F0950F9F-3233-4512-A0DE-90BD31618EFD}"/>
              </a:ext>
            </a:extLst>
          </p:cNvPr>
          <p:cNvSpPr/>
          <p:nvPr/>
        </p:nvSpPr>
        <p:spPr>
          <a:xfrm>
            <a:off x="1487789" y="161234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88871BC-FE9F-44C5-B1E0-E9D9C16E8D3F}"/>
              </a:ext>
            </a:extLst>
          </p:cNvPr>
          <p:cNvSpPr txBox="1"/>
          <p:nvPr/>
        </p:nvSpPr>
        <p:spPr>
          <a:xfrm>
            <a:off x="1361442" y="1577081"/>
            <a:ext cx="3661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diciembre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09541CEB-8008-472F-AC40-CE1331F23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080961"/>
              </p:ext>
            </p:extLst>
          </p:nvPr>
        </p:nvGraphicFramePr>
        <p:xfrm>
          <a:off x="548640" y="2114880"/>
          <a:ext cx="516127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9396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691875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$906.555.000.000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$848.463.436.915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9B50A84-8557-146C-C951-12C0608D9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756723"/>
              </p:ext>
            </p:extLst>
          </p:nvPr>
        </p:nvGraphicFramePr>
        <p:xfrm>
          <a:off x="548636" y="2863014"/>
          <a:ext cx="5161283" cy="95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9401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691882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2538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8136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$848.463.436.915 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$662.926.385.772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6736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100%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78%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62282B0E-5D60-096E-5403-6FF41F1F2B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785112"/>
              </p:ext>
            </p:extLst>
          </p:nvPr>
        </p:nvGraphicFramePr>
        <p:xfrm>
          <a:off x="1339271" y="4562454"/>
          <a:ext cx="3683451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3451">
                  <a:extLst>
                    <a:ext uri="{9D8B030D-6E8A-4147-A177-3AD203B41FA5}">
                      <a16:colId xmlns:a16="http://schemas.microsoft.com/office/drawing/2014/main" val="232590816"/>
                    </a:ext>
                  </a:extLst>
                </a:gridCol>
              </a:tblGrid>
              <a:tr h="1452266">
                <a:tc>
                  <a:txBody>
                    <a:bodyPr/>
                    <a:lstStyle/>
                    <a:p>
                      <a:pPr algn="ctr"/>
                      <a:endParaRPr lang="es-ES" sz="1000" dirty="0"/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es-MX" sz="1800" dirty="0">
                          <a:latin typeface="NunitoSans-ExtraBold"/>
                        </a:rPr>
                        <a:t>El proyecto tuvo una reducción de $58.091.563.085 acorde con el Decreto 1484 del 31 de diciembre de 2025.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endParaRPr lang="es-MX" sz="1800" dirty="0">
                        <a:latin typeface="NunitoSans-ExtraBold"/>
                      </a:endParaRPr>
                    </a:p>
                  </a:txBody>
                  <a:tcPr>
                    <a:solidFill>
                      <a:srgbClr val="3EA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398513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0860938C-D85E-46C9-AA3F-9CC98E5B11CC}"/>
              </a:ext>
            </a:extLst>
          </p:cNvPr>
          <p:cNvSpPr/>
          <p:nvPr/>
        </p:nvSpPr>
        <p:spPr>
          <a:xfrm>
            <a:off x="1309337" y="382983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EC0F8BA6-A156-495C-B964-F3837D3A8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712412"/>
              </p:ext>
            </p:extLst>
          </p:nvPr>
        </p:nvGraphicFramePr>
        <p:xfrm>
          <a:off x="6429431" y="5252720"/>
          <a:ext cx="4827848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7848">
                  <a:extLst>
                    <a:ext uri="{9D8B030D-6E8A-4147-A177-3AD203B41FA5}">
                      <a16:colId xmlns:a16="http://schemas.microsoft.com/office/drawing/2014/main" val="232590816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s-ES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</a:rPr>
                        <a:t>* Pertenece al pago de coberturas de vigencias anteriores</a:t>
                      </a:r>
                      <a:endParaRPr lang="es-MX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NunitoSans-ExtraBold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endParaRPr lang="es-MX" sz="1800" dirty="0">
                        <a:latin typeface="NunitoSans-ExtraBold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4398513"/>
                  </a:ext>
                </a:extLst>
              </a:tr>
            </a:tbl>
          </a:graphicData>
        </a:graphic>
      </p:graphicFrame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0827C957-C1D2-4EF8-8B2B-0C52A1538C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3112674"/>
              </p:ext>
            </p:extLst>
          </p:nvPr>
        </p:nvGraphicFramePr>
        <p:xfrm>
          <a:off x="5943599" y="2280920"/>
          <a:ext cx="5019039" cy="2992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27243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497844" y="449840"/>
            <a:ext cx="11135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22. Fortalecimiento de los servicios TIC y de comunicaciones en la comisión de regulación de agua potable y saneamiento básico. CRA-2017011000282	</a:t>
            </a:r>
          </a:p>
          <a:p>
            <a:pPr algn="just"/>
            <a:endParaRPr lang="es-MX" sz="2400" b="1" dirty="0">
              <a:solidFill>
                <a:srgbClr val="32B9E1"/>
              </a:solidFill>
              <a:latin typeface="NunitoSans-Regular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633177" y="1757196"/>
            <a:ext cx="2275406" cy="547036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 100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/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8" name="Rectángulo 17">
            <a:extLst>
              <a:ext uri="{FF2B5EF4-FFF2-40B4-BE49-F238E27FC236}">
                <a16:creationId xmlns:a16="http://schemas.microsoft.com/office/drawing/2014/main" id="{F0950F9F-3233-4512-A0DE-90BD31618EFD}"/>
              </a:ext>
            </a:extLst>
          </p:cNvPr>
          <p:cNvSpPr/>
          <p:nvPr/>
        </p:nvSpPr>
        <p:spPr>
          <a:xfrm>
            <a:off x="1487789" y="161234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88871BC-FE9F-44C5-B1E0-E9D9C16E8D3F}"/>
              </a:ext>
            </a:extLst>
          </p:cNvPr>
          <p:cNvSpPr txBox="1"/>
          <p:nvPr/>
        </p:nvSpPr>
        <p:spPr>
          <a:xfrm>
            <a:off x="1361442" y="1577081"/>
            <a:ext cx="3661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diciembre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09541CEB-8008-472F-AC40-CE1331F23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740188"/>
              </p:ext>
            </p:extLst>
          </p:nvPr>
        </p:nvGraphicFramePr>
        <p:xfrm>
          <a:off x="843011" y="2114880"/>
          <a:ext cx="440970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811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299895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$4.027.561.071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$3.002.383.547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9B50A84-8557-146C-C951-12C0608D9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970937"/>
              </p:ext>
            </p:extLst>
          </p:nvPr>
        </p:nvGraphicFramePr>
        <p:xfrm>
          <a:off x="843011" y="2863014"/>
          <a:ext cx="4409704" cy="95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810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299894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2538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8136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$2.966.546.179  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$2.689.147.716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6736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99%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90%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62282B0E-5D60-096E-5403-6FF41F1F2B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329794"/>
              </p:ext>
            </p:extLst>
          </p:nvPr>
        </p:nvGraphicFramePr>
        <p:xfrm>
          <a:off x="1339271" y="4562454"/>
          <a:ext cx="3683451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3451">
                  <a:extLst>
                    <a:ext uri="{9D8B030D-6E8A-4147-A177-3AD203B41FA5}">
                      <a16:colId xmlns:a16="http://schemas.microsoft.com/office/drawing/2014/main" val="232590816"/>
                    </a:ext>
                  </a:extLst>
                </a:gridCol>
              </a:tblGrid>
              <a:tr h="1452266">
                <a:tc>
                  <a:txBody>
                    <a:bodyPr/>
                    <a:lstStyle/>
                    <a:p>
                      <a:pPr algn="ctr"/>
                      <a:endParaRPr lang="es-ES" sz="1000" dirty="0"/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es-MX" sz="1800" dirty="0">
                          <a:latin typeface="NunitoSans-ExtraBold"/>
                        </a:rPr>
                        <a:t>El proyecto tuvo una reducción de $1.025.177,524 acorde con el Decreto 1484 del 31 de diciembre de 2025.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endParaRPr lang="es-MX" sz="1800" dirty="0">
                        <a:latin typeface="NunitoSans-ExtraBold"/>
                      </a:endParaRPr>
                    </a:p>
                  </a:txBody>
                  <a:tcPr>
                    <a:solidFill>
                      <a:srgbClr val="3EA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398513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0860938C-D85E-46C9-AA3F-9CC98E5B11CC}"/>
              </a:ext>
            </a:extLst>
          </p:cNvPr>
          <p:cNvSpPr/>
          <p:nvPr/>
        </p:nvSpPr>
        <p:spPr>
          <a:xfrm>
            <a:off x="1309337" y="382983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E1BF749F-2F89-482F-AD41-F317B104E3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6856398"/>
              </p:ext>
            </p:extLst>
          </p:nvPr>
        </p:nvGraphicFramePr>
        <p:xfrm>
          <a:off x="5953759" y="2321560"/>
          <a:ext cx="5395209" cy="369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97288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497844" y="449840"/>
            <a:ext cx="1113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23. Desarrollo de propuestas regulatorias para el sector de agua potable y saneamiento básico a nivel nacional. CRA-2017011000256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633177" y="1757196"/>
            <a:ext cx="2275406" cy="547036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 100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/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8" name="Rectángulo 17">
            <a:extLst>
              <a:ext uri="{FF2B5EF4-FFF2-40B4-BE49-F238E27FC236}">
                <a16:creationId xmlns:a16="http://schemas.microsoft.com/office/drawing/2014/main" id="{F0950F9F-3233-4512-A0DE-90BD31618EFD}"/>
              </a:ext>
            </a:extLst>
          </p:cNvPr>
          <p:cNvSpPr/>
          <p:nvPr/>
        </p:nvSpPr>
        <p:spPr>
          <a:xfrm>
            <a:off x="1487789" y="161234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88871BC-FE9F-44C5-B1E0-E9D9C16E8D3F}"/>
              </a:ext>
            </a:extLst>
          </p:cNvPr>
          <p:cNvSpPr txBox="1"/>
          <p:nvPr/>
        </p:nvSpPr>
        <p:spPr>
          <a:xfrm>
            <a:off x="1361442" y="1577081"/>
            <a:ext cx="3661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diciembre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09541CEB-8008-472F-AC40-CE1331F23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658151"/>
              </p:ext>
            </p:extLst>
          </p:nvPr>
        </p:nvGraphicFramePr>
        <p:xfrm>
          <a:off x="843011" y="2114880"/>
          <a:ext cx="440970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811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299895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$8.460.315.087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$7.615.906.146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9B50A84-8557-146C-C951-12C0608D9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198980"/>
              </p:ext>
            </p:extLst>
          </p:nvPr>
        </p:nvGraphicFramePr>
        <p:xfrm>
          <a:off x="843011" y="2863014"/>
          <a:ext cx="4409704" cy="95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810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299894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2538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8136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$7.501.750.758   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$7.421.616.792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6736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99%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97%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62282B0E-5D60-096E-5403-6FF41F1F2B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345365"/>
              </p:ext>
            </p:extLst>
          </p:nvPr>
        </p:nvGraphicFramePr>
        <p:xfrm>
          <a:off x="1339271" y="4562454"/>
          <a:ext cx="3683451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3451">
                  <a:extLst>
                    <a:ext uri="{9D8B030D-6E8A-4147-A177-3AD203B41FA5}">
                      <a16:colId xmlns:a16="http://schemas.microsoft.com/office/drawing/2014/main" val="232590816"/>
                    </a:ext>
                  </a:extLst>
                </a:gridCol>
              </a:tblGrid>
              <a:tr h="1452266">
                <a:tc>
                  <a:txBody>
                    <a:bodyPr/>
                    <a:lstStyle/>
                    <a:p>
                      <a:pPr algn="ctr"/>
                      <a:endParaRPr lang="es-ES" sz="1000" dirty="0"/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es-MX" sz="1800" dirty="0">
                          <a:latin typeface="NunitoSans-ExtraBold"/>
                        </a:rPr>
                        <a:t>El proyecto tuvo una reducción de $844.408.941 acorde con el Decreto 1484 del 31 de diciembre de 2025.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endParaRPr lang="es-MX" sz="1800" dirty="0">
                        <a:latin typeface="NunitoSans-ExtraBold"/>
                      </a:endParaRPr>
                    </a:p>
                  </a:txBody>
                  <a:tcPr>
                    <a:solidFill>
                      <a:srgbClr val="3EA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398513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0860938C-D85E-46C9-AA3F-9CC98E5B11CC}"/>
              </a:ext>
            </a:extLst>
          </p:cNvPr>
          <p:cNvSpPr/>
          <p:nvPr/>
        </p:nvSpPr>
        <p:spPr>
          <a:xfrm>
            <a:off x="1309337" y="382983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2BC530EB-9C2B-402E-A33C-7E849634B2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0506644"/>
              </p:ext>
            </p:extLst>
          </p:nvPr>
        </p:nvGraphicFramePr>
        <p:xfrm>
          <a:off x="5943600" y="2291080"/>
          <a:ext cx="5770880" cy="3723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86951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497844" y="449840"/>
            <a:ext cx="1113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24. Fortalecimiento de las capacidades administrativas y de apoyo de la Comisión de Regulación de Agua potable y saneamiento básico. CRA- 2017011000248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633177" y="1757196"/>
            <a:ext cx="2275406" cy="547036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 100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/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8" name="Rectángulo 17">
            <a:extLst>
              <a:ext uri="{FF2B5EF4-FFF2-40B4-BE49-F238E27FC236}">
                <a16:creationId xmlns:a16="http://schemas.microsoft.com/office/drawing/2014/main" id="{F0950F9F-3233-4512-A0DE-90BD31618EFD}"/>
              </a:ext>
            </a:extLst>
          </p:cNvPr>
          <p:cNvSpPr/>
          <p:nvPr/>
        </p:nvSpPr>
        <p:spPr>
          <a:xfrm>
            <a:off x="1487789" y="161234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88871BC-FE9F-44C5-B1E0-E9D9C16E8D3F}"/>
              </a:ext>
            </a:extLst>
          </p:cNvPr>
          <p:cNvSpPr txBox="1"/>
          <p:nvPr/>
        </p:nvSpPr>
        <p:spPr>
          <a:xfrm>
            <a:off x="1361442" y="1577081"/>
            <a:ext cx="3661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diciembre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09541CEB-8008-472F-AC40-CE1331F23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496882"/>
              </p:ext>
            </p:extLst>
          </p:nvPr>
        </p:nvGraphicFramePr>
        <p:xfrm>
          <a:off x="843011" y="2114880"/>
          <a:ext cx="440970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811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299895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$1.464.123.842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$1.392.782.326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9B50A84-8557-146C-C951-12C0608D9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444767"/>
              </p:ext>
            </p:extLst>
          </p:nvPr>
        </p:nvGraphicFramePr>
        <p:xfrm>
          <a:off x="843011" y="2863014"/>
          <a:ext cx="4409704" cy="95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810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299894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2538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8136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$1.383.417.067   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$1.383.417.067 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6736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99%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99%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62282B0E-5D60-096E-5403-6FF41F1F2B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483592"/>
              </p:ext>
            </p:extLst>
          </p:nvPr>
        </p:nvGraphicFramePr>
        <p:xfrm>
          <a:off x="1339271" y="4562454"/>
          <a:ext cx="3683451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3451">
                  <a:extLst>
                    <a:ext uri="{9D8B030D-6E8A-4147-A177-3AD203B41FA5}">
                      <a16:colId xmlns:a16="http://schemas.microsoft.com/office/drawing/2014/main" val="232590816"/>
                    </a:ext>
                  </a:extLst>
                </a:gridCol>
              </a:tblGrid>
              <a:tr h="1452266">
                <a:tc>
                  <a:txBody>
                    <a:bodyPr/>
                    <a:lstStyle/>
                    <a:p>
                      <a:pPr algn="ctr"/>
                      <a:endParaRPr lang="es-ES" sz="1000" dirty="0"/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es-MX" sz="1800" dirty="0">
                          <a:latin typeface="NunitoSans-ExtraBold"/>
                        </a:rPr>
                        <a:t>El proyecto tuvo una reducción de $71.341.516 acorde con el Decreto 1484 del 31 de diciembre de 2025.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endParaRPr lang="es-MX" sz="1800" dirty="0">
                        <a:latin typeface="NunitoSans-ExtraBold"/>
                      </a:endParaRPr>
                    </a:p>
                  </a:txBody>
                  <a:tcPr>
                    <a:solidFill>
                      <a:srgbClr val="3EA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398513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0860938C-D85E-46C9-AA3F-9CC98E5B11CC}"/>
              </a:ext>
            </a:extLst>
          </p:cNvPr>
          <p:cNvSpPr/>
          <p:nvPr/>
        </p:nvSpPr>
        <p:spPr>
          <a:xfrm>
            <a:off x="1309337" y="382983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F5975AE8-0BB3-4175-81F8-91B46486C6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0553312"/>
              </p:ext>
            </p:extLst>
          </p:nvPr>
        </p:nvGraphicFramePr>
        <p:xfrm>
          <a:off x="5943599" y="2280920"/>
          <a:ext cx="5557519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25457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5286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731524" y="520960"/>
            <a:ext cx="1113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1. Fortalecimiento de los procesos de titulación, saneamiento y formalización de predios a nivel nacional-</a:t>
            </a:r>
            <a:r>
              <a:rPr lang="es-CO" sz="2400" b="1" dirty="0">
                <a:solidFill>
                  <a:srgbClr val="32B9E1"/>
                </a:solidFill>
                <a:latin typeface="NunitoSans-Regular"/>
              </a:rPr>
              <a:t>202400000000207</a:t>
            </a:r>
            <a:endParaRPr lang="da-DK" sz="2400" b="1" dirty="0">
              <a:solidFill>
                <a:srgbClr val="32B9E1"/>
              </a:solidFill>
              <a:latin typeface="NunitoSans-Regular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617937" y="1791410"/>
            <a:ext cx="2275406" cy="547036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103 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706209"/>
              </p:ext>
            </p:extLst>
          </p:nvPr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8" name="Rectángulo 17">
            <a:extLst>
              <a:ext uri="{FF2B5EF4-FFF2-40B4-BE49-F238E27FC236}">
                <a16:creationId xmlns:a16="http://schemas.microsoft.com/office/drawing/2014/main" id="{F0950F9F-3233-4512-A0DE-90BD31618EFD}"/>
              </a:ext>
            </a:extLst>
          </p:cNvPr>
          <p:cNvSpPr/>
          <p:nvPr/>
        </p:nvSpPr>
        <p:spPr>
          <a:xfrm>
            <a:off x="1487789" y="161234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88871BC-FE9F-44C5-B1E0-E9D9C16E8D3F}"/>
              </a:ext>
            </a:extLst>
          </p:cNvPr>
          <p:cNvSpPr txBox="1"/>
          <p:nvPr/>
        </p:nvSpPr>
        <p:spPr>
          <a:xfrm>
            <a:off x="1361442" y="1577081"/>
            <a:ext cx="3661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diciembre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09541CEB-8008-472F-AC40-CE1331F23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610612"/>
              </p:ext>
            </p:extLst>
          </p:nvPr>
        </p:nvGraphicFramePr>
        <p:xfrm>
          <a:off x="1329076" y="2114880"/>
          <a:ext cx="380657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44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532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$20.000.000.000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$18.716.786.073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9B50A84-8557-146C-C951-12C0608D9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661643"/>
              </p:ext>
            </p:extLst>
          </p:nvPr>
        </p:nvGraphicFramePr>
        <p:xfrm>
          <a:off x="1315221" y="2863014"/>
          <a:ext cx="3806572" cy="1052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44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532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$18.696.613.563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$5.429.078.846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99,9%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29,0%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62282B0E-5D60-096E-5403-6FF41F1F2B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590854"/>
              </p:ext>
            </p:extLst>
          </p:nvPr>
        </p:nvGraphicFramePr>
        <p:xfrm>
          <a:off x="1339271" y="4562454"/>
          <a:ext cx="36834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3451">
                  <a:extLst>
                    <a:ext uri="{9D8B030D-6E8A-4147-A177-3AD203B41FA5}">
                      <a16:colId xmlns:a16="http://schemas.microsoft.com/office/drawing/2014/main" val="232590816"/>
                    </a:ext>
                  </a:extLst>
                </a:gridCol>
              </a:tblGrid>
              <a:tr h="1270309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es-ES" sz="1800" dirty="0">
                          <a:latin typeface="NunitoSans-ExtraBold"/>
                        </a:rPr>
                        <a:t>El proyecto tuvo una reducción de $1.283.213.927 acorde con el Decreto 1484 del 31 de diciembre de 2025.</a:t>
                      </a:r>
                    </a:p>
                    <a:p>
                      <a:endParaRPr lang="es-CO" dirty="0"/>
                    </a:p>
                  </a:txBody>
                  <a:tcPr>
                    <a:solidFill>
                      <a:srgbClr val="3EA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398513"/>
                  </a:ext>
                </a:extLst>
              </a:tr>
            </a:tbl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CAAC1E02-5D89-58DE-F383-B8E811DDA1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0755883"/>
              </p:ext>
            </p:extLst>
          </p:nvPr>
        </p:nvGraphicFramePr>
        <p:xfrm>
          <a:off x="6068295" y="2292933"/>
          <a:ext cx="5680360" cy="3165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0860938C-D85E-46C9-AA3F-9CC98E5B11CC}"/>
              </a:ext>
            </a:extLst>
          </p:cNvPr>
          <p:cNvSpPr/>
          <p:nvPr/>
        </p:nvSpPr>
        <p:spPr>
          <a:xfrm>
            <a:off x="1309337" y="392127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</p:spTree>
    <p:extLst>
      <p:ext uri="{BB962C8B-B14F-4D97-AF65-F5344CB8AC3E}">
        <p14:creationId xmlns:p14="http://schemas.microsoft.com/office/powerpoint/2010/main" val="1050871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731524" y="513340"/>
            <a:ext cx="1113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2. Saneamiento y legalización de los bienes inmuebles de los extintos ICT-INURBE a nivel nacional - 2017011000106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633177" y="1757196"/>
            <a:ext cx="2275406" cy="547036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 106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/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8" name="Rectángulo 17">
            <a:extLst>
              <a:ext uri="{FF2B5EF4-FFF2-40B4-BE49-F238E27FC236}">
                <a16:creationId xmlns:a16="http://schemas.microsoft.com/office/drawing/2014/main" id="{F0950F9F-3233-4512-A0DE-90BD31618EFD}"/>
              </a:ext>
            </a:extLst>
          </p:cNvPr>
          <p:cNvSpPr/>
          <p:nvPr/>
        </p:nvSpPr>
        <p:spPr>
          <a:xfrm>
            <a:off x="1487789" y="161234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88871BC-FE9F-44C5-B1E0-E9D9C16E8D3F}"/>
              </a:ext>
            </a:extLst>
          </p:cNvPr>
          <p:cNvSpPr txBox="1"/>
          <p:nvPr/>
        </p:nvSpPr>
        <p:spPr>
          <a:xfrm>
            <a:off x="1361442" y="1577081"/>
            <a:ext cx="3661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diciembre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09541CEB-8008-472F-AC40-CE1331F23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49332"/>
              </p:ext>
            </p:extLst>
          </p:nvPr>
        </p:nvGraphicFramePr>
        <p:xfrm>
          <a:off x="1329076" y="2114880"/>
          <a:ext cx="380657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44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532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$5.000.000.000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$4.914.036.362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9B50A84-8557-146C-C951-12C0608D9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472610"/>
              </p:ext>
            </p:extLst>
          </p:nvPr>
        </p:nvGraphicFramePr>
        <p:xfrm>
          <a:off x="1315221" y="2863014"/>
          <a:ext cx="3806572" cy="95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44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532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2538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8136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$4.904.700.667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$3.263.983.930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6736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99,8%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66,4%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62282B0E-5D60-096E-5403-6FF41F1F2B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09140"/>
              </p:ext>
            </p:extLst>
          </p:nvPr>
        </p:nvGraphicFramePr>
        <p:xfrm>
          <a:off x="1339271" y="4562454"/>
          <a:ext cx="36834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3451">
                  <a:extLst>
                    <a:ext uri="{9D8B030D-6E8A-4147-A177-3AD203B41FA5}">
                      <a16:colId xmlns:a16="http://schemas.microsoft.com/office/drawing/2014/main" val="232590816"/>
                    </a:ext>
                  </a:extLst>
                </a:gridCol>
              </a:tblGrid>
              <a:tr h="1270309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es-ES" sz="1800" dirty="0">
                          <a:latin typeface="NunitoSans-ExtraBold"/>
                        </a:rPr>
                        <a:t>El proyecto tuvo una reducción de $85.963.638 acorde con el Decreto 1484 del 31 de diciembre de 2025.</a:t>
                      </a:r>
                    </a:p>
                    <a:p>
                      <a:endParaRPr lang="es-CO" dirty="0"/>
                    </a:p>
                  </a:txBody>
                  <a:tcPr>
                    <a:solidFill>
                      <a:srgbClr val="3EA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398513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0860938C-D85E-46C9-AA3F-9CC98E5B11CC}"/>
              </a:ext>
            </a:extLst>
          </p:cNvPr>
          <p:cNvSpPr/>
          <p:nvPr/>
        </p:nvSpPr>
        <p:spPr>
          <a:xfrm>
            <a:off x="1309337" y="382983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69F89A8D-10EC-4D3B-88DA-89844B88C5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5224478"/>
              </p:ext>
            </p:extLst>
          </p:nvPr>
        </p:nvGraphicFramePr>
        <p:xfrm>
          <a:off x="6187440" y="2280920"/>
          <a:ext cx="559816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DDDBC4A8-D65D-4F54-B8EA-CB44331214B7}"/>
                  </a:ext>
                </a:extLst>
              </p14:cNvPr>
              <p14:cNvContentPartPr/>
              <p14:nvPr/>
            </p14:nvContentPartPr>
            <p14:xfrm>
              <a:off x="731340" y="3344940"/>
              <a:ext cx="360" cy="36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DDDBC4A8-D65D-4F54-B8EA-CB44331214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2340" y="333594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8892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731524" y="653040"/>
            <a:ext cx="11135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3. Fortalecimiento de las políticas públicas de vivienda urbana a nivel nacional-</a:t>
            </a:r>
          </a:p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2017011000096 </a:t>
            </a:r>
          </a:p>
          <a:p>
            <a:endParaRPr lang="es-MX" sz="2400" b="1" dirty="0">
              <a:solidFill>
                <a:srgbClr val="32B9E1"/>
              </a:solidFill>
              <a:latin typeface="NunitoSans-Regular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633177" y="1757196"/>
            <a:ext cx="2275406" cy="547036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 111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/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8" name="Rectángulo 17">
            <a:extLst>
              <a:ext uri="{FF2B5EF4-FFF2-40B4-BE49-F238E27FC236}">
                <a16:creationId xmlns:a16="http://schemas.microsoft.com/office/drawing/2014/main" id="{F0950F9F-3233-4512-A0DE-90BD31618EFD}"/>
              </a:ext>
            </a:extLst>
          </p:cNvPr>
          <p:cNvSpPr/>
          <p:nvPr/>
        </p:nvSpPr>
        <p:spPr>
          <a:xfrm>
            <a:off x="1487789" y="161234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88871BC-FE9F-44C5-B1E0-E9D9C16E8D3F}"/>
              </a:ext>
            </a:extLst>
          </p:cNvPr>
          <p:cNvSpPr txBox="1"/>
          <p:nvPr/>
        </p:nvSpPr>
        <p:spPr>
          <a:xfrm>
            <a:off x="1361442" y="1577081"/>
            <a:ext cx="3661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diciembre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09541CEB-8008-472F-AC40-CE1331F23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083042"/>
              </p:ext>
            </p:extLst>
          </p:nvPr>
        </p:nvGraphicFramePr>
        <p:xfrm>
          <a:off x="1329076" y="2114880"/>
          <a:ext cx="3806572" cy="986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44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532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$17.600.000.000</a:t>
                      </a:r>
                    </a:p>
                    <a:p>
                      <a:pPr marL="0" algn="ctr" defTabSz="914400" rtl="0" eaLnBrk="1" fontAlgn="b" latinLnBrk="0" hangingPunct="1"/>
                      <a:endParaRPr lang="es-CO" sz="2000" b="1" kern="1200" dirty="0">
                        <a:solidFill>
                          <a:srgbClr val="32B9E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$17.053.024.206</a:t>
                      </a:r>
                    </a:p>
                    <a:p>
                      <a:pPr marL="0" algn="ctr" defTabSz="914400" rtl="0" eaLnBrk="1" fontAlgn="b" latinLnBrk="0" hangingPunct="1"/>
                      <a:endParaRPr lang="es-CO" sz="2000" b="1" kern="1200" dirty="0">
                        <a:solidFill>
                          <a:srgbClr val="32B9E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9B50A84-8557-146C-C951-12C0608D9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680686"/>
              </p:ext>
            </p:extLst>
          </p:nvPr>
        </p:nvGraphicFramePr>
        <p:xfrm>
          <a:off x="1315221" y="2863014"/>
          <a:ext cx="3806572" cy="95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44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532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2538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8136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$16.905.399.773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$14.397.828.114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6736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99,1%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84,4%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62282B0E-5D60-096E-5403-6FF41F1F2B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004898"/>
              </p:ext>
            </p:extLst>
          </p:nvPr>
        </p:nvGraphicFramePr>
        <p:xfrm>
          <a:off x="1339271" y="4562454"/>
          <a:ext cx="36834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3451">
                  <a:extLst>
                    <a:ext uri="{9D8B030D-6E8A-4147-A177-3AD203B41FA5}">
                      <a16:colId xmlns:a16="http://schemas.microsoft.com/office/drawing/2014/main" val="232590816"/>
                    </a:ext>
                  </a:extLst>
                </a:gridCol>
              </a:tblGrid>
              <a:tr h="1270309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es-ES" sz="1800" dirty="0">
                          <a:latin typeface="NunitoSans-ExtraBold"/>
                        </a:rPr>
                        <a:t>El proyecto tuvo una reducción de $1.116.975.794 acorde con el Decreto 1484 del 31 de diciembre de 2025.</a:t>
                      </a:r>
                    </a:p>
                    <a:p>
                      <a:endParaRPr lang="es-CO" dirty="0"/>
                    </a:p>
                  </a:txBody>
                  <a:tcPr>
                    <a:solidFill>
                      <a:srgbClr val="3EA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398513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0860938C-D85E-46C9-AA3F-9CC98E5B11CC}"/>
              </a:ext>
            </a:extLst>
          </p:cNvPr>
          <p:cNvSpPr/>
          <p:nvPr/>
        </p:nvSpPr>
        <p:spPr>
          <a:xfrm>
            <a:off x="1309337" y="382983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635BEE85-3281-4F4E-BFEA-ACFC1268A3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9878473"/>
              </p:ext>
            </p:extLst>
          </p:nvPr>
        </p:nvGraphicFramePr>
        <p:xfrm>
          <a:off x="6035039" y="2280920"/>
          <a:ext cx="5831831" cy="359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1252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731524" y="541280"/>
            <a:ext cx="1113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4. Fortalecimiento en la implementación de lineamientos normativos y de política pública en materia de desarrollo urbano y territorial a nivel nacional-2017011000092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633177" y="1757196"/>
            <a:ext cx="2275406" cy="547036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 97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/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8" name="Rectángulo 17">
            <a:extLst>
              <a:ext uri="{FF2B5EF4-FFF2-40B4-BE49-F238E27FC236}">
                <a16:creationId xmlns:a16="http://schemas.microsoft.com/office/drawing/2014/main" id="{F0950F9F-3233-4512-A0DE-90BD31618EFD}"/>
              </a:ext>
            </a:extLst>
          </p:cNvPr>
          <p:cNvSpPr/>
          <p:nvPr/>
        </p:nvSpPr>
        <p:spPr>
          <a:xfrm>
            <a:off x="1487789" y="161234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88871BC-FE9F-44C5-B1E0-E9D9C16E8D3F}"/>
              </a:ext>
            </a:extLst>
          </p:cNvPr>
          <p:cNvSpPr txBox="1"/>
          <p:nvPr/>
        </p:nvSpPr>
        <p:spPr>
          <a:xfrm>
            <a:off x="1361442" y="1577081"/>
            <a:ext cx="3661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diciembre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09541CEB-8008-472F-AC40-CE1331F23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267360"/>
              </p:ext>
            </p:extLst>
          </p:nvPr>
        </p:nvGraphicFramePr>
        <p:xfrm>
          <a:off x="1329076" y="2114880"/>
          <a:ext cx="3806572" cy="986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44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532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$57.297.000.000</a:t>
                      </a:r>
                    </a:p>
                    <a:p>
                      <a:pPr marL="0" algn="ctr" defTabSz="914400" rtl="0" eaLnBrk="1" fontAlgn="b" latinLnBrk="0" hangingPunct="1"/>
                      <a:endParaRPr lang="es-CO" sz="2000" b="1" kern="1200" dirty="0">
                        <a:solidFill>
                          <a:srgbClr val="32B9E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$47.690.989.834</a:t>
                      </a:r>
                    </a:p>
                    <a:p>
                      <a:pPr marL="0" algn="ctr" defTabSz="914400" rtl="0" eaLnBrk="1" fontAlgn="b" latinLnBrk="0" hangingPunct="1"/>
                      <a:endParaRPr lang="es-CO" sz="2000" b="1" kern="1200" dirty="0">
                        <a:solidFill>
                          <a:srgbClr val="32B9E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9B50A84-8557-146C-C951-12C0608D9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270520"/>
              </p:ext>
            </p:extLst>
          </p:nvPr>
        </p:nvGraphicFramePr>
        <p:xfrm>
          <a:off x="1315221" y="2863014"/>
          <a:ext cx="3806572" cy="95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44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532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2538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8136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$47.689.274.276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$14.265.566.738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6736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29,9%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62282B0E-5D60-096E-5403-6FF41F1F2B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92318"/>
              </p:ext>
            </p:extLst>
          </p:nvPr>
        </p:nvGraphicFramePr>
        <p:xfrm>
          <a:off x="1339271" y="4562454"/>
          <a:ext cx="36834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3451">
                  <a:extLst>
                    <a:ext uri="{9D8B030D-6E8A-4147-A177-3AD203B41FA5}">
                      <a16:colId xmlns:a16="http://schemas.microsoft.com/office/drawing/2014/main" val="232590816"/>
                    </a:ext>
                  </a:extLst>
                </a:gridCol>
              </a:tblGrid>
              <a:tr h="1270309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es-ES" sz="1800" dirty="0">
                          <a:latin typeface="NunitoSans-ExtraBold"/>
                        </a:rPr>
                        <a:t>El proyecto tuvo una reducción de $12.086.010.166 acorde con el Decreto 1484 del 31 de diciembre de 2025.</a:t>
                      </a:r>
                    </a:p>
                    <a:p>
                      <a:endParaRPr lang="es-CO" dirty="0"/>
                    </a:p>
                  </a:txBody>
                  <a:tcPr>
                    <a:solidFill>
                      <a:srgbClr val="3EA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398513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0860938C-D85E-46C9-AA3F-9CC98E5B11CC}"/>
              </a:ext>
            </a:extLst>
          </p:cNvPr>
          <p:cNvSpPr/>
          <p:nvPr/>
        </p:nvSpPr>
        <p:spPr>
          <a:xfrm>
            <a:off x="1309337" y="382983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4042B880-F673-487D-9CE3-48D1D284B3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4759512"/>
              </p:ext>
            </p:extLst>
          </p:nvPr>
        </p:nvGraphicFramePr>
        <p:xfrm>
          <a:off x="5913119" y="2291080"/>
          <a:ext cx="5831837" cy="3723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6471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731524" y="541280"/>
            <a:ext cx="1113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5. Fortalecimiento a la formulación e implementación de la política de vivienda rural Nacional- 2020011000158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633177" y="1757196"/>
            <a:ext cx="2275406" cy="547036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 101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/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8" name="Rectángulo 17">
            <a:extLst>
              <a:ext uri="{FF2B5EF4-FFF2-40B4-BE49-F238E27FC236}">
                <a16:creationId xmlns:a16="http://schemas.microsoft.com/office/drawing/2014/main" id="{F0950F9F-3233-4512-A0DE-90BD31618EFD}"/>
              </a:ext>
            </a:extLst>
          </p:cNvPr>
          <p:cNvSpPr/>
          <p:nvPr/>
        </p:nvSpPr>
        <p:spPr>
          <a:xfrm>
            <a:off x="1487789" y="161234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88871BC-FE9F-44C5-B1E0-E9D9C16E8D3F}"/>
              </a:ext>
            </a:extLst>
          </p:cNvPr>
          <p:cNvSpPr txBox="1"/>
          <p:nvPr/>
        </p:nvSpPr>
        <p:spPr>
          <a:xfrm>
            <a:off x="1361442" y="1577081"/>
            <a:ext cx="3661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diciembre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09541CEB-8008-472F-AC40-CE1331F23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860642"/>
              </p:ext>
            </p:extLst>
          </p:nvPr>
        </p:nvGraphicFramePr>
        <p:xfrm>
          <a:off x="1329076" y="2114880"/>
          <a:ext cx="3806572" cy="986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44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532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$7.100.000.000</a:t>
                      </a:r>
                    </a:p>
                    <a:p>
                      <a:pPr marL="0" algn="ctr" defTabSz="914400" rtl="0" eaLnBrk="1" fontAlgn="b" latinLnBrk="0" hangingPunct="1"/>
                      <a:endParaRPr lang="es-CO" sz="2000" b="1" kern="1200" dirty="0">
                        <a:solidFill>
                          <a:srgbClr val="32B9E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$7.336.556.246</a:t>
                      </a:r>
                    </a:p>
                    <a:p>
                      <a:pPr marL="0" algn="ctr" defTabSz="914400" rtl="0" eaLnBrk="1" fontAlgn="b" latinLnBrk="0" hangingPunct="1"/>
                      <a:endParaRPr lang="es-CO" sz="2000" b="1" kern="1200" dirty="0">
                        <a:solidFill>
                          <a:srgbClr val="32B9E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9B50A84-8557-146C-C951-12C0608D9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449693"/>
              </p:ext>
            </p:extLst>
          </p:nvPr>
        </p:nvGraphicFramePr>
        <p:xfrm>
          <a:off x="1315221" y="2863014"/>
          <a:ext cx="3806572" cy="95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44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532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2538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8136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$7.280.377.011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$4.897.550.041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6736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  99,2%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66,8%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62282B0E-5D60-096E-5403-6FF41F1F2B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626836"/>
              </p:ext>
            </p:extLst>
          </p:nvPr>
        </p:nvGraphicFramePr>
        <p:xfrm>
          <a:off x="1339271" y="4562454"/>
          <a:ext cx="36834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3451">
                  <a:extLst>
                    <a:ext uri="{9D8B030D-6E8A-4147-A177-3AD203B41FA5}">
                      <a16:colId xmlns:a16="http://schemas.microsoft.com/office/drawing/2014/main" val="232590816"/>
                    </a:ext>
                  </a:extLst>
                </a:gridCol>
              </a:tblGrid>
              <a:tr h="1270309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es-ES" sz="1800" dirty="0">
                          <a:latin typeface="NunitoSans-ExtraBold"/>
                        </a:rPr>
                        <a:t>El proyecto tuvo una reducción de $563.443.754 acorde con el Decreto 1484 del 31 de diciembre de 2025.</a:t>
                      </a:r>
                    </a:p>
                    <a:p>
                      <a:endParaRPr lang="es-CO" dirty="0"/>
                    </a:p>
                  </a:txBody>
                  <a:tcPr>
                    <a:solidFill>
                      <a:srgbClr val="3EA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398513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0860938C-D85E-46C9-AA3F-9CC98E5B11CC}"/>
              </a:ext>
            </a:extLst>
          </p:cNvPr>
          <p:cNvSpPr/>
          <p:nvPr/>
        </p:nvSpPr>
        <p:spPr>
          <a:xfrm>
            <a:off x="1309337" y="382983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64D75F2E-30B1-4DFF-AECA-D83D20D363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4875594"/>
              </p:ext>
            </p:extLst>
          </p:nvPr>
        </p:nvGraphicFramePr>
        <p:xfrm>
          <a:off x="5994399" y="2291080"/>
          <a:ext cx="5648943" cy="3611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6290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731524" y="541280"/>
            <a:ext cx="1113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6. Implementación de las medidas de acceso al agua en el departamento de La </a:t>
            </a:r>
          </a:p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Guajira- 202300000000453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633177" y="1757196"/>
            <a:ext cx="2275406" cy="547036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 100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/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8" name="Rectángulo 17">
            <a:extLst>
              <a:ext uri="{FF2B5EF4-FFF2-40B4-BE49-F238E27FC236}">
                <a16:creationId xmlns:a16="http://schemas.microsoft.com/office/drawing/2014/main" id="{F0950F9F-3233-4512-A0DE-90BD31618EFD}"/>
              </a:ext>
            </a:extLst>
          </p:cNvPr>
          <p:cNvSpPr/>
          <p:nvPr/>
        </p:nvSpPr>
        <p:spPr>
          <a:xfrm>
            <a:off x="1487789" y="161234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88871BC-FE9F-44C5-B1E0-E9D9C16E8D3F}"/>
              </a:ext>
            </a:extLst>
          </p:cNvPr>
          <p:cNvSpPr txBox="1"/>
          <p:nvPr/>
        </p:nvSpPr>
        <p:spPr>
          <a:xfrm>
            <a:off x="1361442" y="1577081"/>
            <a:ext cx="3661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diciembre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09541CEB-8008-472F-AC40-CE1331F23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623687"/>
              </p:ext>
            </p:extLst>
          </p:nvPr>
        </p:nvGraphicFramePr>
        <p:xfrm>
          <a:off x="1329076" y="2114880"/>
          <a:ext cx="380657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44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532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$91.700.000.000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$30.293.652.467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9B50A84-8557-146C-C951-12C0608D9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010851"/>
              </p:ext>
            </p:extLst>
          </p:nvPr>
        </p:nvGraphicFramePr>
        <p:xfrm>
          <a:off x="1315221" y="2863014"/>
          <a:ext cx="3806572" cy="95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44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532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2538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8136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$30.276.734.367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$160.341.798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6736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   99,9%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0,5%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62282B0E-5D60-096E-5403-6FF41F1F2B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730196"/>
              </p:ext>
            </p:extLst>
          </p:nvPr>
        </p:nvGraphicFramePr>
        <p:xfrm>
          <a:off x="1216151" y="4562454"/>
          <a:ext cx="3806571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6571">
                  <a:extLst>
                    <a:ext uri="{9D8B030D-6E8A-4147-A177-3AD203B41FA5}">
                      <a16:colId xmlns:a16="http://schemas.microsoft.com/office/drawing/2014/main" val="232590816"/>
                    </a:ext>
                  </a:extLst>
                </a:gridCol>
              </a:tblGrid>
              <a:tr h="1270309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es-ES" sz="1800" dirty="0">
                          <a:latin typeface="NunitoSans-ExtraBold"/>
                        </a:rPr>
                        <a:t>El proyecto tuvo un traslado (contracredito) de $60.989.733.332 y una reducción de $416.614.201 acorde con el Decreto 1484 del 31 de diciembre de 2025.</a:t>
                      </a:r>
                    </a:p>
                    <a:p>
                      <a:endParaRPr lang="es-CO" dirty="0"/>
                    </a:p>
                  </a:txBody>
                  <a:tcPr>
                    <a:solidFill>
                      <a:srgbClr val="3EA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398513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0860938C-D85E-46C9-AA3F-9CC98E5B11CC}"/>
              </a:ext>
            </a:extLst>
          </p:cNvPr>
          <p:cNvSpPr/>
          <p:nvPr/>
        </p:nvSpPr>
        <p:spPr>
          <a:xfrm>
            <a:off x="1309337" y="382983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3C2439D8-2093-4EE0-8CF5-EF9BBE79D5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6891496"/>
              </p:ext>
            </p:extLst>
          </p:nvPr>
        </p:nvGraphicFramePr>
        <p:xfrm>
          <a:off x="6004559" y="2291080"/>
          <a:ext cx="5862305" cy="3723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4202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731524" y="541280"/>
            <a:ext cx="1113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7. Fortalecimiento a la gestión comunitaria e implementación esquemas diferenciales y medios alternos en acceso a agua y saneamiento básico nacional-202300000000427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633177" y="1757196"/>
            <a:ext cx="2275406" cy="547036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 100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/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8" name="Rectángulo 17">
            <a:extLst>
              <a:ext uri="{FF2B5EF4-FFF2-40B4-BE49-F238E27FC236}">
                <a16:creationId xmlns:a16="http://schemas.microsoft.com/office/drawing/2014/main" id="{F0950F9F-3233-4512-A0DE-90BD31618EFD}"/>
              </a:ext>
            </a:extLst>
          </p:cNvPr>
          <p:cNvSpPr/>
          <p:nvPr/>
        </p:nvSpPr>
        <p:spPr>
          <a:xfrm>
            <a:off x="1487789" y="161234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88871BC-FE9F-44C5-B1E0-E9D9C16E8D3F}"/>
              </a:ext>
            </a:extLst>
          </p:cNvPr>
          <p:cNvSpPr txBox="1"/>
          <p:nvPr/>
        </p:nvSpPr>
        <p:spPr>
          <a:xfrm>
            <a:off x="1361442" y="1577081"/>
            <a:ext cx="3661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diciembre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09541CEB-8008-472F-AC40-CE1331F23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425615"/>
              </p:ext>
            </p:extLst>
          </p:nvPr>
        </p:nvGraphicFramePr>
        <p:xfrm>
          <a:off x="1229361" y="2114880"/>
          <a:ext cx="404367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685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08990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$160.000.000.000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$154.417.194.870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9B50A84-8557-146C-C951-12C0608D9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775410"/>
              </p:ext>
            </p:extLst>
          </p:nvPr>
        </p:nvGraphicFramePr>
        <p:xfrm>
          <a:off x="1229360" y="2863014"/>
          <a:ext cx="4043671" cy="95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683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0898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2538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8136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$154.215.891.661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$14.983.174.790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6736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  99,9%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9,7%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62282B0E-5D60-096E-5403-6FF41F1F2B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754032"/>
              </p:ext>
            </p:extLst>
          </p:nvPr>
        </p:nvGraphicFramePr>
        <p:xfrm>
          <a:off x="1339271" y="4562454"/>
          <a:ext cx="36834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3451">
                  <a:extLst>
                    <a:ext uri="{9D8B030D-6E8A-4147-A177-3AD203B41FA5}">
                      <a16:colId xmlns:a16="http://schemas.microsoft.com/office/drawing/2014/main" val="232590816"/>
                    </a:ext>
                  </a:extLst>
                </a:gridCol>
              </a:tblGrid>
              <a:tr h="1270309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es-ES" sz="1800" dirty="0">
                          <a:latin typeface="NunitoSans-ExtraBold"/>
                        </a:rPr>
                        <a:t>El proyecto tuvo una reducción de $5.582.805.130 acorde con el Decreto 1484 del 31 de diciembre de 2025.</a:t>
                      </a:r>
                    </a:p>
                    <a:p>
                      <a:endParaRPr lang="es-CO" dirty="0"/>
                    </a:p>
                  </a:txBody>
                  <a:tcPr>
                    <a:solidFill>
                      <a:srgbClr val="3EA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398513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0860938C-D85E-46C9-AA3F-9CC98E5B11CC}"/>
              </a:ext>
            </a:extLst>
          </p:cNvPr>
          <p:cNvSpPr/>
          <p:nvPr/>
        </p:nvSpPr>
        <p:spPr>
          <a:xfrm>
            <a:off x="1309337" y="382983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24582541-96C3-43C6-A2EF-6960426639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0289734"/>
              </p:ext>
            </p:extLst>
          </p:nvPr>
        </p:nvGraphicFramePr>
        <p:xfrm>
          <a:off x="6136639" y="2291080"/>
          <a:ext cx="5598157" cy="3815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55280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OBIERNO DEL CAMBIO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8616</TotalTime>
  <Words>1945</Words>
  <Application>Microsoft Office PowerPoint</Application>
  <PresentationFormat>Panorámica</PresentationFormat>
  <Paragraphs>452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7" baseType="lpstr">
      <vt:lpstr>Arial</vt:lpstr>
      <vt:lpstr>Calibri</vt:lpstr>
      <vt:lpstr>Helvetica</vt:lpstr>
      <vt:lpstr>NunitoSans-ExtraBold</vt:lpstr>
      <vt:lpstr>NunitoSans-Regular</vt:lpstr>
      <vt:lpstr>Verdana</vt:lpstr>
      <vt:lpstr>Wingdings</vt:lpstr>
      <vt:lpstr>Work Sans</vt:lpstr>
      <vt:lpstr>Work Sans Medium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William Camilo  Baracaldo Godoy</dc:creator>
  <cp:lastModifiedBy>Acer</cp:lastModifiedBy>
  <cp:revision>430</cp:revision>
  <dcterms:created xsi:type="dcterms:W3CDTF">2023-05-08T00:34:42Z</dcterms:created>
  <dcterms:modified xsi:type="dcterms:W3CDTF">2026-02-20T15:37:44Z</dcterms:modified>
</cp:coreProperties>
</file>