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1" r:id="rId5"/>
    <p:sldId id="262" r:id="rId6"/>
    <p:sldId id="263" r:id="rId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472A1-3516-4B69-84B3-91701783D4F8}" type="datetimeFigureOut">
              <a:rPr lang="es-CO" smtClean="0"/>
              <a:t>25/10/2018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69CA3-CE11-4416-8BAB-95ADAC97D038}" type="slidenum">
              <a:rPr lang="es-CO" smtClean="0"/>
              <a:t>‹Nº›</a:t>
            </a:fld>
            <a:endParaRPr lang="es-CO"/>
          </a:p>
        </p:txBody>
      </p:sp>
    </p:spTree>
    <p:extLst>
      <p:ext uri="{BB962C8B-B14F-4D97-AF65-F5344CB8AC3E}">
        <p14:creationId xmlns:p14="http://schemas.microsoft.com/office/powerpoint/2010/main" val="278467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6DDE485C-12DA-48A6-84D8-C60A8AC2E4D6}" type="slidenum">
              <a:rPr lang="es-CO" smtClean="0"/>
              <a:t>1</a:t>
            </a:fld>
            <a:endParaRPr lang="es-CO"/>
          </a:p>
        </p:txBody>
      </p:sp>
    </p:spTree>
    <p:extLst>
      <p:ext uri="{BB962C8B-B14F-4D97-AF65-F5344CB8AC3E}">
        <p14:creationId xmlns:p14="http://schemas.microsoft.com/office/powerpoint/2010/main" val="357019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EA82C296-893D-4D82-8A55-2D377BE5E958}" type="datetimeFigureOut">
              <a:rPr lang="es-CO" smtClean="0"/>
              <a:t>25/10/2018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98411E8-816C-4D87-B52B-A1EB80E8F4A5}" type="slidenum">
              <a:rPr lang="es-CO" smtClean="0"/>
              <a:t>‹Nº›</a:t>
            </a:fld>
            <a:endParaRPr lang="es-CO"/>
          </a:p>
        </p:txBody>
      </p:sp>
    </p:spTree>
    <p:extLst>
      <p:ext uri="{BB962C8B-B14F-4D97-AF65-F5344CB8AC3E}">
        <p14:creationId xmlns:p14="http://schemas.microsoft.com/office/powerpoint/2010/main" val="45330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A82C296-893D-4D82-8A55-2D377BE5E958}" type="datetimeFigureOut">
              <a:rPr lang="es-CO" smtClean="0"/>
              <a:t>25/10/2018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98411E8-816C-4D87-B52B-A1EB80E8F4A5}" type="slidenum">
              <a:rPr lang="es-CO" smtClean="0"/>
              <a:t>‹Nº›</a:t>
            </a:fld>
            <a:endParaRPr lang="es-CO"/>
          </a:p>
        </p:txBody>
      </p:sp>
    </p:spTree>
    <p:extLst>
      <p:ext uri="{BB962C8B-B14F-4D97-AF65-F5344CB8AC3E}">
        <p14:creationId xmlns:p14="http://schemas.microsoft.com/office/powerpoint/2010/main" val="363099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A82C296-893D-4D82-8A55-2D377BE5E958}" type="datetimeFigureOut">
              <a:rPr lang="es-CO" smtClean="0"/>
              <a:t>25/10/2018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98411E8-816C-4D87-B52B-A1EB80E8F4A5}" type="slidenum">
              <a:rPr lang="es-CO" smtClean="0"/>
              <a:t>‹Nº›</a:t>
            </a:fld>
            <a:endParaRPr lang="es-CO"/>
          </a:p>
        </p:txBody>
      </p:sp>
    </p:spTree>
    <p:extLst>
      <p:ext uri="{BB962C8B-B14F-4D97-AF65-F5344CB8AC3E}">
        <p14:creationId xmlns:p14="http://schemas.microsoft.com/office/powerpoint/2010/main" val="21194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A82C296-893D-4D82-8A55-2D377BE5E958}" type="datetimeFigureOut">
              <a:rPr lang="es-CO" smtClean="0"/>
              <a:t>25/10/2018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98411E8-816C-4D87-B52B-A1EB80E8F4A5}" type="slidenum">
              <a:rPr lang="es-CO" smtClean="0"/>
              <a:t>‹Nº›</a:t>
            </a:fld>
            <a:endParaRPr lang="es-CO"/>
          </a:p>
        </p:txBody>
      </p:sp>
    </p:spTree>
    <p:extLst>
      <p:ext uri="{BB962C8B-B14F-4D97-AF65-F5344CB8AC3E}">
        <p14:creationId xmlns:p14="http://schemas.microsoft.com/office/powerpoint/2010/main" val="23641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A82C296-893D-4D82-8A55-2D377BE5E958}" type="datetimeFigureOut">
              <a:rPr lang="es-CO" smtClean="0"/>
              <a:t>25/10/2018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98411E8-816C-4D87-B52B-A1EB80E8F4A5}" type="slidenum">
              <a:rPr lang="es-CO" smtClean="0"/>
              <a:t>‹Nº›</a:t>
            </a:fld>
            <a:endParaRPr lang="es-CO"/>
          </a:p>
        </p:txBody>
      </p:sp>
    </p:spTree>
    <p:extLst>
      <p:ext uri="{BB962C8B-B14F-4D97-AF65-F5344CB8AC3E}">
        <p14:creationId xmlns:p14="http://schemas.microsoft.com/office/powerpoint/2010/main" val="307545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A82C296-893D-4D82-8A55-2D377BE5E958}" type="datetimeFigureOut">
              <a:rPr lang="es-CO" smtClean="0"/>
              <a:t>25/10/2018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98411E8-816C-4D87-B52B-A1EB80E8F4A5}" type="slidenum">
              <a:rPr lang="es-CO" smtClean="0"/>
              <a:t>‹Nº›</a:t>
            </a:fld>
            <a:endParaRPr lang="es-CO"/>
          </a:p>
        </p:txBody>
      </p:sp>
    </p:spTree>
    <p:extLst>
      <p:ext uri="{BB962C8B-B14F-4D97-AF65-F5344CB8AC3E}">
        <p14:creationId xmlns:p14="http://schemas.microsoft.com/office/powerpoint/2010/main" val="314180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EA82C296-893D-4D82-8A55-2D377BE5E958}" type="datetimeFigureOut">
              <a:rPr lang="es-CO" smtClean="0"/>
              <a:t>25/10/2018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098411E8-816C-4D87-B52B-A1EB80E8F4A5}" type="slidenum">
              <a:rPr lang="es-CO" smtClean="0"/>
              <a:t>‹Nº›</a:t>
            </a:fld>
            <a:endParaRPr lang="es-CO"/>
          </a:p>
        </p:txBody>
      </p:sp>
    </p:spTree>
    <p:extLst>
      <p:ext uri="{BB962C8B-B14F-4D97-AF65-F5344CB8AC3E}">
        <p14:creationId xmlns:p14="http://schemas.microsoft.com/office/powerpoint/2010/main" val="303621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EA82C296-893D-4D82-8A55-2D377BE5E958}" type="datetimeFigureOut">
              <a:rPr lang="es-CO" smtClean="0"/>
              <a:t>25/10/2018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98411E8-816C-4D87-B52B-A1EB80E8F4A5}" type="slidenum">
              <a:rPr lang="es-CO" smtClean="0"/>
              <a:t>‹Nº›</a:t>
            </a:fld>
            <a:endParaRPr lang="es-CO"/>
          </a:p>
        </p:txBody>
      </p:sp>
    </p:spTree>
    <p:extLst>
      <p:ext uri="{BB962C8B-B14F-4D97-AF65-F5344CB8AC3E}">
        <p14:creationId xmlns:p14="http://schemas.microsoft.com/office/powerpoint/2010/main" val="414852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A82C296-893D-4D82-8A55-2D377BE5E958}" type="datetimeFigureOut">
              <a:rPr lang="es-CO" smtClean="0"/>
              <a:t>25/10/2018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098411E8-816C-4D87-B52B-A1EB80E8F4A5}" type="slidenum">
              <a:rPr lang="es-CO" smtClean="0"/>
              <a:t>‹Nº›</a:t>
            </a:fld>
            <a:endParaRPr lang="es-CO"/>
          </a:p>
        </p:txBody>
      </p:sp>
    </p:spTree>
    <p:extLst>
      <p:ext uri="{BB962C8B-B14F-4D97-AF65-F5344CB8AC3E}">
        <p14:creationId xmlns:p14="http://schemas.microsoft.com/office/powerpoint/2010/main" val="248276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82C296-893D-4D82-8A55-2D377BE5E958}" type="datetimeFigureOut">
              <a:rPr lang="es-CO" smtClean="0"/>
              <a:t>25/10/2018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98411E8-816C-4D87-B52B-A1EB80E8F4A5}" type="slidenum">
              <a:rPr lang="es-CO" smtClean="0"/>
              <a:t>‹Nº›</a:t>
            </a:fld>
            <a:endParaRPr lang="es-CO"/>
          </a:p>
        </p:txBody>
      </p:sp>
    </p:spTree>
    <p:extLst>
      <p:ext uri="{BB962C8B-B14F-4D97-AF65-F5344CB8AC3E}">
        <p14:creationId xmlns:p14="http://schemas.microsoft.com/office/powerpoint/2010/main" val="255076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82C296-893D-4D82-8A55-2D377BE5E958}" type="datetimeFigureOut">
              <a:rPr lang="es-CO" smtClean="0"/>
              <a:t>25/10/2018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98411E8-816C-4D87-B52B-A1EB80E8F4A5}" type="slidenum">
              <a:rPr lang="es-CO" smtClean="0"/>
              <a:t>‹Nº›</a:t>
            </a:fld>
            <a:endParaRPr lang="es-CO"/>
          </a:p>
        </p:txBody>
      </p:sp>
    </p:spTree>
    <p:extLst>
      <p:ext uri="{BB962C8B-B14F-4D97-AF65-F5344CB8AC3E}">
        <p14:creationId xmlns:p14="http://schemas.microsoft.com/office/powerpoint/2010/main" val="232795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2C296-893D-4D82-8A55-2D377BE5E958}" type="datetimeFigureOut">
              <a:rPr lang="es-CO" smtClean="0"/>
              <a:t>25/10/2018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411E8-816C-4D87-B52B-A1EB80E8F4A5}" type="slidenum">
              <a:rPr lang="es-CO" smtClean="0"/>
              <a:t>‹Nº›</a:t>
            </a:fld>
            <a:endParaRPr lang="es-CO"/>
          </a:p>
        </p:txBody>
      </p:sp>
    </p:spTree>
    <p:extLst>
      <p:ext uri="{BB962C8B-B14F-4D97-AF65-F5344CB8AC3E}">
        <p14:creationId xmlns:p14="http://schemas.microsoft.com/office/powerpoint/2010/main" val="181708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002" y="6093296"/>
            <a:ext cx="3670446" cy="386296"/>
          </a:xfrm>
          <a:prstGeom prst="rect">
            <a:avLst/>
          </a:prstGeom>
        </p:spPr>
      </p:pic>
      <p:sp>
        <p:nvSpPr>
          <p:cNvPr id="15" name="14 CuadroTexto"/>
          <p:cNvSpPr txBox="1"/>
          <p:nvPr/>
        </p:nvSpPr>
        <p:spPr>
          <a:xfrm>
            <a:off x="124218" y="4077072"/>
            <a:ext cx="8855967" cy="1631216"/>
          </a:xfrm>
          <a:prstGeom prst="rect">
            <a:avLst/>
          </a:prstGeom>
          <a:noFill/>
        </p:spPr>
        <p:txBody>
          <a:bodyPr wrap="square" rtlCol="0">
            <a:spAutoFit/>
          </a:bodyPr>
          <a:lstStyle/>
          <a:p>
            <a:pPr lvl="0" algn="ctr"/>
            <a:r>
              <a:rPr lang="es-CO"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INFORME DE </a:t>
            </a:r>
            <a:r>
              <a:rPr lang="es-CO" sz="20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RESULTADOS </a:t>
            </a:r>
            <a:r>
              <a:rPr lang="es-CO" sz="20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SISTEMA </a:t>
            </a:r>
            <a:r>
              <a:rPr lang="es-CO"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DE MEDICIÓN LABORAL</a:t>
            </a:r>
          </a:p>
          <a:p>
            <a:pPr lvl="0" algn="ctr"/>
            <a:endParaRPr lang="es-CO" sz="20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lvl="0" algn="ctr"/>
            <a:r>
              <a:rPr lang="es-CO" sz="20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FUNCIONARIOS </a:t>
            </a:r>
            <a:r>
              <a:rPr lang="es-CO"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VINCULADOS EN </a:t>
            </a:r>
            <a:r>
              <a:rPr lang="es-CO" sz="20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PROVISIONALIDAD</a:t>
            </a:r>
            <a:endParaRPr lang="es-CO"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lvl="0" algn="ctr"/>
            <a:endParaRPr lang="es-CO"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lvl="0" algn="ctr"/>
            <a:r>
              <a:rPr lang="es-CO"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1º de Febrero a 31 Julio de 2018</a:t>
            </a:r>
            <a:endParaRPr lang="es-CO"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4 Imagen"/>
          <p:cNvPicPr/>
          <p:nvPr/>
        </p:nvPicPr>
        <p:blipFill rotWithShape="1">
          <a:blip r:embed="rId4"/>
          <a:srcRect l="18707" t="18731" r="42517" b="35914"/>
          <a:stretch/>
        </p:blipFill>
        <p:spPr bwMode="auto">
          <a:xfrm>
            <a:off x="0" y="0"/>
            <a:ext cx="9144000" cy="3861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1921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96400" y="836712"/>
            <a:ext cx="6192688" cy="5278368"/>
          </a:xfrm>
          <a:prstGeom prst="rect">
            <a:avLst/>
          </a:prstGeom>
          <a:noFill/>
          <a:ln w="19050">
            <a:noFill/>
          </a:ln>
        </p:spPr>
        <p:txBody>
          <a:bodyPr wrap="square" rtlCol="0">
            <a:spAutoFit/>
          </a:bodyPr>
          <a:lstStyle/>
          <a:p>
            <a:pPr algn="ctr"/>
            <a:r>
              <a:rPr lang="es-ES" sz="1400" b="1" dirty="0" smtClean="0">
                <a:latin typeface="Verdana" panose="020B0604030504040204" pitchFamily="34" charset="0"/>
                <a:ea typeface="Verdana" panose="020B0604030504040204" pitchFamily="34" charset="0"/>
                <a:cs typeface="Verdana" panose="020B0604030504040204" pitchFamily="34" charset="0"/>
              </a:rPr>
              <a:t>COMPONENTES DE EVALUACIÓN</a:t>
            </a:r>
          </a:p>
          <a:p>
            <a:pPr algn="ctr"/>
            <a:endParaRPr lang="es-ES" sz="14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es-ES" sz="1400" b="1" dirty="0" smtClean="0">
                <a:latin typeface="Verdana" panose="020B0604030504040204" pitchFamily="34" charset="0"/>
                <a:ea typeface="Verdana" panose="020B0604030504040204" pitchFamily="34" charset="0"/>
                <a:cs typeface="Verdana" panose="020B0604030504040204" pitchFamily="34" charset="0"/>
              </a:rPr>
              <a:t>Contribuciones </a:t>
            </a:r>
            <a:r>
              <a:rPr lang="es-ES" sz="1400" b="1" dirty="0">
                <a:latin typeface="Verdana" panose="020B0604030504040204" pitchFamily="34" charset="0"/>
                <a:ea typeface="Verdana" panose="020B0604030504040204" pitchFamily="34" charset="0"/>
                <a:cs typeface="Verdana" panose="020B0604030504040204" pitchFamily="34" charset="0"/>
              </a:rPr>
              <a:t>Individuales: </a:t>
            </a:r>
            <a:r>
              <a:rPr lang="es-ES" sz="1400" dirty="0">
                <a:latin typeface="Verdana" panose="020B0604030504040204" pitchFamily="34" charset="0"/>
                <a:ea typeface="Verdana" panose="020B0604030504040204" pitchFamily="34" charset="0"/>
                <a:cs typeface="Verdana" panose="020B0604030504040204" pitchFamily="34" charset="0"/>
              </a:rPr>
              <a:t>Corresponden a los aportes que realizan los funcionarios vinculados en provisionalidad en relación con el empleo que ejecutan, los planes, programas y proyectos de la Dependencia o Grupo Interno de Trabajo al que hacen parte y las Metas establecidas por el </a:t>
            </a:r>
            <a:r>
              <a:rPr lang="es-ES" sz="1400" dirty="0" smtClean="0">
                <a:latin typeface="Verdana" panose="020B0604030504040204" pitchFamily="34" charset="0"/>
                <a:ea typeface="Verdana" panose="020B0604030504040204" pitchFamily="34" charset="0"/>
                <a:cs typeface="Verdana" panose="020B0604030504040204" pitchFamily="34" charset="0"/>
              </a:rPr>
              <a:t>Ministerio.</a:t>
            </a:r>
          </a:p>
          <a:p>
            <a:pPr algn="just"/>
            <a:endParaRPr lang="es-ES" sz="1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ES" sz="1400" dirty="0">
              <a:latin typeface="Verdana" panose="020B0604030504040204" pitchFamily="34" charset="0"/>
              <a:ea typeface="Verdana" panose="020B0604030504040204" pitchFamily="34" charset="0"/>
              <a:cs typeface="Verdana" panose="020B0604030504040204" pitchFamily="34" charset="0"/>
            </a:endParaRPr>
          </a:p>
          <a:p>
            <a:pPr lvl="0" algn="just"/>
            <a:r>
              <a:rPr lang="es-ES" sz="1400" b="1" dirty="0">
                <a:latin typeface="Verdana" panose="020B0604030504040204" pitchFamily="34" charset="0"/>
                <a:ea typeface="Verdana" panose="020B0604030504040204" pitchFamily="34" charset="0"/>
                <a:cs typeface="Verdana" panose="020B0604030504040204" pitchFamily="34" charset="0"/>
              </a:rPr>
              <a:t>Competencias Comportamentales: </a:t>
            </a:r>
            <a:r>
              <a:rPr lang="es-ES" sz="1400" dirty="0">
                <a:latin typeface="Verdana" panose="020B0604030504040204" pitchFamily="34" charset="0"/>
                <a:ea typeface="Verdana" panose="020B0604030504040204" pitchFamily="34" charset="0"/>
                <a:cs typeface="Verdana" panose="020B0604030504040204" pitchFamily="34" charset="0"/>
              </a:rPr>
              <a:t>Corresponden a las competencias establecidas en el Decreto 1083 de 2015, las cuales son evaluadas de manera cualitativa. Se evalúa por medio de una retroalimentación que realiza el evaluador al evaluado con base en el desarrollo de las conductas asociadas a cada competencia, donde se debe indicar las debilidades y fortalezas encontradas en cada funcionario. </a:t>
            </a:r>
            <a:endParaRPr lang="es-CO" sz="1400" dirty="0">
              <a:latin typeface="Verdana" panose="020B0604030504040204" pitchFamily="34" charset="0"/>
              <a:ea typeface="Verdana" panose="020B0604030504040204" pitchFamily="34" charset="0"/>
              <a:cs typeface="Verdana" panose="020B0604030504040204" pitchFamily="34" charset="0"/>
            </a:endParaRPr>
          </a:p>
          <a:p>
            <a:pPr algn="just"/>
            <a:endParaRPr lang="es-CO" sz="1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400" dirty="0">
              <a:latin typeface="Verdana" panose="020B0604030504040204" pitchFamily="34" charset="0"/>
              <a:ea typeface="Verdana" panose="020B0604030504040204" pitchFamily="34" charset="0"/>
              <a:cs typeface="Verdana" panose="020B0604030504040204" pitchFamily="34" charset="0"/>
            </a:endParaRPr>
          </a:p>
          <a:p>
            <a:pPr lvl="0" algn="just"/>
            <a:r>
              <a:rPr lang="es-ES" sz="1400" b="1" dirty="0">
                <a:latin typeface="Verdana" panose="020B0604030504040204" pitchFamily="34" charset="0"/>
                <a:ea typeface="Verdana" panose="020B0604030504040204" pitchFamily="34" charset="0"/>
                <a:cs typeface="Verdana" panose="020B0604030504040204" pitchFamily="34" charset="0"/>
              </a:rPr>
              <a:t>Plan de Mejoramiento Individual</a:t>
            </a:r>
            <a:r>
              <a:rPr lang="es-ES" sz="1400" dirty="0">
                <a:latin typeface="Verdana" panose="020B0604030504040204" pitchFamily="34" charset="0"/>
                <a:ea typeface="Verdana" panose="020B0604030504040204" pitchFamily="34" charset="0"/>
                <a:cs typeface="Verdana" panose="020B0604030504040204" pitchFamily="34" charset="0"/>
              </a:rPr>
              <a:t>: </a:t>
            </a:r>
            <a:r>
              <a:rPr lang="es-CO" sz="1400" dirty="0">
                <a:latin typeface="Verdana" panose="020B0604030504040204" pitchFamily="34" charset="0"/>
                <a:ea typeface="Verdana" panose="020B0604030504040204" pitchFamily="34" charset="0"/>
                <a:cs typeface="Verdana" panose="020B0604030504040204" pitchFamily="34" charset="0"/>
              </a:rPr>
              <a:t>Es la descripción de una secuencia de pasos o actividades que tienen como propósito indicar al evaluado, </a:t>
            </a:r>
            <a:r>
              <a:rPr lang="es-CO" sz="1400" dirty="0" smtClean="0">
                <a:latin typeface="Verdana" panose="020B0604030504040204" pitchFamily="34" charset="0"/>
                <a:ea typeface="Verdana" panose="020B0604030504040204" pitchFamily="34" charset="0"/>
                <a:cs typeface="Verdana" panose="020B0604030504040204" pitchFamily="34" charset="0"/>
              </a:rPr>
              <a:t>las </a:t>
            </a:r>
            <a:r>
              <a:rPr lang="es-CO" sz="1400" dirty="0">
                <a:latin typeface="Verdana" panose="020B0604030504040204" pitchFamily="34" charset="0"/>
                <a:ea typeface="Verdana" panose="020B0604030504040204" pitchFamily="34" charset="0"/>
                <a:cs typeface="Verdana" panose="020B0604030504040204" pitchFamily="34" charset="0"/>
              </a:rPr>
              <a:t>necesidades de fortalecimiento </a:t>
            </a:r>
            <a:r>
              <a:rPr lang="es-CO" sz="1400" dirty="0" smtClean="0">
                <a:latin typeface="Verdana" panose="020B0604030504040204" pitchFamily="34" charset="0"/>
                <a:ea typeface="Verdana" panose="020B0604030504040204" pitchFamily="34" charset="0"/>
                <a:cs typeface="Verdana" panose="020B0604030504040204" pitchFamily="34" charset="0"/>
              </a:rPr>
              <a:t>de </a:t>
            </a:r>
            <a:r>
              <a:rPr lang="es-CO" sz="1400" dirty="0">
                <a:latin typeface="Verdana" panose="020B0604030504040204" pitchFamily="34" charset="0"/>
                <a:ea typeface="Verdana" panose="020B0604030504040204" pitchFamily="34" charset="0"/>
                <a:cs typeface="Verdana" panose="020B0604030504040204" pitchFamily="34" charset="0"/>
              </a:rPr>
              <a:t>los compromisos laborales y las competencias comportamentales establecidas, orientadas a mejorar el desempeño individual. </a:t>
            </a:r>
          </a:p>
          <a:p>
            <a:pPr lvl="0" algn="just"/>
            <a:r>
              <a:rPr lang="es-ES_tradnl" sz="1400" dirty="0">
                <a:latin typeface="Verdana" panose="020B0604030504040204" pitchFamily="34" charset="0"/>
                <a:ea typeface="Verdana" panose="020B0604030504040204" pitchFamily="34" charset="0"/>
                <a:cs typeface="Verdana" panose="020B0604030504040204" pitchFamily="34" charset="0"/>
              </a:rPr>
              <a:t> </a:t>
            </a:r>
            <a:endParaRPr lang="es-CO" sz="1400" dirty="0">
              <a:latin typeface="Verdana" panose="020B0604030504040204" pitchFamily="34" charset="0"/>
              <a:ea typeface="Verdana" panose="020B0604030504040204" pitchFamily="34" charset="0"/>
              <a:cs typeface="Verdana" panose="020B0604030504040204" pitchFamily="34" charset="0"/>
            </a:endParaRPr>
          </a:p>
          <a:p>
            <a:pPr algn="just"/>
            <a:endParaRPr lang="es-CO" sz="100" dirty="0">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p:cNvSpPr/>
          <p:nvPr/>
        </p:nvSpPr>
        <p:spPr>
          <a:xfrm>
            <a:off x="0" y="2204864"/>
            <a:ext cx="2339752" cy="241992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2 CuadroTexto"/>
          <p:cNvSpPr txBox="1"/>
          <p:nvPr/>
        </p:nvSpPr>
        <p:spPr>
          <a:xfrm>
            <a:off x="118287" y="2852936"/>
            <a:ext cx="2160240" cy="1384995"/>
          </a:xfrm>
          <a:prstGeom prst="rect">
            <a:avLst/>
          </a:prstGeom>
          <a:noFill/>
        </p:spPr>
        <p:txBody>
          <a:bodyPr wrap="square" rtlCol="0">
            <a:spAutoFit/>
          </a:bodyPr>
          <a:lstStyle/>
          <a:p>
            <a:pPr lvl="0"/>
            <a:r>
              <a:rPr lang="es-ES" sz="1600" b="1" dirty="0">
                <a:solidFill>
                  <a:schemeClr val="bg1"/>
                </a:solidFill>
                <a:latin typeface="Verdana" panose="020B0604030504040204" pitchFamily="34" charset="0"/>
                <a:ea typeface="Verdana" panose="020B0604030504040204" pitchFamily="34" charset="0"/>
                <a:cs typeface="Verdana" panose="020B0604030504040204" pitchFamily="34" charset="0"/>
              </a:rPr>
              <a:t>GENERALIDADES</a:t>
            </a:r>
            <a:r>
              <a:rPr lang="es-E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ES" sz="1600" b="1" dirty="0">
                <a:solidFill>
                  <a:schemeClr val="bg1"/>
                </a:solidFill>
                <a:latin typeface="Verdana" panose="020B0604030504040204" pitchFamily="34" charset="0"/>
                <a:ea typeface="Verdana" panose="020B0604030504040204" pitchFamily="34" charset="0"/>
                <a:cs typeface="Verdana" panose="020B0604030504040204" pitchFamily="34" charset="0"/>
              </a:rPr>
              <a:t>DEL SISTEMA DE MEDICIÓN </a:t>
            </a:r>
            <a:r>
              <a:rPr lang="es-ES"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LABORAL</a:t>
            </a:r>
          </a:p>
          <a:p>
            <a:pPr lvl="0"/>
            <a:endParaRPr lang="es-ES" b="1" dirty="0">
              <a:solidFill>
                <a:schemeClr val="bg1"/>
              </a:solidFill>
            </a:endParaRPr>
          </a:p>
        </p:txBody>
      </p:sp>
    </p:spTree>
    <p:extLst>
      <p:ext uri="{BB962C8B-B14F-4D97-AF65-F5344CB8AC3E}">
        <p14:creationId xmlns:p14="http://schemas.microsoft.com/office/powerpoint/2010/main" val="2141737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8153" y="333683"/>
            <a:ext cx="4355976" cy="648072"/>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CuadroTexto"/>
          <p:cNvSpPr txBox="1"/>
          <p:nvPr/>
        </p:nvSpPr>
        <p:spPr>
          <a:xfrm>
            <a:off x="49685" y="473053"/>
            <a:ext cx="4248472" cy="369332"/>
          </a:xfrm>
          <a:prstGeom prst="rect">
            <a:avLst/>
          </a:prstGeom>
          <a:noFill/>
        </p:spPr>
        <p:txBody>
          <a:bodyPr wrap="square" rtlCol="0">
            <a:spAutoFit/>
          </a:bodyPr>
          <a:lstStyle/>
          <a:p>
            <a:r>
              <a:rPr lang="es-CO"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NIVELES DE CALIFICACIÓN</a:t>
            </a:r>
            <a:endParaRPr lang="es-CO" sz="1200" dirty="0">
              <a:solidFill>
                <a:schemeClr val="bg2">
                  <a:lumMod val="75000"/>
                </a:schemeClr>
              </a:solidFill>
            </a:endParaRPr>
          </a:p>
        </p:txBody>
      </p:sp>
      <p:graphicFrame>
        <p:nvGraphicFramePr>
          <p:cNvPr id="13" name="Tabla 1"/>
          <p:cNvGraphicFramePr>
            <a:graphicFrameLocks noGrp="1"/>
          </p:cNvGraphicFramePr>
          <p:nvPr>
            <p:extLst>
              <p:ext uri="{D42A27DB-BD31-4B8C-83A1-F6EECF244321}">
                <p14:modId xmlns:p14="http://schemas.microsoft.com/office/powerpoint/2010/main" val="1603121004"/>
              </p:ext>
            </p:extLst>
          </p:nvPr>
        </p:nvGraphicFramePr>
        <p:xfrm>
          <a:off x="1770398" y="1772816"/>
          <a:ext cx="5760640" cy="1530170"/>
        </p:xfrm>
        <a:graphic>
          <a:graphicData uri="http://schemas.openxmlformats.org/drawingml/2006/table">
            <a:tbl>
              <a:tblPr>
                <a:tableStyleId>{69CF1AB2-1976-4502-BF36-3FF5EA218861}</a:tableStyleId>
              </a:tblPr>
              <a:tblGrid>
                <a:gridCol w="3148988"/>
                <a:gridCol w="2611652"/>
              </a:tblGrid>
              <a:tr h="378042">
                <a:tc>
                  <a:txBody>
                    <a:bodyPr/>
                    <a:lstStyle/>
                    <a:p>
                      <a:pPr algn="ctr"/>
                      <a:r>
                        <a:rPr lang="es-CO" sz="1200" b="1" dirty="0" smtClean="0">
                          <a:latin typeface="Verdana" panose="020B0604030504040204" pitchFamily="34" charset="0"/>
                          <a:ea typeface="Verdana" panose="020B0604030504040204" pitchFamily="34" charset="0"/>
                          <a:cs typeface="Verdana" panose="020B0604030504040204" pitchFamily="34" charset="0"/>
                        </a:rPr>
                        <a:t>ESCALA DE MEDICIÓN</a:t>
                      </a:r>
                      <a:endParaRPr lang="es-ES" sz="1200"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19" marR="91419" marT="45703" marB="45703">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tcPr>
                </a:tc>
                <a:tc>
                  <a:txBody>
                    <a:bodyPr/>
                    <a:lstStyle/>
                    <a:p>
                      <a:pPr algn="ctr"/>
                      <a:r>
                        <a:rPr lang="es-CO" sz="1200" b="1" dirty="0" smtClean="0">
                          <a:latin typeface="Verdana" panose="020B0604030504040204" pitchFamily="34" charset="0"/>
                          <a:ea typeface="Verdana" panose="020B0604030504040204" pitchFamily="34" charset="0"/>
                          <a:cs typeface="Verdana" panose="020B0604030504040204" pitchFamily="34" charset="0"/>
                        </a:rPr>
                        <a:t>RANGO DE CALIFICACIÓN </a:t>
                      </a:r>
                      <a:endParaRPr lang="es-ES" sz="1200"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19" marR="91419" marT="45703" marB="45703" anchor="ctr">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tcPr>
                </a:tc>
              </a:tr>
              <a:tr h="378042">
                <a:tc>
                  <a:txBody>
                    <a:bodyPr/>
                    <a:lstStyle/>
                    <a:p>
                      <a:r>
                        <a:rPr lang="es-CO" sz="1200" dirty="0" smtClean="0">
                          <a:latin typeface="Verdana" panose="020B0604030504040204" pitchFamily="34" charset="0"/>
                          <a:ea typeface="Verdana" panose="020B0604030504040204" pitchFamily="34" charset="0"/>
                          <a:cs typeface="Verdana" panose="020B0604030504040204" pitchFamily="34" charset="0"/>
                        </a:rPr>
                        <a:t>SOBRESALIENTE</a:t>
                      </a:r>
                      <a:endParaRPr lang="es-ES" sz="1200"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19" marR="91419" marT="45703" marB="45703">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tcPr>
                </a:tc>
                <a:tc>
                  <a:txBody>
                    <a:bodyPr/>
                    <a:lstStyle/>
                    <a:p>
                      <a:pPr algn="ctr"/>
                      <a:r>
                        <a:rPr lang="es-CO" sz="12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De 90% a 100%</a:t>
                      </a:r>
                      <a:endParaRPr lang="es-ES" sz="1200" b="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19" marR="91419" marT="45703" marB="45703" anchor="ctr">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tcPr>
                </a:tc>
              </a:tr>
              <a:tr h="396044">
                <a:tc>
                  <a:txBody>
                    <a:bodyPr/>
                    <a:lstStyle/>
                    <a:p>
                      <a:r>
                        <a:rPr lang="es-CO" sz="1200" dirty="0" smtClean="0">
                          <a:latin typeface="Verdana" panose="020B0604030504040204" pitchFamily="34" charset="0"/>
                          <a:ea typeface="Verdana" panose="020B0604030504040204" pitchFamily="34" charset="0"/>
                          <a:cs typeface="Verdana" panose="020B0604030504040204" pitchFamily="34" charset="0"/>
                        </a:rPr>
                        <a:t>SATISFACTORIO</a:t>
                      </a:r>
                      <a:endParaRPr lang="es-ES" sz="1200"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19" marR="91419" marT="45703" marB="45703">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De 66% a 89%</a:t>
                      </a:r>
                      <a:r>
                        <a:rPr lang="es-CO" sz="1200" b="0" dirty="0" smtClean="0">
                          <a:latin typeface="Verdana" panose="020B0604030504040204" pitchFamily="34" charset="0"/>
                          <a:ea typeface="Verdana" panose="020B0604030504040204" pitchFamily="34" charset="0"/>
                          <a:cs typeface="Verdana" panose="020B0604030504040204" pitchFamily="34" charset="0"/>
                        </a:rPr>
                        <a:t> </a:t>
                      </a:r>
                      <a:endParaRPr lang="es-ES" sz="1200" b="0"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91419" marR="91419" marT="45703" marB="45703" anchor="ctr">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tcPr>
                </a:tc>
              </a:tr>
              <a:tr h="378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latin typeface="Verdana" panose="020B0604030504040204" pitchFamily="34" charset="0"/>
                          <a:ea typeface="Verdana" panose="020B0604030504040204" pitchFamily="34" charset="0"/>
                          <a:cs typeface="Verdana" panose="020B0604030504040204" pitchFamily="34" charset="0"/>
                        </a:rPr>
                        <a:t>NO SATISFACTORIO</a:t>
                      </a:r>
                      <a:endParaRPr lang="es-ES" sz="1200" b="1"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91419" marR="91419" marT="45703" marB="45703">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De 0% a 65%</a:t>
                      </a:r>
                      <a:endParaRPr lang="es-ES" sz="12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91419" marR="91419" marT="45703" marB="45703" anchor="ctr">
                    <a:lnL w="19050" cap="flat" cmpd="sng" algn="ctr">
                      <a:solidFill>
                        <a:srgbClr val="003399"/>
                      </a:solidFill>
                      <a:prstDash val="solid"/>
                      <a:round/>
                      <a:headEnd type="none" w="med" len="med"/>
                      <a:tailEnd type="none" w="med" len="med"/>
                    </a:lnL>
                    <a:lnR w="19050" cap="flat" cmpd="sng" algn="ctr">
                      <a:solidFill>
                        <a:srgbClr val="003399"/>
                      </a:solidFill>
                      <a:prstDash val="solid"/>
                      <a:round/>
                      <a:headEnd type="none" w="med" len="med"/>
                      <a:tailEnd type="none" w="med" len="med"/>
                    </a:lnR>
                    <a:lnT w="19050" cap="flat" cmpd="sng" algn="ctr">
                      <a:solidFill>
                        <a:srgbClr val="003399"/>
                      </a:solidFill>
                      <a:prstDash val="solid"/>
                      <a:round/>
                      <a:headEnd type="none" w="med" len="med"/>
                      <a:tailEnd type="none" w="med" len="med"/>
                    </a:lnT>
                    <a:lnB w="19050" cap="flat" cmpd="sng" algn="ctr">
                      <a:solidFill>
                        <a:srgbClr val="003399"/>
                      </a:solidFill>
                      <a:prstDash val="solid"/>
                      <a:round/>
                      <a:headEnd type="none" w="med" len="med"/>
                      <a:tailEnd type="none" w="med" len="med"/>
                    </a:lnB>
                  </a:tcPr>
                </a:tc>
              </a:tr>
            </a:tbl>
          </a:graphicData>
        </a:graphic>
      </p:graphicFrame>
      <p:sp>
        <p:nvSpPr>
          <p:cNvPr id="3" name="2 Rectángulo"/>
          <p:cNvSpPr/>
          <p:nvPr/>
        </p:nvSpPr>
        <p:spPr>
          <a:xfrm>
            <a:off x="495425" y="3717032"/>
            <a:ext cx="8310586" cy="2462213"/>
          </a:xfrm>
          <a:prstGeom prst="rect">
            <a:avLst/>
          </a:prstGeom>
        </p:spPr>
        <p:txBody>
          <a:bodyPr wrap="square">
            <a:spAutoFit/>
          </a:bodyPr>
          <a:lstStyle/>
          <a:p>
            <a:pPr algn="just"/>
            <a:r>
              <a:rPr lang="es-CO" sz="1400" b="1" dirty="0">
                <a:latin typeface="Verdana" panose="020B0604030504040204" pitchFamily="34" charset="0"/>
                <a:ea typeface="Verdana" panose="020B0604030504040204" pitchFamily="34" charset="0"/>
                <a:cs typeface="Verdana" panose="020B0604030504040204" pitchFamily="34" charset="0"/>
              </a:rPr>
              <a:t>Sobresaliente</a:t>
            </a:r>
            <a:r>
              <a:rPr lang="es-CO" sz="1400" dirty="0">
                <a:latin typeface="Verdana" panose="020B0604030504040204" pitchFamily="34" charset="0"/>
                <a:ea typeface="Verdana" panose="020B0604030504040204" pitchFamily="34" charset="0"/>
                <a:cs typeface="Verdana" panose="020B0604030504040204" pitchFamily="34" charset="0"/>
              </a:rPr>
              <a:t>. Indica un excelente desempeño con relación al cumplimiento de las contribuciones individuales y de las competencias comportamentales frente a las metas y objetivos institucionales establecidos para la vigencia </a:t>
            </a:r>
            <a:r>
              <a:rPr lang="es-CO" sz="1400" dirty="0" smtClean="0">
                <a:latin typeface="Verdana" panose="020B0604030504040204" pitchFamily="34" charset="0"/>
                <a:ea typeface="Verdana" panose="020B0604030504040204" pitchFamily="34" charset="0"/>
                <a:cs typeface="Verdana" panose="020B0604030504040204" pitchFamily="34" charset="0"/>
              </a:rPr>
              <a:t>respectiva.</a:t>
            </a:r>
          </a:p>
          <a:p>
            <a:pPr algn="just"/>
            <a:endParaRPr lang="es-CO" sz="1400" dirty="0">
              <a:latin typeface="Verdana" panose="020B0604030504040204" pitchFamily="34" charset="0"/>
              <a:ea typeface="Verdana" panose="020B0604030504040204" pitchFamily="34" charset="0"/>
              <a:cs typeface="Verdana" panose="020B0604030504040204" pitchFamily="34" charset="0"/>
            </a:endParaRPr>
          </a:p>
          <a:p>
            <a:pPr algn="just"/>
            <a:r>
              <a:rPr lang="es-CO" sz="1400" b="1" dirty="0">
                <a:latin typeface="Verdana" panose="020B0604030504040204" pitchFamily="34" charset="0"/>
                <a:ea typeface="Verdana" panose="020B0604030504040204" pitchFamily="34" charset="0"/>
                <a:cs typeface="Verdana" panose="020B0604030504040204" pitchFamily="34" charset="0"/>
              </a:rPr>
              <a:t>Satisfactorio: </a:t>
            </a:r>
            <a:r>
              <a:rPr lang="es-CO" sz="1400" dirty="0">
                <a:latin typeface="Verdana" panose="020B0604030504040204" pitchFamily="34" charset="0"/>
                <a:ea typeface="Verdana" panose="020B0604030504040204" pitchFamily="34" charset="0"/>
                <a:cs typeface="Verdana" panose="020B0604030504040204" pitchFamily="34" charset="0"/>
              </a:rPr>
              <a:t>Señala el desempeño promedio obtenido por el funcionario vinculado en provisionalidad que conlleva al establecimiento del respectivo Plan de Mejoramiento Individual </a:t>
            </a:r>
            <a:endParaRPr lang="es-CO" sz="1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400" dirty="0">
              <a:latin typeface="Verdana" panose="020B0604030504040204" pitchFamily="34" charset="0"/>
              <a:ea typeface="Verdana" panose="020B0604030504040204" pitchFamily="34" charset="0"/>
              <a:cs typeface="Verdana" panose="020B0604030504040204" pitchFamily="34" charset="0"/>
            </a:endParaRPr>
          </a:p>
          <a:p>
            <a:pPr algn="just"/>
            <a:r>
              <a:rPr lang="es-CO" sz="1400" b="1" dirty="0">
                <a:latin typeface="Verdana" panose="020B0604030504040204" pitchFamily="34" charset="0"/>
                <a:ea typeface="Verdana" panose="020B0604030504040204" pitchFamily="34" charset="0"/>
                <a:cs typeface="Verdana" panose="020B0604030504040204" pitchFamily="34" charset="0"/>
              </a:rPr>
              <a:t>No Satisfactorio:</a:t>
            </a:r>
            <a:r>
              <a:rPr lang="es-CO" sz="1400" dirty="0">
                <a:latin typeface="Verdana" panose="020B0604030504040204" pitchFamily="34" charset="0"/>
                <a:ea typeface="Verdana" panose="020B0604030504040204" pitchFamily="34" charset="0"/>
                <a:cs typeface="Verdana" panose="020B0604030504040204" pitchFamily="34" charset="0"/>
              </a:rPr>
              <a:t> Describe el desempeño deficiente del funcionario frente al cumplimiento de las metas establecidas por la entidad.</a:t>
            </a:r>
          </a:p>
          <a:p>
            <a:pPr algn="just"/>
            <a:endParaRPr lang="es-CO"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0659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23928" y="188640"/>
            <a:ext cx="4802918" cy="584775"/>
          </a:xfrm>
          <a:prstGeom prst="rect">
            <a:avLst/>
          </a:prstGeom>
          <a:noFill/>
        </p:spPr>
        <p:txBody>
          <a:bodyPr wrap="none" rtlCol="0">
            <a:spAutoFit/>
          </a:bodyPr>
          <a:lstStyle/>
          <a:p>
            <a:pPr algn="ctr">
              <a:spcBef>
                <a:spcPct val="20000"/>
              </a:spcBef>
            </a:pPr>
            <a:r>
              <a:rPr lang="es-CO" alt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SITUACIÓN ACTUAL</a:t>
            </a:r>
          </a:p>
        </p:txBody>
      </p:sp>
      <p:sp>
        <p:nvSpPr>
          <p:cNvPr id="10" name="9 Rectángulo"/>
          <p:cNvSpPr/>
          <p:nvPr/>
        </p:nvSpPr>
        <p:spPr>
          <a:xfrm>
            <a:off x="0" y="2204864"/>
            <a:ext cx="2339752" cy="241992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600" b="1" dirty="0">
                <a:latin typeface="Verdana" panose="020B0604030504040204" pitchFamily="34" charset="0"/>
                <a:ea typeface="Verdana" panose="020B0604030504040204" pitchFamily="34" charset="0"/>
                <a:cs typeface="Verdana" panose="020B0604030504040204" pitchFamily="34" charset="0"/>
              </a:rPr>
              <a:t>RESULTADOS DE LA MEDICIÓN LABORAL</a:t>
            </a:r>
            <a:endParaRPr lang="es-CO"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3 Rectángulo"/>
          <p:cNvSpPr/>
          <p:nvPr/>
        </p:nvSpPr>
        <p:spPr>
          <a:xfrm>
            <a:off x="2555776" y="980728"/>
            <a:ext cx="6243078" cy="2031325"/>
          </a:xfrm>
          <a:prstGeom prst="rect">
            <a:avLst/>
          </a:prstGeom>
        </p:spPr>
        <p:txBody>
          <a:bodyPr wrap="square">
            <a:spAutoFit/>
          </a:bodyPr>
          <a:lstStyle/>
          <a:p>
            <a:pPr algn="just"/>
            <a:r>
              <a:rPr lang="es-ES" sz="1400" dirty="0" smtClean="0">
                <a:latin typeface="Verdana" panose="020B0604030504040204" pitchFamily="34" charset="0"/>
                <a:ea typeface="Verdana" panose="020B0604030504040204" pitchFamily="34" charset="0"/>
                <a:cs typeface="Verdana" panose="020B0604030504040204" pitchFamily="34" charset="0"/>
              </a:rPr>
              <a:t>Para el período de evaluación entre </a:t>
            </a:r>
            <a:r>
              <a:rPr lang="es-ES" sz="1400" dirty="0">
                <a:latin typeface="Verdana" panose="020B0604030504040204" pitchFamily="34" charset="0"/>
                <a:ea typeface="Verdana" panose="020B0604030504040204" pitchFamily="34" charset="0"/>
                <a:cs typeface="Verdana" panose="020B0604030504040204" pitchFamily="34" charset="0"/>
              </a:rPr>
              <a:t>el 1º de febrero al 31 de julio de 2018, se encontraban vinculados en provisionalidad al Ministerio de Vivienda, Ciudad y Territorio, ciento ochenta y tres (183) funcionarios, de los cuales, a corte de 31 de julio de 2018 se evaluaron ciento setenta y nueve (179</a:t>
            </a:r>
            <a:r>
              <a:rPr lang="es-ES" sz="1400" dirty="0" smtClean="0">
                <a:latin typeface="Verdana" panose="020B0604030504040204" pitchFamily="34" charset="0"/>
                <a:ea typeface="Verdana" panose="020B0604030504040204" pitchFamily="34" charset="0"/>
                <a:cs typeface="Verdana" panose="020B0604030504040204" pitchFamily="34" charset="0"/>
              </a:rPr>
              <a:t>). </a:t>
            </a:r>
          </a:p>
          <a:p>
            <a:endParaRPr lang="es-ES" sz="1400" dirty="0">
              <a:latin typeface="Verdana" panose="020B0604030504040204" pitchFamily="34" charset="0"/>
              <a:ea typeface="Verdana" panose="020B0604030504040204" pitchFamily="34" charset="0"/>
              <a:cs typeface="Verdana" panose="020B0604030504040204" pitchFamily="34" charset="0"/>
            </a:endParaRPr>
          </a:p>
          <a:p>
            <a:r>
              <a:rPr lang="es-ES" sz="1400" dirty="0">
                <a:latin typeface="Verdana" panose="020B0604030504040204" pitchFamily="34" charset="0"/>
                <a:ea typeface="Verdana" panose="020B0604030504040204" pitchFamily="34" charset="0"/>
                <a:cs typeface="Verdana" panose="020B0604030504040204" pitchFamily="34" charset="0"/>
              </a:rPr>
              <a:t>L</a:t>
            </a:r>
            <a:r>
              <a:rPr lang="es-ES" sz="1400" dirty="0" smtClean="0">
                <a:latin typeface="Verdana" panose="020B0604030504040204" pitchFamily="34" charset="0"/>
                <a:ea typeface="Verdana" panose="020B0604030504040204" pitchFamily="34" charset="0"/>
                <a:cs typeface="Verdana" panose="020B0604030504040204" pitchFamily="34" charset="0"/>
              </a:rPr>
              <a:t>os </a:t>
            </a:r>
            <a:r>
              <a:rPr lang="es-ES" sz="1400" dirty="0">
                <a:latin typeface="Verdana" panose="020B0604030504040204" pitchFamily="34" charset="0"/>
                <a:ea typeface="Verdana" panose="020B0604030504040204" pitchFamily="34" charset="0"/>
                <a:cs typeface="Verdana" panose="020B0604030504040204" pitchFamily="34" charset="0"/>
              </a:rPr>
              <a:t>cuatro (4)  funcionarios que no fueron evaluados con corte a 31 de julio de 2018, obedece a que se encontraban en evaluación de período inicial</a:t>
            </a:r>
            <a:endParaRPr lang="es-CO"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1167217610"/>
              </p:ext>
            </p:extLst>
          </p:nvPr>
        </p:nvGraphicFramePr>
        <p:xfrm>
          <a:off x="3196687" y="3284984"/>
          <a:ext cx="4961255" cy="2160941"/>
        </p:xfrm>
        <a:graphic>
          <a:graphicData uri="http://schemas.openxmlformats.org/drawingml/2006/table">
            <a:tbl>
              <a:tblPr firstRow="1" firstCol="1" bandRow="1">
                <a:tableStyleId>{5C22544A-7EE6-4342-B048-85BDC9FD1C3A}</a:tableStyleId>
              </a:tblPr>
              <a:tblGrid>
                <a:gridCol w="2579370"/>
                <a:gridCol w="2381885"/>
              </a:tblGrid>
              <a:tr h="317587">
                <a:tc gridSpan="2">
                  <a:txBody>
                    <a:bodyPr/>
                    <a:lstStyle/>
                    <a:p>
                      <a:pPr algn="ctr">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FUNCIONARIOS PROVISIONALES EVALUADOS POR NIVEL </a:t>
                      </a:r>
                      <a:endParaRPr lang="es-CO"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hMerge="1">
                  <a:txBody>
                    <a:bodyPr/>
                    <a:lstStyle/>
                    <a:p>
                      <a:endParaRPr lang="es-CO"/>
                    </a:p>
                  </a:txBody>
                  <a:tcPr/>
                </a:tc>
              </a:tr>
              <a:tr h="302026">
                <a:tc>
                  <a:txBody>
                    <a:bodyPr/>
                    <a:lstStyle/>
                    <a:p>
                      <a:pPr algn="ctr">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NIVEL </a:t>
                      </a:r>
                      <a:endParaRPr lang="es-CO"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No. DE FUNCIONARIOS</a:t>
                      </a:r>
                      <a:endParaRPr lang="es-CO"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295660">
                <a:tc>
                  <a:txBody>
                    <a:bodyPr/>
                    <a:lstStyle/>
                    <a:p>
                      <a:pPr algn="ctr">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Asistencial</a:t>
                      </a:r>
                      <a:endParaRPr lang="es-CO"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s-ES" sz="1200">
                          <a:effectLst/>
                          <a:latin typeface="Verdana" panose="020B0604030504040204" pitchFamily="34" charset="0"/>
                          <a:ea typeface="Verdana" panose="020B0604030504040204" pitchFamily="34" charset="0"/>
                          <a:cs typeface="Verdana" panose="020B0604030504040204" pitchFamily="34" charset="0"/>
                        </a:rPr>
                        <a:t>26</a:t>
                      </a:r>
                      <a:endParaRPr lang="es-CO"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294953">
                <a:tc>
                  <a:txBody>
                    <a:bodyPr/>
                    <a:lstStyle/>
                    <a:p>
                      <a:pPr algn="ctr">
                        <a:spcAft>
                          <a:spcPts val="0"/>
                        </a:spcAft>
                      </a:pPr>
                      <a:r>
                        <a:rPr lang="es-ES" sz="1200">
                          <a:effectLst/>
                          <a:latin typeface="Verdana" panose="020B0604030504040204" pitchFamily="34" charset="0"/>
                          <a:ea typeface="Verdana" panose="020B0604030504040204" pitchFamily="34" charset="0"/>
                          <a:cs typeface="Verdana" panose="020B0604030504040204" pitchFamily="34" charset="0"/>
                        </a:rPr>
                        <a:t>Técnico</a:t>
                      </a:r>
                      <a:endParaRPr lang="es-CO"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s-ES" sz="1200">
                          <a:effectLst/>
                          <a:latin typeface="Verdana" panose="020B0604030504040204" pitchFamily="34" charset="0"/>
                          <a:ea typeface="Verdana" panose="020B0604030504040204" pitchFamily="34" charset="0"/>
                          <a:cs typeface="Verdana" panose="020B0604030504040204" pitchFamily="34" charset="0"/>
                        </a:rPr>
                        <a:t>8</a:t>
                      </a:r>
                      <a:endParaRPr lang="es-CO"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297782">
                <a:tc>
                  <a:txBody>
                    <a:bodyPr/>
                    <a:lstStyle/>
                    <a:p>
                      <a:pPr algn="ctr">
                        <a:spcAft>
                          <a:spcPts val="0"/>
                        </a:spcAft>
                      </a:pPr>
                      <a:r>
                        <a:rPr lang="es-ES" sz="1200">
                          <a:effectLst/>
                          <a:latin typeface="Verdana" panose="020B0604030504040204" pitchFamily="34" charset="0"/>
                          <a:ea typeface="Verdana" panose="020B0604030504040204" pitchFamily="34" charset="0"/>
                          <a:cs typeface="Verdana" panose="020B0604030504040204" pitchFamily="34" charset="0"/>
                        </a:rPr>
                        <a:t>Profesional</a:t>
                      </a:r>
                      <a:endParaRPr lang="es-CO"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s-ES" sz="1200">
                          <a:effectLst/>
                          <a:latin typeface="Verdana" panose="020B0604030504040204" pitchFamily="34" charset="0"/>
                          <a:ea typeface="Verdana" panose="020B0604030504040204" pitchFamily="34" charset="0"/>
                          <a:cs typeface="Verdana" panose="020B0604030504040204" pitchFamily="34" charset="0"/>
                        </a:rPr>
                        <a:t>144</a:t>
                      </a:r>
                      <a:endParaRPr lang="es-CO"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300612">
                <a:tc>
                  <a:txBody>
                    <a:bodyPr/>
                    <a:lstStyle/>
                    <a:p>
                      <a:pPr algn="ctr">
                        <a:spcAft>
                          <a:spcPts val="0"/>
                        </a:spcAft>
                      </a:pPr>
                      <a:r>
                        <a:rPr lang="es-ES" sz="1200">
                          <a:effectLst/>
                          <a:latin typeface="Verdana" panose="020B0604030504040204" pitchFamily="34" charset="0"/>
                          <a:ea typeface="Verdana" panose="020B0604030504040204" pitchFamily="34" charset="0"/>
                          <a:cs typeface="Verdana" panose="020B0604030504040204" pitchFamily="34" charset="0"/>
                        </a:rPr>
                        <a:t>Asesor</a:t>
                      </a:r>
                      <a:endParaRPr lang="es-CO"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pPr>
                      <a:r>
                        <a:rPr lang="es-ES" sz="1200">
                          <a:effectLst/>
                          <a:latin typeface="Verdana" panose="020B0604030504040204" pitchFamily="34" charset="0"/>
                          <a:ea typeface="Verdana" panose="020B0604030504040204" pitchFamily="34" charset="0"/>
                          <a:cs typeface="Verdana" panose="020B0604030504040204" pitchFamily="34" charset="0"/>
                        </a:rPr>
                        <a:t>1</a:t>
                      </a:r>
                      <a:endParaRPr lang="es-CO"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304148">
                <a:tc>
                  <a:txBody>
                    <a:bodyPr/>
                    <a:lstStyle/>
                    <a:p>
                      <a:pPr algn="ctr">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TOTAL</a:t>
                      </a:r>
                      <a:endParaRPr lang="es-CO"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spcAft>
                          <a:spcPts val="0"/>
                        </a:spcAft>
                        <a:tabLst>
                          <a:tab pos="666750" algn="l"/>
                        </a:tabLst>
                      </a:pPr>
                      <a:r>
                        <a:rPr lang="es-ES" sz="1200" b="1" dirty="0">
                          <a:effectLst/>
                          <a:latin typeface="Verdana" panose="020B0604030504040204" pitchFamily="34" charset="0"/>
                          <a:ea typeface="Verdana" panose="020B0604030504040204" pitchFamily="34" charset="0"/>
                          <a:cs typeface="Verdana" panose="020B0604030504040204" pitchFamily="34" charset="0"/>
                        </a:rPr>
                        <a:t>179</a:t>
                      </a:r>
                      <a:endParaRPr lang="es-CO"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val="1213791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764704"/>
            <a:ext cx="4355976" cy="648072"/>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Verdana" panose="020B0604030504040204" pitchFamily="34" charset="0"/>
                <a:ea typeface="Verdana" panose="020B0604030504040204" pitchFamily="34" charset="0"/>
                <a:cs typeface="Verdana" panose="020B0604030504040204" pitchFamily="34" charset="0"/>
              </a:rPr>
              <a:t>RESULTADOS DE LA MEDICIÓN LABORAL</a:t>
            </a:r>
            <a:endParaRPr lang="es-CO"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091141384"/>
              </p:ext>
            </p:extLst>
          </p:nvPr>
        </p:nvGraphicFramePr>
        <p:xfrm>
          <a:off x="2177988" y="1916832"/>
          <a:ext cx="4704184" cy="1630680"/>
        </p:xfrm>
        <a:graphic>
          <a:graphicData uri="http://schemas.openxmlformats.org/drawingml/2006/table">
            <a:tbl>
              <a:tblPr firstRow="1" bandRow="1">
                <a:tableStyleId>{00A15C55-8517-42AA-B614-E9B94910E393}</a:tableStyleId>
              </a:tblPr>
              <a:tblGrid>
                <a:gridCol w="3336032"/>
                <a:gridCol w="136815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t>FUNCIONARIOS EVALUADOS</a:t>
                      </a:r>
                      <a:endParaRPr lang="es-ES" sz="1400" dirty="0" smtClean="0"/>
                    </a:p>
                    <a:p>
                      <a:pPr algn="ctr"/>
                      <a:endParaRPr lang="es-CO"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t>179</a:t>
                      </a:r>
                      <a:endParaRPr lang="es-ES" sz="1400" b="1"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t>NIVEL SOBRESALIENTE</a:t>
                      </a:r>
                      <a:endParaRPr lang="es-ES"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175</a:t>
                      </a:r>
                      <a:endParaRPr lang="es-ES" sz="1400" b="0"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t>SATISFACTORIO</a:t>
                      </a:r>
                      <a:endParaRPr lang="es-ES"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effectLst/>
                        </a:rPr>
                        <a:t>4</a:t>
                      </a:r>
                      <a:endParaRPr lang="es-ES" sz="1400" b="0"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t>NO SATISFACTORIO</a:t>
                      </a:r>
                      <a:endParaRPr lang="es-ES" sz="14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s-CO" sz="1400" dirty="0" smtClean="0"/>
                        <a:t>0</a:t>
                      </a:r>
                      <a:endParaRPr lang="es-CO" sz="1400"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
        <p:nvSpPr>
          <p:cNvPr id="5" name="4 Rectángulo"/>
          <p:cNvSpPr/>
          <p:nvPr/>
        </p:nvSpPr>
        <p:spPr>
          <a:xfrm>
            <a:off x="333947" y="4005064"/>
            <a:ext cx="8558533" cy="1384995"/>
          </a:xfrm>
          <a:prstGeom prst="rect">
            <a:avLst/>
          </a:prstGeom>
        </p:spPr>
        <p:txBody>
          <a:bodyPr wrap="square">
            <a:spAutoFit/>
          </a:bodyPr>
          <a:lstStyle/>
          <a:p>
            <a:pPr lvl="0" algn="just"/>
            <a:r>
              <a:rPr lang="es-ES" sz="1400" dirty="0">
                <a:latin typeface="Verdana" panose="020B0604030504040204" pitchFamily="34" charset="0"/>
                <a:ea typeface="Verdana" panose="020B0604030504040204" pitchFamily="34" charset="0"/>
                <a:cs typeface="Verdana" panose="020B0604030504040204" pitchFamily="34" charset="0"/>
              </a:rPr>
              <a:t>El 97.77% de los funcionarios vinculados en provisionalidad sujetos de evaluación obtuvieron calificación </a:t>
            </a:r>
            <a:r>
              <a:rPr lang="es-ES" sz="1400" dirty="0" smtClean="0">
                <a:latin typeface="Verdana" panose="020B0604030504040204" pitchFamily="34" charset="0"/>
                <a:ea typeface="Verdana" panose="020B0604030504040204" pitchFamily="34" charset="0"/>
                <a:cs typeface="Verdana" panose="020B0604030504040204" pitchFamily="34" charset="0"/>
              </a:rPr>
              <a:t>en nivel Sobresaliente</a:t>
            </a:r>
            <a:r>
              <a:rPr lang="es-ES" sz="1400" dirty="0">
                <a:latin typeface="Verdana" panose="020B0604030504040204" pitchFamily="34" charset="0"/>
                <a:ea typeface="Verdana" panose="020B0604030504040204" pitchFamily="34" charset="0"/>
                <a:cs typeface="Verdana" panose="020B0604030504040204" pitchFamily="34" charset="0"/>
              </a:rPr>
              <a:t> </a:t>
            </a:r>
            <a:r>
              <a:rPr lang="es-ES" sz="1400" dirty="0" smtClean="0">
                <a:latin typeface="Verdana" panose="020B0604030504040204" pitchFamily="34" charset="0"/>
                <a:ea typeface="Verdana" panose="020B0604030504040204" pitchFamily="34" charset="0"/>
                <a:cs typeface="Verdana" panose="020B0604030504040204" pitchFamily="34" charset="0"/>
              </a:rPr>
              <a:t>y </a:t>
            </a:r>
            <a:r>
              <a:rPr lang="es-ES" sz="1400" dirty="0">
                <a:latin typeface="Verdana" panose="020B0604030504040204" pitchFamily="34" charset="0"/>
                <a:ea typeface="Verdana" panose="020B0604030504040204" pitchFamily="34" charset="0"/>
                <a:cs typeface="Verdana" panose="020B0604030504040204" pitchFamily="34" charset="0"/>
              </a:rPr>
              <a:t>2.23</a:t>
            </a:r>
            <a:r>
              <a:rPr lang="es-ES" sz="1400" dirty="0" smtClean="0">
                <a:latin typeface="Verdana" panose="020B0604030504040204" pitchFamily="34" charset="0"/>
                <a:ea typeface="Verdana" panose="020B0604030504040204" pitchFamily="34" charset="0"/>
                <a:cs typeface="Verdana" panose="020B0604030504040204" pitchFamily="34" charset="0"/>
              </a:rPr>
              <a:t>% </a:t>
            </a:r>
            <a:r>
              <a:rPr lang="es-ES" sz="1400" dirty="0">
                <a:latin typeface="Verdana" panose="020B0604030504040204" pitchFamily="34" charset="0"/>
                <a:ea typeface="Verdana" panose="020B0604030504040204" pitchFamily="34" charset="0"/>
                <a:cs typeface="Verdana" panose="020B0604030504040204" pitchFamily="34" charset="0"/>
              </a:rPr>
              <a:t>calificación en nivel </a:t>
            </a:r>
            <a:r>
              <a:rPr lang="es-ES" sz="1400" dirty="0" smtClean="0">
                <a:latin typeface="Verdana" panose="020B0604030504040204" pitchFamily="34" charset="0"/>
                <a:ea typeface="Verdana" panose="020B0604030504040204" pitchFamily="34" charset="0"/>
                <a:cs typeface="Verdana" panose="020B0604030504040204" pitchFamily="34" charset="0"/>
              </a:rPr>
              <a:t>satisfactorio.</a:t>
            </a:r>
          </a:p>
          <a:p>
            <a:pPr lvl="0" algn="just"/>
            <a:endParaRPr lang="es-ES" sz="1400" dirty="0">
              <a:latin typeface="Verdana" panose="020B0604030504040204" pitchFamily="34" charset="0"/>
              <a:ea typeface="Verdana" panose="020B0604030504040204" pitchFamily="34" charset="0"/>
              <a:cs typeface="Verdana" panose="020B0604030504040204" pitchFamily="34" charset="0"/>
            </a:endParaRPr>
          </a:p>
          <a:p>
            <a:pPr lvl="0" algn="just"/>
            <a:r>
              <a:rPr lang="es-ES" sz="1400" dirty="0" smtClean="0">
                <a:latin typeface="Verdana" panose="020B0604030504040204" pitchFamily="34" charset="0"/>
                <a:ea typeface="Verdana" panose="020B0604030504040204" pitchFamily="34" charset="0"/>
                <a:cs typeface="Verdana" panose="020B0604030504040204" pitchFamily="34" charset="0"/>
              </a:rPr>
              <a:t>A la fecha solo se tiene conocimiento de la elaboración de un (1) Plan de Mejoramiento Individual realizado por el Grupo de Talento Humano.</a:t>
            </a:r>
            <a:endParaRPr lang="es-CO" sz="1400" dirty="0">
              <a:latin typeface="Verdana" panose="020B0604030504040204" pitchFamily="34" charset="0"/>
              <a:ea typeface="Verdana" panose="020B0604030504040204" pitchFamily="34" charset="0"/>
              <a:cs typeface="Verdana" panose="020B0604030504040204" pitchFamily="34" charset="0"/>
            </a:endParaRPr>
          </a:p>
          <a:p>
            <a:pPr algn="just"/>
            <a:r>
              <a:rPr lang="es-ES" sz="1400" dirty="0">
                <a:latin typeface="Verdana" panose="020B0604030504040204" pitchFamily="34" charset="0"/>
                <a:ea typeface="Verdana" panose="020B0604030504040204" pitchFamily="34" charset="0"/>
                <a:cs typeface="Verdana" panose="020B0604030504040204" pitchFamily="34" charset="0"/>
              </a:rPr>
              <a:t> </a:t>
            </a:r>
            <a:endParaRPr lang="es-CO"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8740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8520" y="-99392"/>
            <a:ext cx="9252520"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angle 8"/>
          <p:cNvSpPr txBox="1">
            <a:spLocks noChangeArrowheads="1"/>
          </p:cNvSpPr>
          <p:nvPr/>
        </p:nvSpPr>
        <p:spPr>
          <a:xfrm>
            <a:off x="-108520" y="5445125"/>
            <a:ext cx="9252520" cy="1008063"/>
          </a:xfrm>
          <a:prstGeom prst="rect">
            <a:avLst/>
          </a:prstGeom>
          <a:effectLst>
            <a:outerShdw blurRad="50800" dist="38100" dir="2700000" algn="tl" rotWithShape="0">
              <a:prstClr val="black">
                <a:alpha val="40000"/>
              </a:prstClr>
            </a:outerShdw>
          </a:effectLst>
        </p:spPr>
        <p:txBody>
          <a:bodyPr/>
          <a:lstStyle/>
          <a:p>
            <a:pPr algn="ctr" fontAlgn="auto">
              <a:spcBef>
                <a:spcPts val="0"/>
              </a:spcBef>
              <a:spcAft>
                <a:spcPts val="0"/>
              </a:spcAft>
              <a:defRPr/>
            </a:pPr>
            <a:r>
              <a:rPr lang="es-CO" sz="6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GRACIAS </a:t>
            </a:r>
          </a:p>
        </p:txBody>
      </p:sp>
      <p:pic>
        <p:nvPicPr>
          <p:cNvPr id="6" name="5 Imagen"/>
          <p:cNvPicPr>
            <a:picLocks noChangeAspect="1"/>
          </p:cNvPicPr>
          <p:nvPr/>
        </p:nvPicPr>
        <p:blipFill rotWithShape="1">
          <a:blip r:embed="rId2" cstate="print">
            <a:duotone>
              <a:prstClr val="black"/>
              <a:schemeClr val="accent1">
                <a:tint val="45000"/>
                <a:satMod val="400000"/>
              </a:schemeClr>
            </a:duotone>
            <a:extLst/>
          </a:blip>
          <a:srcRect r="2439" b="50953"/>
          <a:stretch/>
        </p:blipFill>
        <p:spPr>
          <a:xfrm>
            <a:off x="-108520" y="1844824"/>
            <a:ext cx="9252520" cy="3428999"/>
          </a:xfrm>
          <a:prstGeom prst="rect">
            <a:avLst/>
          </a:prstGeom>
        </p:spPr>
      </p:pic>
      <p:sp>
        <p:nvSpPr>
          <p:cNvPr id="7" name="6 Rectángulo"/>
          <p:cNvSpPr/>
          <p:nvPr/>
        </p:nvSpPr>
        <p:spPr>
          <a:xfrm>
            <a:off x="-108519" y="1844823"/>
            <a:ext cx="9252519" cy="3429000"/>
          </a:xfrm>
          <a:prstGeom prst="rect">
            <a:avLst/>
          </a:prstGeom>
          <a:solidFill>
            <a:srgbClr val="00339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8632" y="692696"/>
            <a:ext cx="6298217" cy="432048"/>
          </a:xfrm>
          <a:prstGeom prst="rect">
            <a:avLst/>
          </a:prstGeom>
        </p:spPr>
      </p:pic>
    </p:spTree>
    <p:extLst>
      <p:ext uri="{BB962C8B-B14F-4D97-AF65-F5344CB8AC3E}">
        <p14:creationId xmlns:p14="http://schemas.microsoft.com/office/powerpoint/2010/main" val="4016460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46E828909E88F4EA1D073AA437BCA5E" ma:contentTypeVersion="3" ma:contentTypeDescription="Crear nuevo documento." ma:contentTypeScope="" ma:versionID="eecac4ce540837d2fe827c68cd0cafe8">
  <xsd:schema xmlns:xsd="http://www.w3.org/2001/XMLSchema" xmlns:xs="http://www.w3.org/2001/XMLSchema" xmlns:p="http://schemas.microsoft.com/office/2006/metadata/properties" xmlns:ns1="http://schemas.microsoft.com/sharepoint/v3" xmlns:ns2="88577048-f00d-480e-b5cf-a47de895e93f" xmlns:ns3="d33dcbdb-72f4-44a5-b19d-08164648aa2e" targetNamespace="http://schemas.microsoft.com/office/2006/metadata/properties" ma:root="true" ma:fieldsID="131a42dd63d87c4b42b11c83112d3930" ns1:_="" ns2:_="" ns3:_="">
    <xsd:import namespace="http://schemas.microsoft.com/sharepoint/v3"/>
    <xsd:import namespace="88577048-f00d-480e-b5cf-a47de895e93f"/>
    <xsd:import namespace="d33dcbdb-72f4-44a5-b19d-08164648aa2e"/>
    <xsd:element name="properties">
      <xsd:complexType>
        <xsd:sequence>
          <xsd:element name="documentManagement">
            <xsd:complexType>
              <xsd:all>
                <xsd:element ref="ns1:PublishingStartDate" minOccurs="0"/>
                <xsd:element ref="ns1:PublishingExpirationDate" minOccurs="0"/>
                <xsd:element ref="ns2:Tipo_x0020_de_x0020_contenido" minOccurs="0"/>
                <xsd:element ref="ns3:Fecha" minOccurs="0"/>
                <xsd:element ref="ns3:Descripci_x00f3_n" minOccurs="0"/>
                <xsd:element ref="ns3:A_x00f1_o"/>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577048-f00d-480e-b5cf-a47de895e93f" elementFormDefault="qualified">
    <xsd:import namespace="http://schemas.microsoft.com/office/2006/documentManagement/types"/>
    <xsd:import namespace="http://schemas.microsoft.com/office/infopath/2007/PartnerControls"/>
    <xsd:element name="Tipo_x0020_de_x0020_contenido" ma:index="10" nillable="true" ma:displayName="Tipo de Documento" ma:default="Normativa" ma:format="Dropdown" ma:internalName="Tipo_x0020_de_x0020_contenido">
      <xsd:simpleType>
        <xsd:restriction base="dms:Choice">
          <xsd:enumeration value="Normativa"/>
          <xsd:enumeration value="Formatos"/>
          <xsd:enumeration value="Lineamientos"/>
          <xsd:enumeration value="Evaluación del desempeño laboral"/>
          <xsd:enumeration value="Sistema de medición laboral"/>
          <xsd:enumeration value="Otro"/>
        </xsd:restriction>
      </xsd:simpleType>
    </xsd:element>
  </xsd:schema>
  <xsd:schema xmlns:xsd="http://www.w3.org/2001/XMLSchema" xmlns:xs="http://www.w3.org/2001/XMLSchema" xmlns:dms="http://schemas.microsoft.com/office/2006/documentManagement/types" xmlns:pc="http://schemas.microsoft.com/office/infopath/2007/PartnerControls" targetNamespace="d33dcbdb-72f4-44a5-b19d-08164648aa2e" elementFormDefault="qualified">
    <xsd:import namespace="http://schemas.microsoft.com/office/2006/documentManagement/types"/>
    <xsd:import namespace="http://schemas.microsoft.com/office/infopath/2007/PartnerControls"/>
    <xsd:element name="Fecha" ma:index="11" nillable="true" ma:displayName="Fecha" ma:format="DateOnly" ma:internalName="Fecha">
      <xsd:simpleType>
        <xsd:restriction base="dms:DateTime"/>
      </xsd:simpleType>
    </xsd:element>
    <xsd:element name="Descripci_x00f3_n" ma:index="12" nillable="true" ma:displayName="Descripción" ma:internalName="Descripci_x00f3_n">
      <xsd:simpleType>
        <xsd:restriction base="dms:Text">
          <xsd:maxLength value="255"/>
        </xsd:restriction>
      </xsd:simpleType>
    </xsd:element>
    <xsd:element name="A_x00f1_o" ma:index="13" ma:displayName="Año" ma:internalName="A_x00f1_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echa xmlns="d33dcbdb-72f4-44a5-b19d-08164648aa2e">2018-10-25T05:00:00+00:00</Fecha>
    <PublishingExpirationDate xmlns="http://schemas.microsoft.com/sharepoint/v3" xsi:nil="true"/>
    <PublishingStartDate xmlns="http://schemas.microsoft.com/sharepoint/v3" xsi:nil="true"/>
    <Descripci_x00f3_n xmlns="d33dcbdb-72f4-44a5-b19d-08164648aa2e">Informe provisionales I semesre 2018</Descripci_x00f3_n>
    <Tipo_x0020_de_x0020_contenido xmlns="88577048-f00d-480e-b5cf-a47de895e93f">Sistema de medición laboral</Tipo_x0020_de_x0020_contenido>
    <A_x00f1_o xmlns="d33dcbdb-72f4-44a5-b19d-08164648aa2e">2017 - 2018</A_x00f1_o>
  </documentManagement>
</p:properties>
</file>

<file path=customXml/itemProps1.xml><?xml version="1.0" encoding="utf-8"?>
<ds:datastoreItem xmlns:ds="http://schemas.openxmlformats.org/officeDocument/2006/customXml" ds:itemID="{DB1285CF-A9FA-4B3D-A603-5C2F169DDC19}"/>
</file>

<file path=customXml/itemProps2.xml><?xml version="1.0" encoding="utf-8"?>
<ds:datastoreItem xmlns:ds="http://schemas.openxmlformats.org/officeDocument/2006/customXml" ds:itemID="{E7146AD9-9A17-4D21-9000-BC71165232ED}"/>
</file>

<file path=customXml/itemProps3.xml><?xml version="1.0" encoding="utf-8"?>
<ds:datastoreItem xmlns:ds="http://schemas.openxmlformats.org/officeDocument/2006/customXml" ds:itemID="{1163DA9B-9960-4C2D-B736-14A2154AF75D}"/>
</file>

<file path=docProps/app.xml><?xml version="1.0" encoding="utf-8"?>
<Properties xmlns="http://schemas.openxmlformats.org/officeDocument/2006/extended-properties" xmlns:vt="http://schemas.openxmlformats.org/officeDocument/2006/docPropsVTypes">
  <TotalTime>5</TotalTime>
  <Words>475</Words>
  <Application>Microsoft Office PowerPoint</Application>
  <PresentationFormat>Presentación en pantalla (4:3)</PresentationFormat>
  <Paragraphs>63</Paragraphs>
  <Slides>6</Slides>
  <Notes>1</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Bibiana Rojas Moreno</dc:creator>
  <cp:lastModifiedBy>Bibiana Rojas Moreno</cp:lastModifiedBy>
  <cp:revision>1</cp:revision>
  <dcterms:created xsi:type="dcterms:W3CDTF">2018-10-25T20:36:07Z</dcterms:created>
  <dcterms:modified xsi:type="dcterms:W3CDTF">2018-10-25T20:41:28Z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0x010100546E828909E88F4EA1D073AA437BCA5E</vt:lpwstr>
  </property>
</Properties>
</file>