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8" r:id="rId2"/>
    <p:sldId id="279" r:id="rId3"/>
    <p:sldId id="273" r:id="rId4"/>
    <p:sldId id="272" r:id="rId5"/>
    <p:sldId id="268" r:id="rId6"/>
    <p:sldId id="275" r:id="rId7"/>
    <p:sldId id="259" r:id="rId8"/>
    <p:sldId id="264" r:id="rId9"/>
    <p:sldId id="271" r:id="rId10"/>
    <p:sldId id="276" r:id="rId11"/>
    <p:sldId id="277" r:id="rId12"/>
    <p:sldId id="274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72B6"/>
    <a:srgbClr val="E2ECFD"/>
    <a:srgbClr val="004A84"/>
    <a:srgbClr val="3772FF"/>
    <a:srgbClr val="3366CC"/>
    <a:srgbClr val="BF124E"/>
    <a:srgbClr val="3E5D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9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7E34F-D0F1-9644-BC30-BFAD8D18563D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987BE-A029-3246-BDB3-7E10CA5223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1291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987BE-A029-3246-BDB3-7E10CA52236E}" type="slidenum">
              <a:rPr lang="es-CO" smtClean="0">
                <a:solidFill>
                  <a:prstClr val="black"/>
                </a:solidFill>
              </a:rPr>
              <a:pPr/>
              <a:t>3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5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8DF24-1E07-6B4C-B77D-62EA325D6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1810C1-B2D5-5C46-8A3B-286ACB0A8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5C60DA-65CF-A440-BB38-C8FBFC498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C471FB-C911-F74D-A856-FA4E03F9C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639993-085F-6D4B-9451-29AC58BD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4374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833156-9AFF-814A-BE47-B03774F1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B2A662-2D61-BB4E-95A1-7915A4193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BB1079-DBFD-7049-9BEA-C1E069EBE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9EFC96-8CEF-A747-B011-73C4D7D6C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6364E1-39CA-D543-B3FF-FC4CEE044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800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4A4D1B4-7E7C-3849-BAE4-D3CFB8BD15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94B527-9268-C149-B10C-DE269DBBB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425C1E-55B4-D641-8D7F-CEB83462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BFA048-EA53-7E4E-A24D-7E08313D2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C84597-CE14-F145-950F-476628DAC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715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C191A9-7181-A44C-948F-08B9C0D9B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62271B-1064-1F47-B1A4-8F92082F0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FEA101-DCA0-F14F-AD15-B9B7D5C0A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A183E0-D8B2-174D-898A-24BE5D23D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FD1D79-ECCB-9C43-A2EE-E9C7A4E3C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330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1BA94A-D4CE-314F-9CD6-16F11A4C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32F5A6-9A6C-4B4F-8B5C-06374D016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18F7AD-60AB-BA49-8479-883B3DAC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0B5690-3302-6645-A345-31AA148A2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450C62-6B57-044B-88ED-1B71031ED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253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F6B00-3AC7-784B-AF7C-BDEE28AF4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AD329C-9EC5-844F-AF7A-EB7F1A2F50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07B8562-E4C3-8F4E-AD04-508E9C84B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EDF222-BD00-4B40-81C0-2F1F18C0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6C2F72-DA95-6D4E-8825-943F639E6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39C955-B50D-CE45-982A-8B27DF675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972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014B9F-9878-424A-8880-46ADDB21A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20FDC8-A4C4-814A-807F-9DA810381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75E51EA-DD4F-F64B-BE83-DCD4BB47D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BF12B0-AB95-964B-9F16-EEE221815F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E1ECEA-E48C-0745-85B1-FB7A62EDB4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0E09DC7-106C-7743-91A9-64DB44024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97728B-B70E-7842-BF3D-3E97341C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3943CEB-559D-5445-B831-8D15E7ACA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003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8051-EFE9-3841-BF5F-4348C80B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DFCE890-840B-ED4C-8D77-FB935B065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61E847-30CA-074B-AC15-907889E4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DE468EC-9580-7245-B948-E098371E0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460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C8818B-54EB-494A-B335-B4166FF1B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3625AD2-423C-A147-B3C1-A9DE7C64D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BA1972-D73A-AD44-A1BA-B6A6D99CA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683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3633E8-DDD5-B944-8E0C-A8549C5A5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561FC4-8CF9-0444-B966-8B4A89A37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BF349D-EDFC-AC4F-873C-A98E7BE86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86BDF7-9BE9-2E40-86CE-2C9F03F10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22FE44-71C8-5247-9FF0-45050B94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9DC72A-4E03-2547-9F00-92DF7727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323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40560-8B57-EF4D-95D7-A74472C4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99725A2-B56E-254E-AF2A-6408B14F8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196A29-F242-B347-8AC8-739A3F3CC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EDDC7D-B8C0-BB4C-A7B5-0646B987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AC9B4F-44C0-464A-A41D-B54D5958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43D54E-DCB0-E144-9222-38A54304E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1725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908B6C-081F-1844-B511-8523C3834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EB5399-00F3-E740-B152-9DB0E4F9E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9E146D-EBD5-4547-A080-94DC02258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06627F-6D1A-194B-A759-F2DD92D35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F3E65C-2A80-2B41-BF9F-47670AE76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290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360024" y="-512"/>
            <a:ext cx="4832887" cy="6859025"/>
          </a:xfrm>
          <a:prstGeom prst="rect">
            <a:avLst/>
          </a:prstGeom>
          <a:solidFill>
            <a:srgbClr val="E2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 sz="2600"/>
          </a:p>
        </p:txBody>
      </p:sp>
      <p:sp>
        <p:nvSpPr>
          <p:cNvPr id="6" name="Rectángulo 5"/>
          <p:cNvSpPr/>
          <p:nvPr/>
        </p:nvSpPr>
        <p:spPr>
          <a:xfrm>
            <a:off x="-911" y="-512"/>
            <a:ext cx="7558158" cy="6859025"/>
          </a:xfrm>
          <a:prstGeom prst="rect">
            <a:avLst/>
          </a:prstGeom>
          <a:solidFill>
            <a:srgbClr val="034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 sz="260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0"/>
          <a:stretch/>
        </p:blipFill>
        <p:spPr>
          <a:xfrm>
            <a:off x="3625766" y="2275135"/>
            <a:ext cx="8073175" cy="230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35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adroTexto 39">
            <a:extLst>
              <a:ext uri="{FF2B5EF4-FFF2-40B4-BE49-F238E27FC236}">
                <a16:creationId xmlns:a16="http://schemas.microsoft.com/office/drawing/2014/main" id="{BEF875C4-73E5-6B4D-8587-40FF7BB4602A}"/>
              </a:ext>
            </a:extLst>
          </p:cNvPr>
          <p:cNvSpPr txBox="1"/>
          <p:nvPr/>
        </p:nvSpPr>
        <p:spPr>
          <a:xfrm>
            <a:off x="496403" y="6064868"/>
            <a:ext cx="5578472" cy="523220"/>
          </a:xfrm>
          <a:prstGeom prst="rect">
            <a:avLst/>
          </a:prstGeom>
          <a:solidFill>
            <a:srgbClr val="3366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ingresar a este link, encontrará un tablero con información general de Colombia.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21095BB-3725-DC40-971F-265366AE4DB6}"/>
              </a:ext>
            </a:extLst>
          </p:cNvPr>
          <p:cNvSpPr txBox="1"/>
          <p:nvPr/>
        </p:nvSpPr>
        <p:spPr>
          <a:xfrm>
            <a:off x="496403" y="1162858"/>
            <a:ext cx="67171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recordar:</a:t>
            </a:r>
          </a:p>
          <a:p>
            <a:pPr algn="just"/>
            <a:endParaRPr lang="es-CO" sz="1400" b="1" dirty="0">
              <a:solidFill>
                <a:srgbClr val="BF12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tablero le entrega información sobre: comunidades, sistemas de agua, prestadores de servicio, prestadores de asistencia técnica, escuelas y centros de salud. Esta información se muestra por letras de la (A) a la (D) que indican el nivel de estado de funcionamiento de cada uno de los temas: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9574A041-DE86-274E-ADAB-8A9EA33D2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325129"/>
              </p:ext>
            </p:extLst>
          </p:nvPr>
        </p:nvGraphicFramePr>
        <p:xfrm>
          <a:off x="496404" y="2753360"/>
          <a:ext cx="6922465" cy="2955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910">
                  <a:extLst>
                    <a:ext uri="{9D8B030D-6E8A-4147-A177-3AD203B41FA5}">
                      <a16:colId xmlns:a16="http://schemas.microsoft.com/office/drawing/2014/main" val="3960723625"/>
                    </a:ext>
                  </a:extLst>
                </a:gridCol>
                <a:gridCol w="435708">
                  <a:extLst>
                    <a:ext uri="{9D8B030D-6E8A-4147-A177-3AD203B41FA5}">
                      <a16:colId xmlns:a16="http://schemas.microsoft.com/office/drawing/2014/main" val="190416134"/>
                    </a:ext>
                  </a:extLst>
                </a:gridCol>
                <a:gridCol w="4557847">
                  <a:extLst>
                    <a:ext uri="{9D8B030D-6E8A-4147-A177-3AD203B41FA5}">
                      <a16:colId xmlns:a16="http://schemas.microsoft.com/office/drawing/2014/main" val="222295751"/>
                    </a:ext>
                  </a:extLst>
                </a:gridCol>
              </a:tblGrid>
              <a:tr h="796115">
                <a:tc>
                  <a:txBody>
                    <a:bodyPr/>
                    <a:lstStyle/>
                    <a:p>
                      <a:r>
                        <a:rPr lang="es-CO" sz="1600" b="1" i="0" dirty="0">
                          <a:solidFill>
                            <a:srgbClr val="BF124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 de estado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3E5D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3E5D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i="0" dirty="0">
                          <a:solidFill>
                            <a:srgbClr val="BF124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E5D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5D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3E5D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b="0" i="0" dirty="0">
                          <a:solidFill>
                            <a:srgbClr val="004A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Funciona perfectamente.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E5D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3E5D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4552812"/>
                  </a:ext>
                </a:extLst>
              </a:tr>
              <a:tr h="725869">
                <a:tc>
                  <a:txBody>
                    <a:bodyPr/>
                    <a:lstStyle/>
                    <a:p>
                      <a:r>
                        <a:rPr lang="es-CO" sz="1600" b="1" i="0" dirty="0">
                          <a:solidFill>
                            <a:srgbClr val="BF124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 de estado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3E5D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5D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5D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i="0" dirty="0">
                          <a:solidFill>
                            <a:srgbClr val="BF124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E5D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5D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5D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5D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b="0" i="0" dirty="0">
                          <a:solidFill>
                            <a:srgbClr val="004A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Funciona bien, pero requiere mejorar (lo puede hacer la comunidad sin ayuda).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E5D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E5D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5D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519517"/>
                  </a:ext>
                </a:extLst>
              </a:tr>
              <a:tr h="744480">
                <a:tc>
                  <a:txBody>
                    <a:bodyPr/>
                    <a:lstStyle/>
                    <a:p>
                      <a:r>
                        <a:rPr lang="es-CO" sz="1600" b="1" i="0" dirty="0">
                          <a:solidFill>
                            <a:srgbClr val="BF124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 de estado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3E5D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5D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5D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i="0" dirty="0">
                          <a:solidFill>
                            <a:srgbClr val="BF124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E5D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5D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5D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5D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b="0" i="0" dirty="0">
                          <a:solidFill>
                            <a:srgbClr val="004A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 funcionamiento, requiere ayuda para arreglar y funcionar bien.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E5D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E5D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E5D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186770"/>
                  </a:ext>
                </a:extLst>
              </a:tr>
              <a:tr h="688645">
                <a:tc>
                  <a:txBody>
                    <a:bodyPr/>
                    <a:lstStyle/>
                    <a:p>
                      <a:r>
                        <a:rPr lang="es-CO" sz="1600" b="0" i="0" dirty="0">
                          <a:solidFill>
                            <a:srgbClr val="BF124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 de estado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3E5D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5D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i="0" dirty="0">
                          <a:solidFill>
                            <a:srgbClr val="BF124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E5D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E5D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E5D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b="0" i="0" dirty="0">
                          <a:solidFill>
                            <a:srgbClr val="004A8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tiene o NO funciona.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E5D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E5D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342057"/>
                  </a:ext>
                </a:extLst>
              </a:tr>
            </a:tbl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411128" y="233884"/>
            <a:ext cx="24987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Comunidad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-1" y="233884"/>
            <a:ext cx="5495636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SIASAR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B8A57F3-13CB-D14A-A6E9-3392F00BDC79}"/>
              </a:ext>
            </a:extLst>
          </p:cNvPr>
          <p:cNvGrpSpPr/>
          <p:nvPr/>
        </p:nvGrpSpPr>
        <p:grpSpPr>
          <a:xfrm>
            <a:off x="638252" y="3153662"/>
            <a:ext cx="1570451" cy="311068"/>
            <a:chOff x="790652" y="3934522"/>
            <a:chExt cx="1570451" cy="169088"/>
          </a:xfrm>
        </p:grpSpPr>
        <p:sp>
          <p:nvSpPr>
            <p:cNvPr id="3" name="Rectángulo redondeado 2">
              <a:extLst>
                <a:ext uri="{FF2B5EF4-FFF2-40B4-BE49-F238E27FC236}">
                  <a16:creationId xmlns:a16="http://schemas.microsoft.com/office/drawing/2014/main" id="{453DCA56-AF6C-F746-B935-963083EABA09}"/>
                </a:ext>
              </a:extLst>
            </p:cNvPr>
            <p:cNvSpPr/>
            <p:nvPr/>
          </p:nvSpPr>
          <p:spPr>
            <a:xfrm>
              <a:off x="790652" y="3934522"/>
              <a:ext cx="366983" cy="169088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" name="Rectángulo redondeado 23">
              <a:extLst>
                <a:ext uri="{FF2B5EF4-FFF2-40B4-BE49-F238E27FC236}">
                  <a16:creationId xmlns:a16="http://schemas.microsoft.com/office/drawing/2014/main" id="{6F489D9B-1A9A-E24D-82F4-FA25F6D7D64B}"/>
                </a:ext>
              </a:extLst>
            </p:cNvPr>
            <p:cNvSpPr/>
            <p:nvPr/>
          </p:nvSpPr>
          <p:spPr>
            <a:xfrm>
              <a:off x="1191808" y="3934522"/>
              <a:ext cx="366983" cy="169088"/>
            </a:xfrm>
            <a:prstGeom prst="roundRect">
              <a:avLst/>
            </a:prstGeom>
            <a:solidFill>
              <a:srgbClr val="E2E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6" name="Rectángulo redondeado 25">
              <a:extLst>
                <a:ext uri="{FF2B5EF4-FFF2-40B4-BE49-F238E27FC236}">
                  <a16:creationId xmlns:a16="http://schemas.microsoft.com/office/drawing/2014/main" id="{1F068032-F78F-F748-A0E5-7BACD0562B40}"/>
                </a:ext>
              </a:extLst>
            </p:cNvPr>
            <p:cNvSpPr/>
            <p:nvPr/>
          </p:nvSpPr>
          <p:spPr>
            <a:xfrm>
              <a:off x="1592964" y="3934522"/>
              <a:ext cx="366983" cy="169088"/>
            </a:xfrm>
            <a:prstGeom prst="roundRect">
              <a:avLst/>
            </a:prstGeom>
            <a:solidFill>
              <a:srgbClr val="E2E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Rectángulo redondeado 26">
              <a:extLst>
                <a:ext uri="{FF2B5EF4-FFF2-40B4-BE49-F238E27FC236}">
                  <a16:creationId xmlns:a16="http://schemas.microsoft.com/office/drawing/2014/main" id="{BE939363-CE9F-474A-BBAE-67583BA01A76}"/>
                </a:ext>
              </a:extLst>
            </p:cNvPr>
            <p:cNvSpPr/>
            <p:nvPr/>
          </p:nvSpPr>
          <p:spPr>
            <a:xfrm>
              <a:off x="1994120" y="3934522"/>
              <a:ext cx="366983" cy="169088"/>
            </a:xfrm>
            <a:prstGeom prst="roundRect">
              <a:avLst/>
            </a:prstGeom>
            <a:solidFill>
              <a:srgbClr val="E2E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5A34EAE5-3339-C14E-8D5D-91497E44ABC0}"/>
              </a:ext>
            </a:extLst>
          </p:cNvPr>
          <p:cNvGrpSpPr/>
          <p:nvPr/>
        </p:nvGrpSpPr>
        <p:grpSpPr>
          <a:xfrm>
            <a:off x="638252" y="3859847"/>
            <a:ext cx="1570451" cy="311068"/>
            <a:chOff x="790652" y="4459565"/>
            <a:chExt cx="1570451" cy="169088"/>
          </a:xfrm>
        </p:grpSpPr>
        <p:sp>
          <p:nvSpPr>
            <p:cNvPr id="28" name="Rectángulo redondeado 27">
              <a:extLst>
                <a:ext uri="{FF2B5EF4-FFF2-40B4-BE49-F238E27FC236}">
                  <a16:creationId xmlns:a16="http://schemas.microsoft.com/office/drawing/2014/main" id="{B0C50FF6-F156-BE45-A08C-AE0207C2300C}"/>
                </a:ext>
              </a:extLst>
            </p:cNvPr>
            <p:cNvSpPr/>
            <p:nvPr/>
          </p:nvSpPr>
          <p:spPr>
            <a:xfrm>
              <a:off x="790652" y="4459565"/>
              <a:ext cx="366983" cy="169088"/>
            </a:xfrm>
            <a:prstGeom prst="roundRect">
              <a:avLst/>
            </a:prstGeom>
            <a:solidFill>
              <a:srgbClr val="E2E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9" name="Rectángulo redondeado 28">
              <a:extLst>
                <a:ext uri="{FF2B5EF4-FFF2-40B4-BE49-F238E27FC236}">
                  <a16:creationId xmlns:a16="http://schemas.microsoft.com/office/drawing/2014/main" id="{A9651C57-924E-8B4E-B791-C56185B6D39A}"/>
                </a:ext>
              </a:extLst>
            </p:cNvPr>
            <p:cNvSpPr/>
            <p:nvPr/>
          </p:nvSpPr>
          <p:spPr>
            <a:xfrm>
              <a:off x="1191808" y="4459565"/>
              <a:ext cx="366983" cy="169088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Rectángulo redondeado 29">
              <a:extLst>
                <a:ext uri="{FF2B5EF4-FFF2-40B4-BE49-F238E27FC236}">
                  <a16:creationId xmlns:a16="http://schemas.microsoft.com/office/drawing/2014/main" id="{E712BA2F-5F61-2B46-B16F-49752CC8512C}"/>
                </a:ext>
              </a:extLst>
            </p:cNvPr>
            <p:cNvSpPr/>
            <p:nvPr/>
          </p:nvSpPr>
          <p:spPr>
            <a:xfrm>
              <a:off x="1592964" y="4459565"/>
              <a:ext cx="366983" cy="169088"/>
            </a:xfrm>
            <a:prstGeom prst="roundRect">
              <a:avLst/>
            </a:prstGeom>
            <a:solidFill>
              <a:srgbClr val="E2E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1" name="Rectángulo redondeado 30">
              <a:extLst>
                <a:ext uri="{FF2B5EF4-FFF2-40B4-BE49-F238E27FC236}">
                  <a16:creationId xmlns:a16="http://schemas.microsoft.com/office/drawing/2014/main" id="{A7BD4523-F48E-AE4A-A444-6B676F92EE0F}"/>
                </a:ext>
              </a:extLst>
            </p:cNvPr>
            <p:cNvSpPr/>
            <p:nvPr/>
          </p:nvSpPr>
          <p:spPr>
            <a:xfrm>
              <a:off x="1994120" y="4459565"/>
              <a:ext cx="366983" cy="169088"/>
            </a:xfrm>
            <a:prstGeom prst="roundRect">
              <a:avLst/>
            </a:prstGeom>
            <a:solidFill>
              <a:srgbClr val="E2E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7FCF0DFF-6E21-164F-8FE5-5DDBE65DF528}"/>
              </a:ext>
            </a:extLst>
          </p:cNvPr>
          <p:cNvGrpSpPr/>
          <p:nvPr/>
        </p:nvGrpSpPr>
        <p:grpSpPr>
          <a:xfrm>
            <a:off x="638252" y="4604910"/>
            <a:ext cx="1570451" cy="311068"/>
            <a:chOff x="790652" y="4990507"/>
            <a:chExt cx="1570451" cy="169088"/>
          </a:xfrm>
        </p:grpSpPr>
        <p:sp>
          <p:nvSpPr>
            <p:cNvPr id="32" name="Rectángulo redondeado 31">
              <a:extLst>
                <a:ext uri="{FF2B5EF4-FFF2-40B4-BE49-F238E27FC236}">
                  <a16:creationId xmlns:a16="http://schemas.microsoft.com/office/drawing/2014/main" id="{7B3852DC-19B8-5843-86E7-22D0ED10A263}"/>
                </a:ext>
              </a:extLst>
            </p:cNvPr>
            <p:cNvSpPr/>
            <p:nvPr/>
          </p:nvSpPr>
          <p:spPr>
            <a:xfrm>
              <a:off x="790652" y="4990507"/>
              <a:ext cx="366983" cy="169088"/>
            </a:xfrm>
            <a:prstGeom prst="roundRect">
              <a:avLst/>
            </a:prstGeom>
            <a:solidFill>
              <a:srgbClr val="E2E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3" name="Rectángulo redondeado 32">
              <a:extLst>
                <a:ext uri="{FF2B5EF4-FFF2-40B4-BE49-F238E27FC236}">
                  <a16:creationId xmlns:a16="http://schemas.microsoft.com/office/drawing/2014/main" id="{F26124A0-C97F-EC43-A9A2-E1C57E71BC3A}"/>
                </a:ext>
              </a:extLst>
            </p:cNvPr>
            <p:cNvSpPr/>
            <p:nvPr/>
          </p:nvSpPr>
          <p:spPr>
            <a:xfrm>
              <a:off x="1191808" y="4990507"/>
              <a:ext cx="366983" cy="169088"/>
            </a:xfrm>
            <a:prstGeom prst="roundRect">
              <a:avLst/>
            </a:prstGeom>
            <a:solidFill>
              <a:srgbClr val="E2E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4" name="Rectángulo redondeado 33">
              <a:extLst>
                <a:ext uri="{FF2B5EF4-FFF2-40B4-BE49-F238E27FC236}">
                  <a16:creationId xmlns:a16="http://schemas.microsoft.com/office/drawing/2014/main" id="{26353887-7694-894D-9AC8-18B9FAA39093}"/>
                </a:ext>
              </a:extLst>
            </p:cNvPr>
            <p:cNvSpPr/>
            <p:nvPr/>
          </p:nvSpPr>
          <p:spPr>
            <a:xfrm>
              <a:off x="1592964" y="4990507"/>
              <a:ext cx="366983" cy="16908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5" name="Rectángulo redondeado 34">
              <a:extLst>
                <a:ext uri="{FF2B5EF4-FFF2-40B4-BE49-F238E27FC236}">
                  <a16:creationId xmlns:a16="http://schemas.microsoft.com/office/drawing/2014/main" id="{B2D6CABE-4572-FC48-A1D1-45BB30244694}"/>
                </a:ext>
              </a:extLst>
            </p:cNvPr>
            <p:cNvSpPr/>
            <p:nvPr/>
          </p:nvSpPr>
          <p:spPr>
            <a:xfrm>
              <a:off x="1994120" y="4990507"/>
              <a:ext cx="366983" cy="169088"/>
            </a:xfrm>
            <a:prstGeom prst="roundRect">
              <a:avLst/>
            </a:prstGeom>
            <a:solidFill>
              <a:srgbClr val="E2E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4901161-3655-564D-81B7-B2E97C8D13F9}"/>
              </a:ext>
            </a:extLst>
          </p:cNvPr>
          <p:cNvGrpSpPr/>
          <p:nvPr/>
        </p:nvGrpSpPr>
        <p:grpSpPr>
          <a:xfrm>
            <a:off x="620553" y="5349973"/>
            <a:ext cx="1570451" cy="311068"/>
            <a:chOff x="772953" y="5491953"/>
            <a:chExt cx="1570451" cy="169088"/>
          </a:xfrm>
        </p:grpSpPr>
        <p:sp>
          <p:nvSpPr>
            <p:cNvPr id="36" name="Rectángulo redondeado 35">
              <a:extLst>
                <a:ext uri="{FF2B5EF4-FFF2-40B4-BE49-F238E27FC236}">
                  <a16:creationId xmlns:a16="http://schemas.microsoft.com/office/drawing/2014/main" id="{2B21EE14-A305-4849-9562-821E7716F868}"/>
                </a:ext>
              </a:extLst>
            </p:cNvPr>
            <p:cNvSpPr/>
            <p:nvPr/>
          </p:nvSpPr>
          <p:spPr>
            <a:xfrm>
              <a:off x="772953" y="5491953"/>
              <a:ext cx="366983" cy="169088"/>
            </a:xfrm>
            <a:prstGeom prst="roundRect">
              <a:avLst/>
            </a:prstGeom>
            <a:solidFill>
              <a:srgbClr val="E2E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7" name="Rectángulo redondeado 36">
              <a:extLst>
                <a:ext uri="{FF2B5EF4-FFF2-40B4-BE49-F238E27FC236}">
                  <a16:creationId xmlns:a16="http://schemas.microsoft.com/office/drawing/2014/main" id="{917D6C50-306D-F248-9F20-2926A6D4B2B5}"/>
                </a:ext>
              </a:extLst>
            </p:cNvPr>
            <p:cNvSpPr/>
            <p:nvPr/>
          </p:nvSpPr>
          <p:spPr>
            <a:xfrm>
              <a:off x="1174109" y="5491953"/>
              <a:ext cx="366983" cy="169088"/>
            </a:xfrm>
            <a:prstGeom prst="roundRect">
              <a:avLst/>
            </a:prstGeom>
            <a:solidFill>
              <a:srgbClr val="E2E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8" name="Rectángulo redondeado 37">
              <a:extLst>
                <a:ext uri="{FF2B5EF4-FFF2-40B4-BE49-F238E27FC236}">
                  <a16:creationId xmlns:a16="http://schemas.microsoft.com/office/drawing/2014/main" id="{107A98C5-88AB-5A4D-80CC-8C59E953A410}"/>
                </a:ext>
              </a:extLst>
            </p:cNvPr>
            <p:cNvSpPr/>
            <p:nvPr/>
          </p:nvSpPr>
          <p:spPr>
            <a:xfrm>
              <a:off x="1575265" y="5491953"/>
              <a:ext cx="366983" cy="169088"/>
            </a:xfrm>
            <a:prstGeom prst="roundRect">
              <a:avLst/>
            </a:prstGeom>
            <a:solidFill>
              <a:srgbClr val="E2E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9" name="Rectángulo redondeado 38">
              <a:extLst>
                <a:ext uri="{FF2B5EF4-FFF2-40B4-BE49-F238E27FC236}">
                  <a16:creationId xmlns:a16="http://schemas.microsoft.com/office/drawing/2014/main" id="{A14905D8-7E59-4149-BCC9-342D7F79F3F3}"/>
                </a:ext>
              </a:extLst>
            </p:cNvPr>
            <p:cNvSpPr/>
            <p:nvPr/>
          </p:nvSpPr>
          <p:spPr>
            <a:xfrm>
              <a:off x="1976421" y="5491953"/>
              <a:ext cx="366983" cy="16908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42" name="Redondear rectángulo de esquina del mismo lado 41">
            <a:extLst>
              <a:ext uri="{FF2B5EF4-FFF2-40B4-BE49-F238E27FC236}">
                <a16:creationId xmlns:a16="http://schemas.microsoft.com/office/drawing/2014/main" id="{5899F547-AC84-1043-8DC7-16E2B929AC6C}"/>
              </a:ext>
            </a:extLst>
          </p:cNvPr>
          <p:cNvSpPr/>
          <p:nvPr/>
        </p:nvSpPr>
        <p:spPr>
          <a:xfrm>
            <a:off x="7913904" y="1397585"/>
            <a:ext cx="3760461" cy="4249275"/>
          </a:xfrm>
          <a:prstGeom prst="round2SameRect">
            <a:avLst>
              <a:gd name="adj1" fmla="val 10236"/>
              <a:gd name="adj2" fmla="val 0"/>
            </a:avLst>
          </a:prstGeom>
          <a:solidFill>
            <a:srgbClr val="E2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7947B862-C0DA-D943-9075-0BE1D52D5BC1}"/>
              </a:ext>
            </a:extLst>
          </p:cNvPr>
          <p:cNvSpPr/>
          <p:nvPr/>
        </p:nvSpPr>
        <p:spPr>
          <a:xfrm>
            <a:off x="8361053" y="4978609"/>
            <a:ext cx="28378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Adicionalmente, se puede filtrar por departamento y municipio. </a:t>
            </a:r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33" r="52156" b="43975"/>
          <a:stretch/>
        </p:blipFill>
        <p:spPr>
          <a:xfrm>
            <a:off x="7907097" y="836974"/>
            <a:ext cx="3812163" cy="2036761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22DF8341-331E-984C-9FAD-FD09CB8E4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4" t="28333" b="43975"/>
          <a:stretch/>
        </p:blipFill>
        <p:spPr>
          <a:xfrm>
            <a:off x="7626653" y="2917192"/>
            <a:ext cx="4155721" cy="2036761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71" y="5526485"/>
            <a:ext cx="5070664" cy="13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68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33173A7-AAEB-B344-AC9F-C7E6CE99F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53" y="-42202"/>
            <a:ext cx="12259105" cy="69424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59"/>
          <a:stretch/>
        </p:blipFill>
        <p:spPr>
          <a:xfrm rot="20972847">
            <a:off x="3590084" y="787677"/>
            <a:ext cx="306037" cy="36191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963" y="5566409"/>
            <a:ext cx="5070664" cy="1333792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4A9CA669-303B-6E45-BE1B-6C2A2BDCBA6C}"/>
              </a:ext>
            </a:extLst>
          </p:cNvPr>
          <p:cNvSpPr/>
          <p:nvPr/>
        </p:nvSpPr>
        <p:spPr>
          <a:xfrm>
            <a:off x="5697911" y="900453"/>
            <a:ext cx="4124960" cy="4124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19F7E0A-4414-354B-883C-CE3DA55A1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7179" y="1215413"/>
            <a:ext cx="1047668" cy="9105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B9F1F9A-7AD1-804F-B421-4DE4167D65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8875935" y="3857013"/>
            <a:ext cx="1047668" cy="91059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DD2EF8E-306A-F040-8501-E4BA4573E9B9}"/>
              </a:ext>
            </a:extLst>
          </p:cNvPr>
          <p:cNvSpPr txBox="1"/>
          <p:nvPr/>
        </p:nvSpPr>
        <p:spPr>
          <a:xfrm>
            <a:off x="6650955" y="1776004"/>
            <a:ext cx="222497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Recuerde que en este Sistema, también se puede filtrar por departamento y municipio. </a:t>
            </a:r>
          </a:p>
        </p:txBody>
      </p:sp>
    </p:spTree>
    <p:extLst>
      <p:ext uri="{BB962C8B-B14F-4D97-AF65-F5344CB8AC3E}">
        <p14:creationId xmlns:p14="http://schemas.microsoft.com/office/powerpoint/2010/main" val="3456910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7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adroTexto 42">
            <a:extLst>
              <a:ext uri="{FF2B5EF4-FFF2-40B4-BE49-F238E27FC236}">
                <a16:creationId xmlns:a16="http://schemas.microsoft.com/office/drawing/2014/main" id="{F86E3D02-9678-BA4A-B61A-1FF8C4731E21}"/>
              </a:ext>
            </a:extLst>
          </p:cNvPr>
          <p:cNvSpPr txBox="1"/>
          <p:nvPr/>
        </p:nvSpPr>
        <p:spPr>
          <a:xfrm>
            <a:off x="4447483" y="572289"/>
            <a:ext cx="1719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9A722B7D-DB35-B14C-BD00-BD3124A04721}"/>
              </a:ext>
            </a:extLst>
          </p:cNvPr>
          <p:cNvSpPr/>
          <p:nvPr/>
        </p:nvSpPr>
        <p:spPr>
          <a:xfrm>
            <a:off x="5697696" y="1074421"/>
            <a:ext cx="5226746" cy="659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576000" rtlCol="0" anchor="ctr"/>
          <a:lstStyle/>
          <a:p>
            <a:r>
              <a:rPr lang="es-CO" sz="30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¿Dónde puedo obtener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13267B2F-5F71-B848-8EAD-0126BED26193}"/>
              </a:ext>
            </a:extLst>
          </p:cNvPr>
          <p:cNvSpPr/>
          <p:nvPr/>
        </p:nvSpPr>
        <p:spPr>
          <a:xfrm>
            <a:off x="6167326" y="1740697"/>
            <a:ext cx="3379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información?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287838" y="233884"/>
            <a:ext cx="26220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Comunidad    |    </a:t>
            </a:r>
            <a:r>
              <a:rPr lang="es-CO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7" name="Rectángulo 46"/>
          <p:cNvSpPr/>
          <p:nvPr/>
        </p:nvSpPr>
        <p:spPr>
          <a:xfrm>
            <a:off x="-1" y="233884"/>
            <a:ext cx="5986022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SIASAR</a:t>
            </a: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038FF063-4F11-034E-800F-A904B2C3E09A}"/>
              </a:ext>
            </a:extLst>
          </p:cNvPr>
          <p:cNvSpPr/>
          <p:nvPr/>
        </p:nvSpPr>
        <p:spPr>
          <a:xfrm>
            <a:off x="358127" y="5644422"/>
            <a:ext cx="5217891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el MVCT seguiremos trabajando para divulgar adecuadamente la política pública y su implementación.</a:t>
            </a: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83F3234F-BB87-4140-806C-BCD62DBAB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223" y="2714435"/>
            <a:ext cx="4779272" cy="1216542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F637B4E2-345E-3C48-80CC-D7F44ECEA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527" y="4304896"/>
            <a:ext cx="4708967" cy="1198646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412A1999-6C66-104A-89F8-6A7A377793E1}"/>
              </a:ext>
            </a:extLst>
          </p:cNvPr>
          <p:cNvSpPr/>
          <p:nvPr/>
        </p:nvSpPr>
        <p:spPr>
          <a:xfrm>
            <a:off x="5774222" y="4004938"/>
            <a:ext cx="557023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contactarnos: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3DFD4974-3E27-DD47-ADE0-055ED11E73B6}"/>
              </a:ext>
            </a:extLst>
          </p:cNvPr>
          <p:cNvSpPr txBox="1"/>
          <p:nvPr/>
        </p:nvSpPr>
        <p:spPr>
          <a:xfrm>
            <a:off x="6686222" y="4868731"/>
            <a:ext cx="3177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siasar@minvivienda.gov.co</a:t>
            </a: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AAA06AD5-9480-9E48-AED1-607130653349}"/>
              </a:ext>
            </a:extLst>
          </p:cNvPr>
          <p:cNvSpPr/>
          <p:nvPr/>
        </p:nvSpPr>
        <p:spPr>
          <a:xfrm>
            <a:off x="5697696" y="2397857"/>
            <a:ext cx="636120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conocer más información ingrese a: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B30C9779-6AD8-264D-A390-56690A7E35D4}"/>
              </a:ext>
            </a:extLst>
          </p:cNvPr>
          <p:cNvSpPr txBox="1"/>
          <p:nvPr/>
        </p:nvSpPr>
        <p:spPr>
          <a:xfrm>
            <a:off x="6686222" y="3309296"/>
            <a:ext cx="3177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www.minvivienda.gov.co</a:t>
            </a:r>
          </a:p>
        </p:txBody>
      </p:sp>
      <p:grpSp>
        <p:nvGrpSpPr>
          <p:cNvPr id="55" name="Grupo 54"/>
          <p:cNvGrpSpPr/>
          <p:nvPr/>
        </p:nvGrpSpPr>
        <p:grpSpPr>
          <a:xfrm>
            <a:off x="779277" y="766447"/>
            <a:ext cx="4375593" cy="4877975"/>
            <a:chOff x="1123699" y="2322686"/>
            <a:chExt cx="4058497" cy="4524472"/>
          </a:xfrm>
        </p:grpSpPr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050BB6FB-1F57-7645-86FF-FC4575C8A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3699" y="2322686"/>
              <a:ext cx="4058497" cy="4524472"/>
            </a:xfrm>
            <a:prstGeom prst="rect">
              <a:avLst/>
            </a:prstGeom>
          </p:spPr>
        </p:pic>
        <p:pic>
          <p:nvPicPr>
            <p:cNvPr id="57" name="Imagen 5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659"/>
            <a:stretch/>
          </p:blipFill>
          <p:spPr>
            <a:xfrm rot="21252548">
              <a:off x="3216138" y="2611429"/>
              <a:ext cx="185698" cy="219606"/>
            </a:xfrm>
            <a:prstGeom prst="rect">
              <a:avLst/>
            </a:prstGeom>
          </p:spPr>
        </p:pic>
        <p:pic>
          <p:nvPicPr>
            <p:cNvPr id="58" name="Imagen 5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343"/>
            <a:stretch/>
          </p:blipFill>
          <p:spPr>
            <a:xfrm>
              <a:off x="3506733" y="4844466"/>
              <a:ext cx="186036" cy="224610"/>
            </a:xfrm>
            <a:prstGeom prst="rect">
              <a:avLst/>
            </a:prstGeom>
          </p:spPr>
        </p:pic>
      </p:grpSp>
      <p:pic>
        <p:nvPicPr>
          <p:cNvPr id="59" name="Imagen 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71" y="5526485"/>
            <a:ext cx="5070664" cy="1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90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912" y="-1025"/>
            <a:ext cx="12192911" cy="6859025"/>
          </a:xfrm>
          <a:prstGeom prst="rect">
            <a:avLst/>
          </a:prstGeom>
          <a:solidFill>
            <a:srgbClr val="034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 sz="260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274" y="72973"/>
            <a:ext cx="6548251" cy="1722458"/>
          </a:xfrm>
          <a:prstGeom prst="rect">
            <a:avLst/>
          </a:prstGeom>
        </p:spPr>
      </p:pic>
      <p:cxnSp>
        <p:nvCxnSpPr>
          <p:cNvPr id="4" name="Conector recto 3"/>
          <p:cNvCxnSpPr/>
          <p:nvPr/>
        </p:nvCxnSpPr>
        <p:spPr>
          <a:xfrm>
            <a:off x="940207" y="4712677"/>
            <a:ext cx="7034416" cy="0"/>
          </a:xfrm>
          <a:prstGeom prst="line">
            <a:avLst/>
          </a:prstGeom>
          <a:ln w="38100">
            <a:solidFill>
              <a:srgbClr val="65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940207" y="4862146"/>
            <a:ext cx="47074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</a:t>
            </a:r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Luis Acero Vergel</a:t>
            </a:r>
          </a:p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Viceministro de Agua y Saneamiento Básico</a:t>
            </a:r>
          </a:p>
          <a:p>
            <a:endParaRPr lang="es-C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 31, 2021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" t="27846" r="4831" b="28585"/>
          <a:stretch/>
        </p:blipFill>
        <p:spPr>
          <a:xfrm>
            <a:off x="10058400" y="5630897"/>
            <a:ext cx="1811215" cy="90178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420" y="5666065"/>
            <a:ext cx="2269814" cy="89495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A1FCB76-B32F-5C4E-AE97-B1ABEE675DED}"/>
              </a:ext>
            </a:extLst>
          </p:cNvPr>
          <p:cNvSpPr txBox="1"/>
          <p:nvPr/>
        </p:nvSpPr>
        <p:spPr>
          <a:xfrm>
            <a:off x="940207" y="2284558"/>
            <a:ext cx="4439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>
                <a:solidFill>
                  <a:srgbClr val="E2EC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SIASAR</a:t>
            </a:r>
          </a:p>
          <a:p>
            <a:r>
              <a:rPr lang="es-CO" sz="2000" b="1" dirty="0">
                <a:solidFill>
                  <a:srgbClr val="E2EC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Información de Agua Potable y Saneamiento Rural.</a:t>
            </a:r>
          </a:p>
        </p:txBody>
      </p:sp>
    </p:spTree>
    <p:extLst>
      <p:ext uri="{BB962C8B-B14F-4D97-AF65-F5344CB8AC3E}">
        <p14:creationId xmlns:p14="http://schemas.microsoft.com/office/powerpoint/2010/main" val="1206217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7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5A1FCB76-B32F-5C4E-AE97-B1ABEE675DED}"/>
              </a:ext>
            </a:extLst>
          </p:cNvPr>
          <p:cNvSpPr txBox="1"/>
          <p:nvPr/>
        </p:nvSpPr>
        <p:spPr>
          <a:xfrm>
            <a:off x="5230970" y="1305342"/>
            <a:ext cx="65226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srgbClr val="E2EC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SIASAR</a:t>
            </a:r>
          </a:p>
          <a:p>
            <a:r>
              <a:rPr lang="es-CO" sz="2400" b="1" dirty="0">
                <a:solidFill>
                  <a:srgbClr val="E2EC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Información de Agua Potable y Saneamiento Rural.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3403574-8EC5-D643-9456-57F3799B8B86}"/>
              </a:ext>
            </a:extLst>
          </p:cNvPr>
          <p:cNvSpPr txBox="1"/>
          <p:nvPr/>
        </p:nvSpPr>
        <p:spPr>
          <a:xfrm>
            <a:off x="5230970" y="3105609"/>
            <a:ext cx="6306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Ministerio de Vivienda, Ciudad y Territorio trabaja para cerrar las brechas existentes entre las zonas urbanas y rurales, en el acceso al agua potable y al saneamiento básico, mejorando así las condiciones de vida de la población rural.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287838" y="233884"/>
            <a:ext cx="26220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Comunidad    |    </a:t>
            </a:r>
            <a:r>
              <a:rPr lang="es-CO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Rectángulo 8"/>
          <p:cNvSpPr/>
          <p:nvPr/>
        </p:nvSpPr>
        <p:spPr>
          <a:xfrm>
            <a:off x="-1" y="233884"/>
            <a:ext cx="5495636" cy="45448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SIASAR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212942" y="1074735"/>
            <a:ext cx="5282693" cy="5204431"/>
            <a:chOff x="485504" y="1294542"/>
            <a:chExt cx="5282693" cy="520443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908739B6-4967-7C49-8E19-C337F4DF0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5504" y="1294542"/>
              <a:ext cx="5282693" cy="5204431"/>
            </a:xfrm>
            <a:prstGeom prst="rect">
              <a:avLst/>
            </a:prstGeom>
          </p:spPr>
        </p:pic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923"/>
            <a:stretch/>
          </p:blipFill>
          <p:spPr>
            <a:xfrm>
              <a:off x="2498283" y="1635540"/>
              <a:ext cx="235927" cy="281231"/>
            </a:xfrm>
            <a:prstGeom prst="rect">
              <a:avLst/>
            </a:prstGeom>
          </p:spPr>
        </p:pic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67" y="5513657"/>
            <a:ext cx="5070664" cy="1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67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89EDFECE-2389-9248-8CA0-9803BB2FC2E7}"/>
              </a:ext>
            </a:extLst>
          </p:cNvPr>
          <p:cNvSpPr/>
          <p:nvPr/>
        </p:nvSpPr>
        <p:spPr>
          <a:xfrm>
            <a:off x="0" y="5163779"/>
            <a:ext cx="12192000" cy="1694221"/>
          </a:xfrm>
          <a:prstGeom prst="rect">
            <a:avLst/>
          </a:prstGeom>
          <a:solidFill>
            <a:srgbClr val="E2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420914" y="233884"/>
            <a:ext cx="24889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Comunidad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" name="Rectángulo 4"/>
          <p:cNvSpPr/>
          <p:nvPr/>
        </p:nvSpPr>
        <p:spPr>
          <a:xfrm>
            <a:off x="-1" y="233884"/>
            <a:ext cx="5495636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SIASAR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52C18A-E72A-694F-B6BB-817639753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81" y="1717202"/>
            <a:ext cx="9988895" cy="220818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9414888-59F3-F144-BA4E-4EF285247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740" y="1694221"/>
            <a:ext cx="1428750" cy="18584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08BBC59-C1E4-C644-AC8C-2A14F125C4C1}"/>
              </a:ext>
            </a:extLst>
          </p:cNvPr>
          <p:cNvSpPr txBox="1"/>
          <p:nvPr/>
        </p:nvSpPr>
        <p:spPr>
          <a:xfrm>
            <a:off x="3118262" y="998122"/>
            <a:ext cx="595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ESQUEMAS DIFERENCIALES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074674A-4E73-ED48-BAA0-67D6E5A13904}"/>
              </a:ext>
            </a:extLst>
          </p:cNvPr>
          <p:cNvSpPr txBox="1"/>
          <p:nvPr/>
        </p:nvSpPr>
        <p:spPr>
          <a:xfrm>
            <a:off x="1603769" y="263615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ADB0D7-051B-394C-B536-C6C0C2FA0882}"/>
              </a:ext>
            </a:extLst>
          </p:cNvPr>
          <p:cNvSpPr txBox="1"/>
          <p:nvPr/>
        </p:nvSpPr>
        <p:spPr>
          <a:xfrm>
            <a:off x="3108857" y="2645699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SIASAR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01E4214-FE5D-D545-9927-9CD81743DC86}"/>
              </a:ext>
            </a:extLst>
          </p:cNvPr>
          <p:cNvSpPr txBox="1"/>
          <p:nvPr/>
        </p:nvSpPr>
        <p:spPr>
          <a:xfrm>
            <a:off x="6233644" y="2598597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Formalización</a:t>
            </a:r>
          </a:p>
          <a:p>
            <a:pPr algn="ctr"/>
            <a:r>
              <a:rPr lang="es-CO" sz="1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prestadores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80117E0-A3F9-9048-A278-37A4249659D1}"/>
              </a:ext>
            </a:extLst>
          </p:cNvPr>
          <p:cNvSpPr txBox="1"/>
          <p:nvPr/>
        </p:nvSpPr>
        <p:spPr>
          <a:xfrm>
            <a:off x="4596289" y="2444517"/>
            <a:ext cx="1292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técnica y fortalecimiento comunitario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C5DFCA6-FA8F-864C-8B13-17229D1AEE2A}"/>
              </a:ext>
            </a:extLst>
          </p:cNvPr>
          <p:cNvSpPr txBox="1"/>
          <p:nvPr/>
        </p:nvSpPr>
        <p:spPr>
          <a:xfrm>
            <a:off x="7966560" y="2608454"/>
            <a:ext cx="92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social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DB1869C-E5F1-684E-A8F7-870DC54F3F08}"/>
              </a:ext>
            </a:extLst>
          </p:cNvPr>
          <p:cNvSpPr txBox="1"/>
          <p:nvPr/>
        </p:nvSpPr>
        <p:spPr>
          <a:xfrm>
            <a:off x="9420914" y="2608454"/>
            <a:ext cx="1228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Estructuración de proyectos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576331B-4A36-174C-87A6-26D580F186B8}"/>
              </a:ext>
            </a:extLst>
          </p:cNvPr>
          <p:cNvSpPr txBox="1"/>
          <p:nvPr/>
        </p:nvSpPr>
        <p:spPr>
          <a:xfrm>
            <a:off x="5087258" y="19249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rgbClr val="3D5D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8945D0C-F01F-9F4C-B184-F6A0D2A41140}"/>
              </a:ext>
            </a:extLst>
          </p:cNvPr>
          <p:cNvSpPr txBox="1"/>
          <p:nvPr/>
        </p:nvSpPr>
        <p:spPr>
          <a:xfrm>
            <a:off x="1868869" y="19249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rgbClr val="3D5D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7A41E07-0459-F64F-9EBC-D61D48B50827}"/>
              </a:ext>
            </a:extLst>
          </p:cNvPr>
          <p:cNvSpPr txBox="1"/>
          <p:nvPr/>
        </p:nvSpPr>
        <p:spPr>
          <a:xfrm>
            <a:off x="6692114" y="19249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rgbClr val="3D5D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E64C1A7-F5C0-6940-8E7D-D63CCF6EE64F}"/>
              </a:ext>
            </a:extLst>
          </p:cNvPr>
          <p:cNvSpPr txBox="1"/>
          <p:nvPr/>
        </p:nvSpPr>
        <p:spPr>
          <a:xfrm>
            <a:off x="3451412" y="182880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175D167-9CDD-164C-9D89-803078F2B89C}"/>
              </a:ext>
            </a:extLst>
          </p:cNvPr>
          <p:cNvSpPr txBox="1"/>
          <p:nvPr/>
        </p:nvSpPr>
        <p:spPr>
          <a:xfrm>
            <a:off x="8286245" y="19249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rgbClr val="3D5D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EDA2637-03AE-1F45-98F7-4A3E1226156F}"/>
              </a:ext>
            </a:extLst>
          </p:cNvPr>
          <p:cNvSpPr txBox="1"/>
          <p:nvPr/>
        </p:nvSpPr>
        <p:spPr>
          <a:xfrm>
            <a:off x="9880376" y="19249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rgbClr val="3D5D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71" y="5526485"/>
            <a:ext cx="5070664" cy="1333793"/>
          </a:xfrm>
          <a:prstGeom prst="rect">
            <a:avLst/>
          </a:prstGeom>
        </p:spPr>
      </p:pic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D761A4CD-4AB0-684C-97BD-A38AC8E4226E}"/>
              </a:ext>
            </a:extLst>
          </p:cNvPr>
          <p:cNvSpPr/>
          <p:nvPr/>
        </p:nvSpPr>
        <p:spPr>
          <a:xfrm rot="5400000">
            <a:off x="4922782" y="-738458"/>
            <a:ext cx="1405474" cy="11248106"/>
          </a:xfrm>
          <a:prstGeom prst="round2Same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9914554-885A-964A-A3EC-F80673B5960C}"/>
              </a:ext>
            </a:extLst>
          </p:cNvPr>
          <p:cNvSpPr txBox="1"/>
          <p:nvPr/>
        </p:nvSpPr>
        <p:spPr>
          <a:xfrm>
            <a:off x="1778133" y="4369384"/>
            <a:ext cx="9127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política pública de agua y saneamiento básico 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las zonas rurales parte de la estrategia de 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esquemas diferenciales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a través de 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 temáticas principales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podremos comprenderlo integralmente.</a:t>
            </a:r>
          </a:p>
        </p:txBody>
      </p:sp>
    </p:spTree>
    <p:extLst>
      <p:ext uri="{BB962C8B-B14F-4D97-AF65-F5344CB8AC3E}">
        <p14:creationId xmlns:p14="http://schemas.microsoft.com/office/powerpoint/2010/main" val="723370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DF4B16B-4459-0E44-B385-BA7B9D787902}"/>
              </a:ext>
            </a:extLst>
          </p:cNvPr>
          <p:cNvSpPr txBox="1"/>
          <p:nvPr/>
        </p:nvSpPr>
        <p:spPr>
          <a:xfrm>
            <a:off x="480047" y="495494"/>
            <a:ext cx="1719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F1801EA-E9FD-1F46-A88B-11A68CEB6688}"/>
              </a:ext>
            </a:extLst>
          </p:cNvPr>
          <p:cNvSpPr/>
          <p:nvPr/>
        </p:nvSpPr>
        <p:spPr>
          <a:xfrm>
            <a:off x="1538887" y="1104868"/>
            <a:ext cx="4893715" cy="596621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576000" rtlCol="0" anchor="ctr"/>
          <a:lstStyle/>
          <a:p>
            <a:r>
              <a:rPr lang="es-CO" sz="3000" b="1" dirty="0">
                <a:latin typeface="Arial" panose="020B0604020202020204" pitchFamily="34" charset="0"/>
                <a:cs typeface="Arial" panose="020B0604020202020204" pitchFamily="34" charset="0"/>
              </a:rPr>
              <a:t>¿Qué es el SIASAR?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4DC19543-C683-0C49-9958-56660A513383}"/>
              </a:ext>
            </a:extLst>
          </p:cNvPr>
          <p:cNvSpPr txBox="1"/>
          <p:nvPr/>
        </p:nvSpPr>
        <p:spPr>
          <a:xfrm>
            <a:off x="840454" y="2434486"/>
            <a:ext cx="590911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SIASAR, en Colombia, recopila </a:t>
            </a:r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solo rural de cada municipio, para diagnosticar y verificar el estado de los territorios frente a agua y saneamiento, que se encuentran en el inventario del Sistema de Inversiones en Agua Potable y Saneamiento Básico (SINAS). </a:t>
            </a:r>
          </a:p>
          <a:p>
            <a:pPr algn="just"/>
            <a:endParaRPr lang="es-CO" sz="1600" dirty="0">
              <a:solidFill>
                <a:srgbClr val="3E5D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¿De dónde se obtiene la información?</a:t>
            </a:r>
          </a:p>
          <a:p>
            <a:pPr algn="just"/>
            <a:endParaRPr lang="es-CO" sz="1600" dirty="0">
              <a:solidFill>
                <a:srgbClr val="3E5D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recolecta directamente en campo en cada municipio a través de cuestionarios; dichos formatos son entregados en el taller de transferencia de conocimiento, que realiza el Ministerio de Vivienda a los PDA.</a:t>
            </a:r>
          </a:p>
          <a:p>
            <a:pPr algn="just"/>
            <a:endParaRPr lang="es-CO" sz="1600" dirty="0">
              <a:solidFill>
                <a:srgbClr val="3E5D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¿Quién la recolecta?</a:t>
            </a:r>
          </a:p>
          <a:p>
            <a:pPr algn="just"/>
            <a:endParaRPr lang="es-CO" sz="1600" dirty="0">
              <a:solidFill>
                <a:srgbClr val="3E5D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Planes Departamentales de Agua (PDA).</a:t>
            </a:r>
          </a:p>
          <a:p>
            <a:pPr algn="just"/>
            <a:endParaRPr lang="es-CO" sz="1600" dirty="0">
              <a:solidFill>
                <a:srgbClr val="3E5D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431676" y="233884"/>
            <a:ext cx="24781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Comunidad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Rectángulo 8"/>
          <p:cNvSpPr/>
          <p:nvPr/>
        </p:nvSpPr>
        <p:spPr>
          <a:xfrm>
            <a:off x="-1" y="233884"/>
            <a:ext cx="5495636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SIASAR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3BF5BE9-34CE-3948-B82C-8CCBA8458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58399" y="-133992"/>
            <a:ext cx="3005187" cy="532626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71" y="5526485"/>
            <a:ext cx="5070664" cy="1333793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9F1801EA-E9FD-1F46-A88B-11A68CEB6688}"/>
              </a:ext>
            </a:extLst>
          </p:cNvPr>
          <p:cNvSpPr/>
          <p:nvPr/>
        </p:nvSpPr>
        <p:spPr>
          <a:xfrm>
            <a:off x="8004259" y="5192274"/>
            <a:ext cx="4199909" cy="153449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0" rIns="432000" rtlCol="0" anchor="ctr"/>
          <a:lstStyle/>
          <a:p>
            <a:endParaRPr lang="es-CO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480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6210F6C5-5C07-C74F-9490-F41DEDB4ABFD}"/>
              </a:ext>
            </a:extLst>
          </p:cNvPr>
          <p:cNvSpPr/>
          <p:nvPr/>
        </p:nvSpPr>
        <p:spPr>
          <a:xfrm>
            <a:off x="409771" y="1212268"/>
            <a:ext cx="4474300" cy="4578375"/>
          </a:xfrm>
          <a:prstGeom prst="ellipse">
            <a:avLst/>
          </a:prstGeom>
          <a:solidFill>
            <a:srgbClr val="E2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7CF2C7E-2CA4-154F-877D-758DE8C9DEA4}"/>
              </a:ext>
            </a:extLst>
          </p:cNvPr>
          <p:cNvSpPr txBox="1"/>
          <p:nvPr/>
        </p:nvSpPr>
        <p:spPr>
          <a:xfrm>
            <a:off x="5187463" y="1031338"/>
            <a:ext cx="67224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muestra específicamente el SIASAR?</a:t>
            </a:r>
          </a:p>
          <a:p>
            <a:pPr algn="just"/>
            <a:endParaRPr lang="es-CO" sz="1600" dirty="0">
              <a:solidFill>
                <a:srgbClr val="3E5D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detallada de agua y saneamiento básico sobre:</a:t>
            </a:r>
          </a:p>
          <a:p>
            <a:pPr algn="just"/>
            <a:endParaRPr lang="es-CO" sz="16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1600" dirty="0">
              <a:solidFill>
                <a:srgbClr val="BF12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1600" dirty="0">
              <a:solidFill>
                <a:srgbClr val="BF12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1600" dirty="0">
              <a:solidFill>
                <a:srgbClr val="BF12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1600" b="1" dirty="0">
              <a:solidFill>
                <a:srgbClr val="BF12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¿Cuál es la diferencia con el Sistema de Inversiones en Agua Potable y Saneamiento Básico (SINAS)?</a:t>
            </a:r>
          </a:p>
          <a:p>
            <a:pPr algn="just"/>
            <a:endParaRPr lang="es-CO" sz="1600" dirty="0">
              <a:solidFill>
                <a:srgbClr val="3E5D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SINAS es un sistema de información que documenta el estado del abastecimiento de agua y saneamiento básico del país, permitiendo la planeación, priorización, seguimiento y monitoreo de inversiones, así como la viabilización e implementación de proyectos. A través de esta plataforma usted puede obtener: información general, habitantes por comunidad, infraestructura de abastecimiento de agua, tipo de toma de agua, infraestructura de agua residual y manejo de residuos sólidos.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431676" y="233884"/>
            <a:ext cx="24781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Comunidad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Rectángulo 8"/>
          <p:cNvSpPr/>
          <p:nvPr/>
        </p:nvSpPr>
        <p:spPr>
          <a:xfrm>
            <a:off x="-1" y="233884"/>
            <a:ext cx="5495636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SIASAR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1AA34EC-2799-1D4B-AB3E-B432E3B3D9F5}"/>
              </a:ext>
            </a:extLst>
          </p:cNvPr>
          <p:cNvSpPr/>
          <p:nvPr/>
        </p:nvSpPr>
        <p:spPr>
          <a:xfrm>
            <a:off x="5027884" y="2004101"/>
            <a:ext cx="3670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>
                <a:srgbClr val="BF124E"/>
              </a:buClr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Comunidad.</a:t>
            </a:r>
          </a:p>
          <a:p>
            <a:pPr marL="742950" lvl="1" indent="-285750">
              <a:buClr>
                <a:srgbClr val="BF124E"/>
              </a:buClr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de agua.</a:t>
            </a:r>
          </a:p>
          <a:p>
            <a:pPr marL="742950" lvl="1" indent="-285750">
              <a:buClr>
                <a:srgbClr val="BF124E"/>
              </a:buClr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Prestadores de servicio.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361EBE4-7ECD-1B4E-939B-C718CD4D41F5}"/>
              </a:ext>
            </a:extLst>
          </p:cNvPr>
          <p:cNvSpPr/>
          <p:nvPr/>
        </p:nvSpPr>
        <p:spPr>
          <a:xfrm>
            <a:off x="7553164" y="2004100"/>
            <a:ext cx="46834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Prestadores de asistencia técnica.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Escuelas.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Centros de salud.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92F51E9-1591-4E49-9CB2-EE725DAD5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94664" y="947244"/>
            <a:ext cx="5257596" cy="52575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71" y="5526485"/>
            <a:ext cx="5070664" cy="13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21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DF4B16B-4459-0E44-B385-BA7B9D787902}"/>
              </a:ext>
            </a:extLst>
          </p:cNvPr>
          <p:cNvSpPr txBox="1"/>
          <p:nvPr/>
        </p:nvSpPr>
        <p:spPr>
          <a:xfrm>
            <a:off x="790652" y="684180"/>
            <a:ext cx="1719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F1801EA-E9FD-1F46-A88B-11A68CEB6688}"/>
              </a:ext>
            </a:extLst>
          </p:cNvPr>
          <p:cNvSpPr/>
          <p:nvPr/>
        </p:nvSpPr>
        <p:spPr>
          <a:xfrm>
            <a:off x="2275085" y="1200838"/>
            <a:ext cx="8926315" cy="55913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576000" rtlCol="0" anchor="ctr"/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¿Cuáles son los beneficios del SIASAR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2767AAA-2889-7643-AF80-014FCE8ECBDF}"/>
              </a:ext>
            </a:extLst>
          </p:cNvPr>
          <p:cNvSpPr/>
          <p:nvPr/>
        </p:nvSpPr>
        <p:spPr>
          <a:xfrm>
            <a:off x="2759110" y="1811725"/>
            <a:ext cx="8065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las comunidades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B19A706D-C3D4-E84F-BD19-BF93CD0E6987}"/>
              </a:ext>
            </a:extLst>
          </p:cNvPr>
          <p:cNvSpPr txBox="1"/>
          <p:nvPr/>
        </p:nvSpPr>
        <p:spPr>
          <a:xfrm>
            <a:off x="812506" y="2750303"/>
            <a:ext cx="56587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Clr>
                <a:srgbClr val="BF124E"/>
              </a:buClr>
              <a:buSzPct val="120000"/>
              <a:buFont typeface="+mj-lt"/>
              <a:buAutoNum type="alphaLcPeriod"/>
            </a:pPr>
            <a:r>
              <a:rPr lang="es-CO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información al detalle de su municipio sobre: infraestructura, asistencia técnica, prestación de servicios de agua, escuelas, centros de salud, entre otros.</a:t>
            </a:r>
          </a:p>
          <a:p>
            <a:pPr marL="228600" indent="-228600" algn="just">
              <a:buClr>
                <a:srgbClr val="BF124E"/>
              </a:buClr>
              <a:buSzPct val="120000"/>
              <a:buFont typeface="+mj-lt"/>
              <a:buAutoNum type="alphaLcPeriod"/>
            </a:pPr>
            <a:endParaRPr lang="es-CO" sz="14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Clr>
                <a:srgbClr val="BF124E"/>
              </a:buClr>
              <a:buSzPct val="120000"/>
              <a:buFont typeface="+mj-lt"/>
              <a:buAutoNum type="alphaLcPeriod"/>
            </a:pPr>
            <a:r>
              <a:rPr lang="es-CO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Usted y cualquier persona de su comunidad pueden consultar la información histórica de las comunidades rurales sobre agua y saneamiento básico.</a:t>
            </a:r>
          </a:p>
          <a:p>
            <a:pPr marL="228600" indent="-228600" algn="just">
              <a:buClr>
                <a:srgbClr val="BF124E"/>
              </a:buClr>
              <a:buSzPct val="120000"/>
              <a:buFont typeface="+mj-lt"/>
              <a:buAutoNum type="alphaLcPeriod"/>
            </a:pPr>
            <a:endParaRPr lang="es-CO" sz="14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Clr>
                <a:srgbClr val="BF124E"/>
              </a:buClr>
              <a:buSzPct val="120000"/>
              <a:buFont typeface="+mj-lt"/>
              <a:buAutoNum type="alphaLcPeriod"/>
            </a:pPr>
            <a:r>
              <a:rPr lang="es-CO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Usted podrá tener toda la información registrada de administraciones anteriores, ya que este registro no se pierde al cambiar de administración.</a:t>
            </a:r>
          </a:p>
          <a:p>
            <a:pPr marL="228600" indent="-228600" algn="just">
              <a:buClr>
                <a:srgbClr val="BF124E"/>
              </a:buClr>
              <a:buSzPct val="120000"/>
              <a:buFont typeface="+mj-lt"/>
              <a:buAutoNum type="alphaLcPeriod"/>
            </a:pPr>
            <a:endParaRPr lang="es-CO" sz="14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Clr>
                <a:srgbClr val="BF124E"/>
              </a:buClr>
              <a:buSzPct val="120000"/>
              <a:buFont typeface="+mj-lt"/>
              <a:buAutoNum type="alphaLcPeriod"/>
            </a:pPr>
            <a:r>
              <a:rPr lang="es-CO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Usted y cualquier persona de su comunidad puede conocer la realidad del territorio a través de este sistema para presentar iniciativas de agua para la búsqueda de soluciones y gestión de recursos.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532CD91-8981-C848-A678-37CDE3E0F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" t="-1020" r="1308" b="3115"/>
          <a:stretch/>
        </p:blipFill>
        <p:spPr>
          <a:xfrm>
            <a:off x="7728286" y="2211835"/>
            <a:ext cx="3853834" cy="323576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318661" y="233884"/>
            <a:ext cx="25912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Comunidad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" name="Rectángulo 8"/>
          <p:cNvSpPr/>
          <p:nvPr/>
        </p:nvSpPr>
        <p:spPr>
          <a:xfrm>
            <a:off x="-1" y="233884"/>
            <a:ext cx="5495636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SIASAR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71" y="5526485"/>
            <a:ext cx="5070664" cy="13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67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70A60515-E8C8-2C42-95D3-E7344D438FB9}"/>
              </a:ext>
            </a:extLst>
          </p:cNvPr>
          <p:cNvSpPr txBox="1"/>
          <p:nvPr/>
        </p:nvSpPr>
        <p:spPr>
          <a:xfrm>
            <a:off x="790652" y="684180"/>
            <a:ext cx="1719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49B857B-782E-3046-B406-C6190A2385C9}"/>
              </a:ext>
            </a:extLst>
          </p:cNvPr>
          <p:cNvSpPr/>
          <p:nvPr/>
        </p:nvSpPr>
        <p:spPr>
          <a:xfrm>
            <a:off x="2275085" y="1200838"/>
            <a:ext cx="8175199" cy="55913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576000" rtlCol="0" anchor="ctr"/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¿Cómo consultar información 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54CD58F-4C5A-5B45-BEEF-D989A4C3C481}"/>
              </a:ext>
            </a:extLst>
          </p:cNvPr>
          <p:cNvSpPr/>
          <p:nvPr/>
        </p:nvSpPr>
        <p:spPr>
          <a:xfrm>
            <a:off x="2556887" y="1763938"/>
            <a:ext cx="3148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través del SIASAR?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298112" y="233884"/>
            <a:ext cx="26117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Comunidad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-1" y="233884"/>
            <a:ext cx="5495636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SIASAR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57E21A3-7462-964F-8735-1F48F77B10D9}"/>
              </a:ext>
            </a:extLst>
          </p:cNvPr>
          <p:cNvSpPr/>
          <p:nvPr/>
        </p:nvSpPr>
        <p:spPr>
          <a:xfrm>
            <a:off x="-1" y="2750303"/>
            <a:ext cx="5608321" cy="2347730"/>
          </a:xfrm>
          <a:prstGeom prst="rect">
            <a:avLst/>
          </a:prstGeom>
          <a:solidFill>
            <a:srgbClr val="517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71"/>
          <a:stretch/>
        </p:blipFill>
        <p:spPr>
          <a:xfrm>
            <a:off x="2086038" y="1793234"/>
            <a:ext cx="8159263" cy="5055974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5CA069A0-3176-B24E-80DE-EBB049779673}"/>
              </a:ext>
            </a:extLst>
          </p:cNvPr>
          <p:cNvSpPr txBox="1"/>
          <p:nvPr/>
        </p:nvSpPr>
        <p:spPr>
          <a:xfrm>
            <a:off x="995822" y="3062100"/>
            <a:ext cx="21804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esto, solo debe tener a la mano un dispositivo electrónico y acceso a internet: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EF875C4-73E5-6B4D-8587-40FF7BB4602A}"/>
              </a:ext>
            </a:extLst>
          </p:cNvPr>
          <p:cNvSpPr txBox="1"/>
          <p:nvPr/>
        </p:nvSpPr>
        <p:spPr>
          <a:xfrm>
            <a:off x="10245301" y="3304161"/>
            <a:ext cx="1696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5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ingresar a este link, encontrará un tablero con información general de Colombia.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419" y="5524207"/>
            <a:ext cx="5070664" cy="13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68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76423CB-5E1D-464F-960C-0F67D7AE9754}"/>
              </a:ext>
            </a:extLst>
          </p:cNvPr>
          <p:cNvSpPr/>
          <p:nvPr/>
        </p:nvSpPr>
        <p:spPr>
          <a:xfrm>
            <a:off x="676202" y="4710292"/>
            <a:ext cx="3512078" cy="144549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46800" rIns="360000" rtlCol="0" anchor="ctr"/>
          <a:lstStyle/>
          <a:p>
            <a:pPr algn="just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no quiere descargar los archivos, encontrará un tablero en la página inicial en la parte inferior.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0A60515-E8C8-2C42-95D3-E7344D438FB9}"/>
              </a:ext>
            </a:extLst>
          </p:cNvPr>
          <p:cNvSpPr txBox="1"/>
          <p:nvPr/>
        </p:nvSpPr>
        <p:spPr>
          <a:xfrm>
            <a:off x="790652" y="373132"/>
            <a:ext cx="1719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49B857B-782E-3046-B406-C6190A2385C9}"/>
              </a:ext>
            </a:extLst>
          </p:cNvPr>
          <p:cNvSpPr/>
          <p:nvPr/>
        </p:nvSpPr>
        <p:spPr>
          <a:xfrm>
            <a:off x="2275085" y="889790"/>
            <a:ext cx="8175199" cy="55913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576000" rtlCol="0" anchor="ctr"/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¿Cómo consultar información 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54CD58F-4C5A-5B45-BEEF-D989A4C3C481}"/>
              </a:ext>
            </a:extLst>
          </p:cNvPr>
          <p:cNvSpPr/>
          <p:nvPr/>
        </p:nvSpPr>
        <p:spPr>
          <a:xfrm>
            <a:off x="2556889" y="1456717"/>
            <a:ext cx="3148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través del SIASAR?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CA069A0-3176-B24E-80DE-EBB049779673}"/>
              </a:ext>
            </a:extLst>
          </p:cNvPr>
          <p:cNvSpPr txBox="1"/>
          <p:nvPr/>
        </p:nvSpPr>
        <p:spPr>
          <a:xfrm>
            <a:off x="699805" y="2451372"/>
            <a:ext cx="34648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consultar información tienes dos opciones: La primera es dar clic en el botón “Descarga de datos en formato XLS”. Se abrirá en su dispositivo estos archivos que puede consultar dando clic sobre cualquiera de ellos: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370031" y="233884"/>
            <a:ext cx="25398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Comunidad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-1" y="233884"/>
            <a:ext cx="5495636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SIASAR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71" y="5526485"/>
            <a:ext cx="5070664" cy="13337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0445DCC-8ACB-C34E-A510-C04B084E5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9500891" y="2183319"/>
            <a:ext cx="1933952" cy="3134038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649B857B-782E-3046-B406-C6190A2385C9}"/>
              </a:ext>
            </a:extLst>
          </p:cNvPr>
          <p:cNvSpPr/>
          <p:nvPr/>
        </p:nvSpPr>
        <p:spPr>
          <a:xfrm>
            <a:off x="4605850" y="5310020"/>
            <a:ext cx="7393523" cy="45719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576000" rtlCol="0" anchor="ctr"/>
          <a:lstStyle/>
          <a:p>
            <a:endParaRPr lang="es-CO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" t="3206" r="46963" b="62179"/>
          <a:stretch/>
        </p:blipFill>
        <p:spPr>
          <a:xfrm>
            <a:off x="4625333" y="1963921"/>
            <a:ext cx="5555376" cy="344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99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860</Words>
  <Application>Microsoft Macintosh PowerPoint</Application>
  <PresentationFormat>Panorámica</PresentationFormat>
  <Paragraphs>119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carreño</dc:creator>
  <cp:lastModifiedBy>sergio carreño</cp:lastModifiedBy>
  <cp:revision>70</cp:revision>
  <dcterms:created xsi:type="dcterms:W3CDTF">2021-03-29T03:32:09Z</dcterms:created>
  <dcterms:modified xsi:type="dcterms:W3CDTF">2021-10-20T14:58:31Z</dcterms:modified>
</cp:coreProperties>
</file>