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81" r:id="rId2"/>
    <p:sldId id="282" r:id="rId3"/>
    <p:sldId id="275" r:id="rId4"/>
    <p:sldId id="274" r:id="rId5"/>
    <p:sldId id="268" r:id="rId6"/>
    <p:sldId id="277" r:id="rId7"/>
    <p:sldId id="279" r:id="rId8"/>
    <p:sldId id="259" r:id="rId9"/>
    <p:sldId id="264" r:id="rId10"/>
    <p:sldId id="278" r:id="rId11"/>
    <p:sldId id="273" r:id="rId12"/>
    <p:sldId id="280" r:id="rId13"/>
    <p:sldId id="276" r:id="rId14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CFD"/>
    <a:srgbClr val="004A84"/>
    <a:srgbClr val="3772FF"/>
    <a:srgbClr val="3E5D99"/>
    <a:srgbClr val="BF124E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23"/>
    <p:restoredTop sz="96405"/>
  </p:normalViewPr>
  <p:slideViewPr>
    <p:cSldViewPr snapToGrid="0" snapToObjects="1">
      <p:cViewPr varScale="1">
        <p:scale>
          <a:sx n="131" d="100"/>
          <a:sy n="131" d="100"/>
        </p:scale>
        <p:origin x="5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7E34F-D0F1-9644-BC30-BFAD8D18563D}" type="datetimeFigureOut">
              <a:rPr lang="es-CO" smtClean="0"/>
              <a:t>20/10/21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C987BE-A029-3246-BDB3-7E10CA52236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41291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C987BE-A029-3246-BDB3-7E10CA52236E}" type="slidenum">
              <a:rPr lang="es-CO" smtClean="0">
                <a:solidFill>
                  <a:prstClr val="black"/>
                </a:solidFill>
              </a:rPr>
              <a:pPr/>
              <a:t>3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435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18DF24-1E07-6B4C-B77D-62EA325D67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01810C1-B2D5-5C46-8A3B-286ACB0A82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5C60DA-65CF-A440-BB38-C8FBFC498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6B25-6B78-304B-8A1E-3505804F0282}" type="datetimeFigureOut">
              <a:rPr lang="es-CO" smtClean="0"/>
              <a:t>20/10/21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C471FB-C911-F74D-A856-FA4E03F9C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9639993-085F-6D4B-9451-29AC58BD3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AF72-868E-C84D-8C3F-29385894955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64374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833156-9AFF-814A-BE47-B03774F10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7B2A662-2D61-BB4E-95A1-7915A41937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BB1079-DBFD-7049-9BEA-C1E069EBE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6B25-6B78-304B-8A1E-3505804F0282}" type="datetimeFigureOut">
              <a:rPr lang="es-CO" smtClean="0"/>
              <a:t>20/10/21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9EFC96-8CEF-A747-B011-73C4D7D6C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6364E1-39CA-D543-B3FF-FC4CEE044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AF72-868E-C84D-8C3F-29385894955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28001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4A4D1B4-7E7C-3849-BAE4-D3CFB8BD15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D94B527-9268-C149-B10C-DE269DBBBD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425C1E-55B4-D641-8D7F-CEB834627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6B25-6B78-304B-8A1E-3505804F0282}" type="datetimeFigureOut">
              <a:rPr lang="es-CO" smtClean="0"/>
              <a:t>20/10/21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BFA048-EA53-7E4E-A24D-7E08313D2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9C84597-CE14-F145-950F-476628DAC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AF72-868E-C84D-8C3F-29385894955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87153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C191A9-7181-A44C-948F-08B9C0D9B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62271B-1064-1F47-B1A4-8F92082F0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FEA101-DCA0-F14F-AD15-B9B7D5C0A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6B25-6B78-304B-8A1E-3505804F0282}" type="datetimeFigureOut">
              <a:rPr lang="es-CO" smtClean="0"/>
              <a:t>20/10/21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A183E0-D8B2-174D-898A-24BE5D23D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FD1D79-ECCB-9C43-A2EE-E9C7A4E3C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AF72-868E-C84D-8C3F-29385894955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03305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1BA94A-D4CE-314F-9CD6-16F11A4C1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832F5A6-9A6C-4B4F-8B5C-06374D0160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18F7AD-60AB-BA49-8479-883B3DAC7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6B25-6B78-304B-8A1E-3505804F0282}" type="datetimeFigureOut">
              <a:rPr lang="es-CO" smtClean="0"/>
              <a:t>20/10/21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10B5690-3302-6645-A345-31AA148A2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450C62-6B57-044B-88ED-1B71031ED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AF72-868E-C84D-8C3F-29385894955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82538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DF6B00-3AC7-784B-AF7C-BDEE28AF4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AD329C-9EC5-844F-AF7A-EB7F1A2F50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07B8562-E4C3-8F4E-AD04-508E9C84B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EDF222-BD00-4B40-81C0-2F1F18C0C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6B25-6B78-304B-8A1E-3505804F0282}" type="datetimeFigureOut">
              <a:rPr lang="es-CO" smtClean="0"/>
              <a:t>20/10/21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46C2F72-DA95-6D4E-8825-943F639E6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539C955-B50D-CE45-982A-8B27DF675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AF72-868E-C84D-8C3F-29385894955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49729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014B9F-9878-424A-8880-46ADDB21A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920FDC8-A4C4-814A-807F-9DA8103817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75E51EA-DD4F-F64B-BE83-DCD4BB47D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0BF12B0-AB95-964B-9F16-EEE221815F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0E1ECEA-E48C-0745-85B1-FB7A62EDB4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0E09DC7-106C-7743-91A9-64DB44024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6B25-6B78-304B-8A1E-3505804F0282}" type="datetimeFigureOut">
              <a:rPr lang="es-CO" smtClean="0"/>
              <a:t>20/10/21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C97728B-B70E-7842-BF3D-3E97341C2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3943CEB-559D-5445-B831-8D15E7ACA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AF72-868E-C84D-8C3F-29385894955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10032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198051-EFE9-3841-BF5F-4348C80B7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DFCE890-840B-ED4C-8D77-FB935B065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6B25-6B78-304B-8A1E-3505804F0282}" type="datetimeFigureOut">
              <a:rPr lang="es-CO" smtClean="0"/>
              <a:t>20/10/21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061E847-30CA-074B-AC15-907889E4A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DE468EC-9580-7245-B948-E098371E0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AF72-868E-C84D-8C3F-29385894955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64607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AC8818B-54EB-494A-B335-B4166FF1B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6B25-6B78-304B-8A1E-3505804F0282}" type="datetimeFigureOut">
              <a:rPr lang="es-CO" smtClean="0"/>
              <a:t>20/10/21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3625AD2-423C-A147-B3C1-A9DE7C64D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9BA1972-D73A-AD44-A1BA-B6A6D99CA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AF72-868E-C84D-8C3F-29385894955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76830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3633E8-DDD5-B944-8E0C-A8549C5A5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7561FC4-8CF9-0444-B966-8B4A89A37A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5BF349D-EDFC-AC4F-873C-A98E7BE86C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A86BDF7-9BE9-2E40-86CE-2C9F03F10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6B25-6B78-304B-8A1E-3505804F0282}" type="datetimeFigureOut">
              <a:rPr lang="es-CO" smtClean="0"/>
              <a:t>20/10/21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922FE44-71C8-5247-9FF0-45050B941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89DC72A-4E03-2547-9F00-92DF77277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AF72-868E-C84D-8C3F-29385894955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63230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140560-8B57-EF4D-95D7-A74472C41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99725A2-B56E-254E-AF2A-6408B14F8B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8196A29-F242-B347-8AC8-739A3F3CC7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9EDDC7D-B8C0-BB4C-A7B5-0646B987C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6B25-6B78-304B-8A1E-3505804F0282}" type="datetimeFigureOut">
              <a:rPr lang="es-CO" smtClean="0"/>
              <a:t>20/10/21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FAC9B4F-44C0-464A-A41D-B54D59582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E43D54E-DCB0-E144-9222-38A54304E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AF72-868E-C84D-8C3F-29385894955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51725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1908B6C-081F-1844-B511-8523C3834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7EB5399-00F3-E740-B152-9DB0E4F9E1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9E146D-EBD5-4547-A080-94DC02258C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26B25-6B78-304B-8A1E-3505804F0282}" type="datetimeFigureOut">
              <a:rPr lang="es-CO" smtClean="0"/>
              <a:t>20/10/21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06627F-6D1A-194B-A759-F2DD92D358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FF3E65C-2A80-2B41-BF9F-47670AE767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BAF72-868E-C84D-8C3F-29385894955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62900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7360024" y="-512"/>
            <a:ext cx="4832887" cy="6859025"/>
          </a:xfrm>
          <a:prstGeom prst="rect">
            <a:avLst/>
          </a:prstGeom>
          <a:solidFill>
            <a:srgbClr val="E2EC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_tradnl" sz="2600"/>
          </a:p>
        </p:txBody>
      </p:sp>
      <p:sp>
        <p:nvSpPr>
          <p:cNvPr id="6" name="Rectángulo 5"/>
          <p:cNvSpPr/>
          <p:nvPr/>
        </p:nvSpPr>
        <p:spPr>
          <a:xfrm>
            <a:off x="-911" y="-512"/>
            <a:ext cx="7558158" cy="6859025"/>
          </a:xfrm>
          <a:prstGeom prst="rect">
            <a:avLst/>
          </a:prstGeom>
          <a:solidFill>
            <a:srgbClr val="034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_tradnl" sz="260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80"/>
          <a:stretch/>
        </p:blipFill>
        <p:spPr>
          <a:xfrm>
            <a:off x="3625766" y="2275135"/>
            <a:ext cx="8073175" cy="230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605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4">
            <a:extLst>
              <a:ext uri="{FF2B5EF4-FFF2-40B4-BE49-F238E27FC236}">
                <a16:creationId xmlns:a16="http://schemas.microsoft.com/office/drawing/2014/main" id="{18A240E3-B4F7-7349-A264-B11B8076D051}"/>
              </a:ext>
            </a:extLst>
          </p:cNvPr>
          <p:cNvSpPr/>
          <p:nvPr/>
        </p:nvSpPr>
        <p:spPr>
          <a:xfrm>
            <a:off x="4053413" y="2308578"/>
            <a:ext cx="4085175" cy="3377327"/>
          </a:xfrm>
          <a:prstGeom prst="roundRect">
            <a:avLst>
              <a:gd name="adj" fmla="val 5196"/>
            </a:avLst>
          </a:prstGeom>
          <a:solidFill>
            <a:srgbClr val="E2EC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0A60515-E8C8-2C42-95D3-E7344D438FB9}"/>
              </a:ext>
            </a:extLst>
          </p:cNvPr>
          <p:cNvSpPr txBox="1"/>
          <p:nvPr/>
        </p:nvSpPr>
        <p:spPr>
          <a:xfrm>
            <a:off x="790652" y="521522"/>
            <a:ext cx="17198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0" b="1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649B857B-782E-3046-B406-C6190A2385C9}"/>
              </a:ext>
            </a:extLst>
          </p:cNvPr>
          <p:cNvSpPr/>
          <p:nvPr/>
        </p:nvSpPr>
        <p:spPr>
          <a:xfrm>
            <a:off x="2275085" y="1097518"/>
            <a:ext cx="9677526" cy="553994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0" rIns="576000" rtlCol="0" anchor="ctr"/>
          <a:lstStyle/>
          <a:p>
            <a:r>
              <a:rPr lang="es-CO" sz="3200" b="1" dirty="0">
                <a:latin typeface="Arial" panose="020B0604020202020204" pitchFamily="34" charset="0"/>
                <a:cs typeface="Arial" panose="020B0604020202020204" pitchFamily="34" charset="0"/>
              </a:rPr>
              <a:t>¿Cómo puede usted consultar información</a:t>
            </a:r>
          </a:p>
        </p:txBody>
      </p:sp>
      <p:sp>
        <p:nvSpPr>
          <p:cNvPr id="51" name="Rectángulo 50">
            <a:extLst>
              <a:ext uri="{FF2B5EF4-FFF2-40B4-BE49-F238E27FC236}">
                <a16:creationId xmlns:a16="http://schemas.microsoft.com/office/drawing/2014/main" id="{5923ED0E-669F-5940-9038-A27490F2B875}"/>
              </a:ext>
            </a:extLst>
          </p:cNvPr>
          <p:cNvSpPr/>
          <p:nvPr/>
        </p:nvSpPr>
        <p:spPr>
          <a:xfrm>
            <a:off x="2565681" y="1658073"/>
            <a:ext cx="80658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000" dirty="0">
                <a:solidFill>
                  <a:srgbClr val="BF12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inventario rural a través del SINAS?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430854" y="2483067"/>
            <a:ext cx="3402536" cy="865694"/>
            <a:chOff x="430854" y="2569787"/>
            <a:chExt cx="3402536" cy="865694"/>
          </a:xfrm>
        </p:grpSpPr>
        <p:sp>
          <p:nvSpPr>
            <p:cNvPr id="62" name="Rectángulo 61">
              <a:extLst>
                <a:ext uri="{FF2B5EF4-FFF2-40B4-BE49-F238E27FC236}">
                  <a16:creationId xmlns:a16="http://schemas.microsoft.com/office/drawing/2014/main" id="{47C7D9DB-3F8C-0740-9542-78693CE2838D}"/>
                </a:ext>
              </a:extLst>
            </p:cNvPr>
            <p:cNvSpPr/>
            <p:nvPr/>
          </p:nvSpPr>
          <p:spPr>
            <a:xfrm>
              <a:off x="701884" y="2604484"/>
              <a:ext cx="313150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O" sz="1600" dirty="0">
                  <a:solidFill>
                    <a:srgbClr val="004A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Busque la sección de “Gestión” y de clic en “Consultar” de Sistemas de información. </a:t>
              </a:r>
            </a:p>
          </p:txBody>
        </p:sp>
        <p:sp>
          <p:nvSpPr>
            <p:cNvPr id="74" name="Rectángulo 73">
              <a:extLst>
                <a:ext uri="{FF2B5EF4-FFF2-40B4-BE49-F238E27FC236}">
                  <a16:creationId xmlns:a16="http://schemas.microsoft.com/office/drawing/2014/main" id="{3881C2F8-D204-2E4E-8C28-DC6789F3824C}"/>
                </a:ext>
              </a:extLst>
            </p:cNvPr>
            <p:cNvSpPr/>
            <p:nvPr/>
          </p:nvSpPr>
          <p:spPr>
            <a:xfrm>
              <a:off x="430854" y="2569787"/>
              <a:ext cx="54648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O" sz="2000" b="1" dirty="0">
                  <a:solidFill>
                    <a:srgbClr val="BF124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C.</a:t>
              </a:r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8711346" y="2451487"/>
            <a:ext cx="3423670" cy="834983"/>
            <a:chOff x="8238840" y="2569787"/>
            <a:chExt cx="3423670" cy="834983"/>
          </a:xfrm>
        </p:grpSpPr>
        <p:sp>
          <p:nvSpPr>
            <p:cNvPr id="64" name="Rectángulo 63">
              <a:extLst>
                <a:ext uri="{FF2B5EF4-FFF2-40B4-BE49-F238E27FC236}">
                  <a16:creationId xmlns:a16="http://schemas.microsoft.com/office/drawing/2014/main" id="{BBE4B3D1-8055-7D4F-8FD2-0622D17DE1A0}"/>
                </a:ext>
              </a:extLst>
            </p:cNvPr>
            <p:cNvSpPr/>
            <p:nvPr/>
          </p:nvSpPr>
          <p:spPr>
            <a:xfrm>
              <a:off x="8570159" y="2573773"/>
              <a:ext cx="309235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O" sz="1600" dirty="0">
                  <a:solidFill>
                    <a:srgbClr val="004A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 ingresar a la sección de SINAS, de clic en el botón “Consultar Reporte”.</a:t>
              </a:r>
            </a:p>
          </p:txBody>
        </p:sp>
        <p:sp>
          <p:nvSpPr>
            <p:cNvPr id="76" name="Rectángulo 75">
              <a:extLst>
                <a:ext uri="{FF2B5EF4-FFF2-40B4-BE49-F238E27FC236}">
                  <a16:creationId xmlns:a16="http://schemas.microsoft.com/office/drawing/2014/main" id="{F4E52CB9-ED1A-3043-A442-82EF5FC5CD5F}"/>
                </a:ext>
              </a:extLst>
            </p:cNvPr>
            <p:cNvSpPr/>
            <p:nvPr/>
          </p:nvSpPr>
          <p:spPr>
            <a:xfrm>
              <a:off x="8238840" y="2569787"/>
              <a:ext cx="54648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O" sz="2000" b="1" dirty="0">
                  <a:solidFill>
                    <a:srgbClr val="BF124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E.</a:t>
              </a:r>
            </a:p>
          </p:txBody>
        </p:sp>
      </p:grpSp>
      <p:sp>
        <p:nvSpPr>
          <p:cNvPr id="26" name="CuadroTexto 25">
            <a:extLst>
              <a:ext uri="{FF2B5EF4-FFF2-40B4-BE49-F238E27FC236}">
                <a16:creationId xmlns:a16="http://schemas.microsoft.com/office/drawing/2014/main" id="{20777113-3BA5-B248-B808-3772D9902875}"/>
              </a:ext>
            </a:extLst>
          </p:cNvPr>
          <p:cNvSpPr txBox="1"/>
          <p:nvPr/>
        </p:nvSpPr>
        <p:spPr>
          <a:xfrm>
            <a:off x="9416374" y="233884"/>
            <a:ext cx="249349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500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Nivel Comunidad    |    </a:t>
            </a:r>
            <a:r>
              <a:rPr lang="es-CO" sz="1500" b="1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86" t="43206" r="927" b="33075"/>
          <a:stretch/>
        </p:blipFill>
        <p:spPr>
          <a:xfrm>
            <a:off x="296692" y="3366421"/>
            <a:ext cx="3488819" cy="208203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" r="61755" b="76282"/>
          <a:stretch/>
        </p:blipFill>
        <p:spPr>
          <a:xfrm>
            <a:off x="8406490" y="3269676"/>
            <a:ext cx="3460624" cy="2110105"/>
          </a:xfrm>
          <a:prstGeom prst="rect">
            <a:avLst/>
          </a:prstGeom>
        </p:spPr>
      </p:pic>
      <p:sp>
        <p:nvSpPr>
          <p:cNvPr id="24" name="Rectángulo 23"/>
          <p:cNvSpPr/>
          <p:nvPr/>
        </p:nvSpPr>
        <p:spPr>
          <a:xfrm>
            <a:off x="0" y="325041"/>
            <a:ext cx="5287224" cy="323165"/>
          </a:xfrm>
          <a:prstGeom prst="rect">
            <a:avLst/>
          </a:prstGeom>
          <a:solidFill>
            <a:srgbClr val="DE2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SINAS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4356235" y="2668924"/>
            <a:ext cx="3480631" cy="619472"/>
            <a:chOff x="4326059" y="2569787"/>
            <a:chExt cx="3480631" cy="619472"/>
          </a:xfrm>
        </p:grpSpPr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ED2583E7-5851-AE43-BE07-523535D9B1FE}"/>
                </a:ext>
              </a:extLst>
            </p:cNvPr>
            <p:cNvSpPr/>
            <p:nvPr/>
          </p:nvSpPr>
          <p:spPr>
            <a:xfrm>
              <a:off x="4657378" y="2604484"/>
              <a:ext cx="314931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O" sz="1600" dirty="0">
                  <a:solidFill>
                    <a:srgbClr val="004A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 abrirán dos opciones: SINAS y SIASAR, de clic en SINAS.</a:t>
              </a:r>
            </a:p>
          </p:txBody>
        </p:sp>
        <p:sp>
          <p:nvSpPr>
            <p:cNvPr id="27" name="Rectángulo 26">
              <a:extLst>
                <a:ext uri="{FF2B5EF4-FFF2-40B4-BE49-F238E27FC236}">
                  <a16:creationId xmlns:a16="http://schemas.microsoft.com/office/drawing/2014/main" id="{2F95FC1B-C0E7-7E4E-9323-330300CBE5B3}"/>
                </a:ext>
              </a:extLst>
            </p:cNvPr>
            <p:cNvSpPr/>
            <p:nvPr/>
          </p:nvSpPr>
          <p:spPr>
            <a:xfrm>
              <a:off x="4326059" y="2569787"/>
              <a:ext cx="54648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O" sz="2000" b="1" dirty="0">
                  <a:solidFill>
                    <a:srgbClr val="BF124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D.</a:t>
              </a:r>
            </a:p>
          </p:txBody>
        </p:sp>
      </p:grpSp>
      <p:pic>
        <p:nvPicPr>
          <p:cNvPr id="28" name="Imagen 27">
            <a:extLst>
              <a:ext uri="{FF2B5EF4-FFF2-40B4-BE49-F238E27FC236}">
                <a16:creationId xmlns:a16="http://schemas.microsoft.com/office/drawing/2014/main" id="{32D0156B-CEC4-6641-9FD6-F1C724A20F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86" t="71686" r="927" b="4595"/>
          <a:stretch/>
        </p:blipFill>
        <p:spPr>
          <a:xfrm>
            <a:off x="4429539" y="3344911"/>
            <a:ext cx="3488819" cy="2125058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871" y="5526485"/>
            <a:ext cx="5070664" cy="133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520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uadroTexto 14">
            <a:extLst>
              <a:ext uri="{FF2B5EF4-FFF2-40B4-BE49-F238E27FC236}">
                <a16:creationId xmlns:a16="http://schemas.microsoft.com/office/drawing/2014/main" id="{70A60515-E8C8-2C42-95D3-E7344D438FB9}"/>
              </a:ext>
            </a:extLst>
          </p:cNvPr>
          <p:cNvSpPr txBox="1"/>
          <p:nvPr/>
        </p:nvSpPr>
        <p:spPr>
          <a:xfrm>
            <a:off x="790652" y="536076"/>
            <a:ext cx="17198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0" b="1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649B857B-782E-3046-B406-C6190A2385C9}"/>
              </a:ext>
            </a:extLst>
          </p:cNvPr>
          <p:cNvSpPr/>
          <p:nvPr/>
        </p:nvSpPr>
        <p:spPr>
          <a:xfrm>
            <a:off x="2275085" y="1112072"/>
            <a:ext cx="9218080" cy="553994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0" rIns="576000" rtlCol="0" anchor="ctr"/>
          <a:lstStyle/>
          <a:p>
            <a:r>
              <a:rPr lang="es-CO" sz="3200" b="1" dirty="0">
                <a:latin typeface="Arial" panose="020B0604020202020204" pitchFamily="34" charset="0"/>
                <a:cs typeface="Arial" panose="020B0604020202020204" pitchFamily="34" charset="0"/>
              </a:rPr>
              <a:t>¿Cómo puede usted consultar información</a:t>
            </a:r>
          </a:p>
        </p:txBody>
      </p:sp>
      <p:sp>
        <p:nvSpPr>
          <p:cNvPr id="51" name="Rectángulo 50">
            <a:extLst>
              <a:ext uri="{FF2B5EF4-FFF2-40B4-BE49-F238E27FC236}">
                <a16:creationId xmlns:a16="http://schemas.microsoft.com/office/drawing/2014/main" id="{5923ED0E-669F-5940-9038-A27490F2B875}"/>
              </a:ext>
            </a:extLst>
          </p:cNvPr>
          <p:cNvSpPr/>
          <p:nvPr/>
        </p:nvSpPr>
        <p:spPr>
          <a:xfrm>
            <a:off x="2600854" y="1672627"/>
            <a:ext cx="80658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000" dirty="0">
                <a:solidFill>
                  <a:srgbClr val="BF12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inventario rural a través del SINAS?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50205E59-0A58-8540-B29D-040CD0279D35}"/>
              </a:ext>
            </a:extLst>
          </p:cNvPr>
          <p:cNvSpPr/>
          <p:nvPr/>
        </p:nvSpPr>
        <p:spPr>
          <a:xfrm>
            <a:off x="1194926" y="2486815"/>
            <a:ext cx="865228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5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le abrirá un reporte de todo el país. Podrá filtrar por departamento, región y programas de desarrollo con enfoque territorial.</a:t>
            </a:r>
          </a:p>
        </p:txBody>
      </p:sp>
      <p:sp>
        <p:nvSpPr>
          <p:cNvPr id="71" name="Rectángulo 70">
            <a:extLst>
              <a:ext uri="{FF2B5EF4-FFF2-40B4-BE49-F238E27FC236}">
                <a16:creationId xmlns:a16="http://schemas.microsoft.com/office/drawing/2014/main" id="{E13B0861-A468-FA47-8E66-EFCAB3281939}"/>
              </a:ext>
            </a:extLst>
          </p:cNvPr>
          <p:cNvSpPr/>
          <p:nvPr/>
        </p:nvSpPr>
        <p:spPr>
          <a:xfrm>
            <a:off x="790651" y="2552089"/>
            <a:ext cx="5464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000" b="1" dirty="0">
                <a:solidFill>
                  <a:srgbClr val="BF12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0777113-3BA5-B248-B808-3772D9902875}"/>
              </a:ext>
            </a:extLst>
          </p:cNvPr>
          <p:cNvSpPr txBox="1"/>
          <p:nvPr/>
        </p:nvSpPr>
        <p:spPr>
          <a:xfrm>
            <a:off x="9445557" y="233884"/>
            <a:ext cx="246431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500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Nivel Comunidad    |    </a:t>
            </a:r>
            <a:r>
              <a:rPr lang="es-CO" sz="1500" b="1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69" b="53590"/>
          <a:stretch/>
        </p:blipFill>
        <p:spPr>
          <a:xfrm>
            <a:off x="927126" y="3263694"/>
            <a:ext cx="10982742" cy="2092569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0" y="325041"/>
            <a:ext cx="5287224" cy="323165"/>
          </a:xfrm>
          <a:prstGeom prst="rect">
            <a:avLst/>
          </a:prstGeom>
          <a:solidFill>
            <a:srgbClr val="DE2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SINAS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871" y="5526485"/>
            <a:ext cx="5070664" cy="133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617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10216662" y="0"/>
            <a:ext cx="1973873" cy="6858000"/>
          </a:xfrm>
          <a:prstGeom prst="rect">
            <a:avLst/>
          </a:prstGeom>
          <a:solidFill>
            <a:srgbClr val="3B64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DDF81C9B-420C-D74A-9FB7-B95302B126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68" t="6639"/>
          <a:stretch/>
        </p:blipFill>
        <p:spPr>
          <a:xfrm>
            <a:off x="0" y="0"/>
            <a:ext cx="11275835" cy="6858000"/>
          </a:xfrm>
          <a:prstGeom prst="rect">
            <a:avLst/>
          </a:prstGeom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9A805509-471B-4640-B187-185326EAF25C}"/>
              </a:ext>
            </a:extLst>
          </p:cNvPr>
          <p:cNvSpPr/>
          <p:nvPr/>
        </p:nvSpPr>
        <p:spPr>
          <a:xfrm>
            <a:off x="5689600" y="152400"/>
            <a:ext cx="4124960" cy="41249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7669159-9ABA-B34A-A99E-A7508BF929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868" y="467360"/>
            <a:ext cx="1047668" cy="91059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6A0FD93-3FF9-4946-93F7-2A960B1EFD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8867624" y="3108960"/>
            <a:ext cx="1047668" cy="91059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0CB2F02-FCC7-9440-8D8A-4AEA3A197595}"/>
              </a:ext>
            </a:extLst>
          </p:cNvPr>
          <p:cNvSpPr txBox="1"/>
          <p:nvPr/>
        </p:nvSpPr>
        <p:spPr>
          <a:xfrm>
            <a:off x="6452628" y="1490131"/>
            <a:ext cx="28539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quiere obtener información detallada acerca de un municipio en específico, debe solicitarlo a su Alcaldía.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871" y="5526485"/>
            <a:ext cx="5070664" cy="133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397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7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9A722B7D-DB35-B14C-BD00-BD3124A04721}"/>
              </a:ext>
            </a:extLst>
          </p:cNvPr>
          <p:cNvSpPr/>
          <p:nvPr/>
        </p:nvSpPr>
        <p:spPr>
          <a:xfrm>
            <a:off x="5366102" y="1099156"/>
            <a:ext cx="6832274" cy="600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0" rIns="576000" rtlCol="0" anchor="ctr"/>
          <a:lstStyle/>
          <a:p>
            <a:r>
              <a:rPr lang="es-CO" sz="3200" b="1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¿Dónde puedo obtener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F86E3D02-9678-BA4A-B61A-1FF8C4731E21}"/>
              </a:ext>
            </a:extLst>
          </p:cNvPr>
          <p:cNvSpPr txBox="1"/>
          <p:nvPr/>
        </p:nvSpPr>
        <p:spPr>
          <a:xfrm>
            <a:off x="3797196" y="636877"/>
            <a:ext cx="17198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13267B2F-5F71-B848-8EAD-0126BED26193}"/>
              </a:ext>
            </a:extLst>
          </p:cNvPr>
          <p:cNvSpPr/>
          <p:nvPr/>
        </p:nvSpPr>
        <p:spPr>
          <a:xfrm>
            <a:off x="5818024" y="1801055"/>
            <a:ext cx="37786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mayor información?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0EA308E-9717-7A43-AFA6-C0BED960B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767" y="974543"/>
            <a:ext cx="4172161" cy="4651187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20777113-3BA5-B248-B808-3772D9902875}"/>
              </a:ext>
            </a:extLst>
          </p:cNvPr>
          <p:cNvSpPr txBox="1"/>
          <p:nvPr/>
        </p:nvSpPr>
        <p:spPr>
          <a:xfrm>
            <a:off x="9084420" y="233884"/>
            <a:ext cx="282544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Nivel Comunidad    |    </a:t>
            </a:r>
            <a:r>
              <a:rPr lang="es-CO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0" y="325041"/>
            <a:ext cx="5287224" cy="323165"/>
          </a:xfrm>
          <a:prstGeom prst="rect">
            <a:avLst/>
          </a:prstGeom>
          <a:solidFill>
            <a:srgbClr val="DE2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SINAS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9B3D8241-83F2-5848-BAF8-8D25330D7973}"/>
              </a:ext>
            </a:extLst>
          </p:cNvPr>
          <p:cNvSpPr/>
          <p:nvPr/>
        </p:nvSpPr>
        <p:spPr>
          <a:xfrm>
            <a:off x="568083" y="5731716"/>
            <a:ext cx="4627371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Desde el MVCT seguiremos trabajando para divulgar adecuadamente la política pública y su implementación.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15A1399D-31FA-754C-A5C3-226900FC8739}"/>
              </a:ext>
            </a:extLst>
          </p:cNvPr>
          <p:cNvSpPr/>
          <p:nvPr/>
        </p:nvSpPr>
        <p:spPr>
          <a:xfrm>
            <a:off x="5517039" y="3971450"/>
            <a:ext cx="5570237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contactarnos: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5587344" y="4271408"/>
            <a:ext cx="4708967" cy="1198646"/>
            <a:chOff x="5984005" y="4419362"/>
            <a:chExt cx="4708967" cy="1198646"/>
          </a:xfrm>
        </p:grpSpPr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0342B3D2-DE07-FC4D-95D8-B95D576602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84005" y="4419362"/>
              <a:ext cx="4708967" cy="1198646"/>
            </a:xfrm>
            <a:prstGeom prst="rect">
              <a:avLst/>
            </a:prstGeom>
          </p:spPr>
        </p:pic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4355B17F-0905-274B-B032-3052E062A300}"/>
                </a:ext>
              </a:extLst>
            </p:cNvPr>
            <p:cNvSpPr txBox="1"/>
            <p:nvPr/>
          </p:nvSpPr>
          <p:spPr>
            <a:xfrm>
              <a:off x="6825700" y="4983197"/>
              <a:ext cx="31776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400" b="1" dirty="0">
                  <a:solidFill>
                    <a:srgbClr val="004A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apoyo.sinas@minvivienda.gov.co</a:t>
              </a:r>
            </a:p>
          </p:txBody>
        </p:sp>
      </p:grpSp>
      <p:sp>
        <p:nvSpPr>
          <p:cNvPr id="23" name="Rectángulo 22">
            <a:extLst>
              <a:ext uri="{FF2B5EF4-FFF2-40B4-BE49-F238E27FC236}">
                <a16:creationId xmlns:a16="http://schemas.microsoft.com/office/drawing/2014/main" id="{E8381BA7-B2EB-AB44-AC46-3C1A377E1F64}"/>
              </a:ext>
            </a:extLst>
          </p:cNvPr>
          <p:cNvSpPr/>
          <p:nvPr/>
        </p:nvSpPr>
        <p:spPr>
          <a:xfrm>
            <a:off x="5556893" y="2489486"/>
            <a:ext cx="6361202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conocer más información ingrese a: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5517040" y="2806064"/>
            <a:ext cx="4779272" cy="1216542"/>
            <a:chOff x="5913701" y="2954018"/>
            <a:chExt cx="4779272" cy="1216542"/>
          </a:xfrm>
        </p:grpSpPr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683BB196-428E-4049-BFDE-61424ED0F4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13701" y="2954018"/>
              <a:ext cx="4779272" cy="1216542"/>
            </a:xfrm>
            <a:prstGeom prst="rect">
              <a:avLst/>
            </a:prstGeom>
          </p:spPr>
        </p:pic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55110E16-321E-6842-AA43-7C7CB2963B29}"/>
                </a:ext>
              </a:extLst>
            </p:cNvPr>
            <p:cNvSpPr txBox="1"/>
            <p:nvPr/>
          </p:nvSpPr>
          <p:spPr>
            <a:xfrm>
              <a:off x="6825700" y="3548879"/>
              <a:ext cx="31776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400" b="1" dirty="0">
                  <a:solidFill>
                    <a:srgbClr val="004A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www.minvivienda.gov.co</a:t>
              </a:r>
            </a:p>
          </p:txBody>
        </p:sp>
      </p:grpSp>
      <p:pic>
        <p:nvPicPr>
          <p:cNvPr id="15" name="Imagen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871" y="5526485"/>
            <a:ext cx="5070664" cy="133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619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-912" y="-1025"/>
            <a:ext cx="12192911" cy="6859025"/>
          </a:xfrm>
          <a:prstGeom prst="rect">
            <a:avLst/>
          </a:prstGeom>
          <a:solidFill>
            <a:srgbClr val="034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_tradnl" sz="260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8274" y="72973"/>
            <a:ext cx="6548251" cy="1722458"/>
          </a:xfrm>
          <a:prstGeom prst="rect">
            <a:avLst/>
          </a:prstGeom>
        </p:spPr>
      </p:pic>
      <p:cxnSp>
        <p:nvCxnSpPr>
          <p:cNvPr id="4" name="Conector recto 3"/>
          <p:cNvCxnSpPr/>
          <p:nvPr/>
        </p:nvCxnSpPr>
        <p:spPr>
          <a:xfrm>
            <a:off x="940207" y="4712677"/>
            <a:ext cx="7034416" cy="0"/>
          </a:xfrm>
          <a:prstGeom prst="line">
            <a:avLst/>
          </a:prstGeom>
          <a:ln w="38100">
            <a:solidFill>
              <a:srgbClr val="65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/>
          <p:cNvSpPr txBox="1"/>
          <p:nvPr/>
        </p:nvSpPr>
        <p:spPr>
          <a:xfrm>
            <a:off x="940207" y="4862146"/>
            <a:ext cx="470744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Jose</a:t>
            </a:r>
            <a:r>
              <a:rPr lang="es-C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Luis Acero Vergel</a:t>
            </a:r>
          </a:p>
          <a:p>
            <a:r>
              <a:rPr lang="es-CO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Viceministro de Agua y Saneamiento Básico</a:t>
            </a:r>
          </a:p>
          <a:p>
            <a:endParaRPr lang="es-CO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Mayo 31, 2021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1" t="27846" r="4831" b="28585"/>
          <a:stretch/>
        </p:blipFill>
        <p:spPr>
          <a:xfrm>
            <a:off x="10058400" y="5630897"/>
            <a:ext cx="1811215" cy="90178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420" y="5666065"/>
            <a:ext cx="2269814" cy="894955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A1FCB76-B32F-5C4E-AE97-B1ABEE675DED}"/>
              </a:ext>
            </a:extLst>
          </p:cNvPr>
          <p:cNvSpPr txBox="1"/>
          <p:nvPr/>
        </p:nvSpPr>
        <p:spPr>
          <a:xfrm>
            <a:off x="940207" y="2284558"/>
            <a:ext cx="44393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b="1" dirty="0">
                <a:solidFill>
                  <a:srgbClr val="E2EC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SINAS</a:t>
            </a:r>
          </a:p>
          <a:p>
            <a:r>
              <a:rPr lang="es-CO" sz="2000" b="1" dirty="0">
                <a:solidFill>
                  <a:srgbClr val="E2EC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de Inversiones en Agua Potable y Saneamiento Básico.</a:t>
            </a:r>
          </a:p>
        </p:txBody>
      </p:sp>
    </p:spTree>
    <p:extLst>
      <p:ext uri="{BB962C8B-B14F-4D97-AF65-F5344CB8AC3E}">
        <p14:creationId xmlns:p14="http://schemas.microsoft.com/office/powerpoint/2010/main" val="3894396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7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20777113-3BA5-B248-B808-3772D9902875}"/>
              </a:ext>
            </a:extLst>
          </p:cNvPr>
          <p:cNvSpPr txBox="1"/>
          <p:nvPr/>
        </p:nvSpPr>
        <p:spPr>
          <a:xfrm>
            <a:off x="9829800" y="233884"/>
            <a:ext cx="20800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Nivel Comunidad    |    </a:t>
            </a:r>
            <a:r>
              <a:rPr lang="es-CO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871" y="5526485"/>
            <a:ext cx="5070664" cy="1333792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C563DFD9-8CC2-A243-8A5A-E962B477517C}"/>
              </a:ext>
            </a:extLst>
          </p:cNvPr>
          <p:cNvSpPr/>
          <p:nvPr/>
        </p:nvSpPr>
        <p:spPr>
          <a:xfrm>
            <a:off x="0" y="233884"/>
            <a:ext cx="5287224" cy="435247"/>
          </a:xfrm>
          <a:prstGeom prst="rect">
            <a:avLst/>
          </a:prstGeom>
          <a:solidFill>
            <a:srgbClr val="DE2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SINAS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AAD97A7-7B5B-9A4E-83E0-0D1185678A56}"/>
              </a:ext>
            </a:extLst>
          </p:cNvPr>
          <p:cNvSpPr txBox="1"/>
          <p:nvPr/>
        </p:nvSpPr>
        <p:spPr>
          <a:xfrm>
            <a:off x="5451611" y="1056608"/>
            <a:ext cx="602611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800" b="1" dirty="0">
                <a:solidFill>
                  <a:srgbClr val="E2EC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SINAS</a:t>
            </a:r>
          </a:p>
          <a:p>
            <a:r>
              <a:rPr lang="es-CO" sz="2800" b="1" dirty="0">
                <a:solidFill>
                  <a:srgbClr val="E2EC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de Inversiones en Agua Potable y Saneamiento Básico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109B9E2-FB8D-544B-843A-BB045E33900A}"/>
              </a:ext>
            </a:extLst>
          </p:cNvPr>
          <p:cNvSpPr txBox="1"/>
          <p:nvPr/>
        </p:nvSpPr>
        <p:spPr>
          <a:xfrm>
            <a:off x="5537771" y="3064471"/>
            <a:ext cx="59399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Ministerio de Vivienda, Ciudad y Territorio trabaja para cerrar las brechas existentes entre las zonas urbanas y rurales, en el acceso al agua potable y saneamiento básico, mejorando así las condiciones de vida de la población rural.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AEDA59BA-0A82-1A4D-84A6-B95A75AA74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96" y="973571"/>
            <a:ext cx="5398239" cy="531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366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0777113-3BA5-B248-B808-3772D9902875}"/>
              </a:ext>
            </a:extLst>
          </p:cNvPr>
          <p:cNvSpPr txBox="1"/>
          <p:nvPr/>
        </p:nvSpPr>
        <p:spPr>
          <a:xfrm>
            <a:off x="9420914" y="233884"/>
            <a:ext cx="248895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500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Nivel Comunidad    |    </a:t>
            </a:r>
            <a:r>
              <a:rPr lang="es-CO" sz="1500" b="1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" name="Rectángulo 4"/>
          <p:cNvSpPr/>
          <p:nvPr/>
        </p:nvSpPr>
        <p:spPr>
          <a:xfrm>
            <a:off x="0" y="325041"/>
            <a:ext cx="5287224" cy="323165"/>
          </a:xfrm>
          <a:prstGeom prst="rect">
            <a:avLst/>
          </a:prstGeom>
          <a:solidFill>
            <a:srgbClr val="DE2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SINAS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021C5E1-5BEE-8547-98EC-8943F7766857}"/>
              </a:ext>
            </a:extLst>
          </p:cNvPr>
          <p:cNvSpPr/>
          <p:nvPr/>
        </p:nvSpPr>
        <p:spPr>
          <a:xfrm>
            <a:off x="0" y="5163779"/>
            <a:ext cx="12192000" cy="1694221"/>
          </a:xfrm>
          <a:prstGeom prst="rect">
            <a:avLst/>
          </a:prstGeom>
          <a:solidFill>
            <a:srgbClr val="E2EC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80AF7B0-3FAA-A64C-935D-20A292B6D1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181" y="1717202"/>
            <a:ext cx="9988895" cy="220818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C93DB58-2F16-E64D-B72B-1ABB06CBC6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8769" y="1694221"/>
            <a:ext cx="1428750" cy="185845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73BA129-4C0B-FF46-8B05-CFD6726DBC1D}"/>
              </a:ext>
            </a:extLst>
          </p:cNvPr>
          <p:cNvSpPr txBox="1"/>
          <p:nvPr/>
        </p:nvSpPr>
        <p:spPr>
          <a:xfrm>
            <a:off x="3118262" y="998122"/>
            <a:ext cx="59554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b="1" dirty="0">
                <a:solidFill>
                  <a:srgbClr val="BF12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ESQUEMAS DIFERENCIALES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F28713E-C72A-6E4B-A6E8-6E64A766DF15}"/>
              </a:ext>
            </a:extLst>
          </p:cNvPr>
          <p:cNvSpPr txBox="1"/>
          <p:nvPr/>
        </p:nvSpPr>
        <p:spPr>
          <a:xfrm>
            <a:off x="1603769" y="2636157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SINAS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647CB74-E99A-CD48-B26D-7202ECBFC529}"/>
              </a:ext>
            </a:extLst>
          </p:cNvPr>
          <p:cNvSpPr txBox="1"/>
          <p:nvPr/>
        </p:nvSpPr>
        <p:spPr>
          <a:xfrm>
            <a:off x="3129405" y="2645699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SIASAR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77FB906-5EAA-1548-96A1-27DB165EAD76}"/>
              </a:ext>
            </a:extLst>
          </p:cNvPr>
          <p:cNvSpPr txBox="1"/>
          <p:nvPr/>
        </p:nvSpPr>
        <p:spPr>
          <a:xfrm>
            <a:off x="6233644" y="2598597"/>
            <a:ext cx="1207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2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Formalización</a:t>
            </a:r>
          </a:p>
          <a:p>
            <a:pPr algn="ctr"/>
            <a:r>
              <a:rPr lang="es-CO" sz="12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prestadores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7973C00-5E77-EF40-9187-2B82C09767F8}"/>
              </a:ext>
            </a:extLst>
          </p:cNvPr>
          <p:cNvSpPr txBox="1"/>
          <p:nvPr/>
        </p:nvSpPr>
        <p:spPr>
          <a:xfrm>
            <a:off x="4596289" y="2444517"/>
            <a:ext cx="12922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Asistencia técnica y fortalecimiento comunitario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06B9BF0-F89E-6546-A5EA-A26DF62C7ECD}"/>
              </a:ext>
            </a:extLst>
          </p:cNvPr>
          <p:cNvSpPr txBox="1"/>
          <p:nvPr/>
        </p:nvSpPr>
        <p:spPr>
          <a:xfrm>
            <a:off x="7966560" y="2608454"/>
            <a:ext cx="928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Gestión social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9CC6516D-35CF-BC4D-810D-28D604225853}"/>
              </a:ext>
            </a:extLst>
          </p:cNvPr>
          <p:cNvSpPr txBox="1"/>
          <p:nvPr/>
        </p:nvSpPr>
        <p:spPr>
          <a:xfrm>
            <a:off x="9420914" y="2608454"/>
            <a:ext cx="1228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Estructuración de proyectos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17C6041-C034-D84A-B903-8A959E2E5D8B}"/>
              </a:ext>
            </a:extLst>
          </p:cNvPr>
          <p:cNvSpPr txBox="1"/>
          <p:nvPr/>
        </p:nvSpPr>
        <p:spPr>
          <a:xfrm>
            <a:off x="5087258" y="1924988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b="1" dirty="0">
                <a:solidFill>
                  <a:srgbClr val="3D5D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B9451CC8-991F-A446-891C-9F64EFA61A5E}"/>
              </a:ext>
            </a:extLst>
          </p:cNvPr>
          <p:cNvSpPr txBox="1"/>
          <p:nvPr/>
        </p:nvSpPr>
        <p:spPr>
          <a:xfrm>
            <a:off x="3487667" y="1924988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b="1" dirty="0">
                <a:solidFill>
                  <a:srgbClr val="3D5D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C0C8CD7-D3D2-7A46-818C-93E361B79494}"/>
              </a:ext>
            </a:extLst>
          </p:cNvPr>
          <p:cNvSpPr txBox="1"/>
          <p:nvPr/>
        </p:nvSpPr>
        <p:spPr>
          <a:xfrm>
            <a:off x="6692114" y="1924988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b="1" dirty="0">
                <a:solidFill>
                  <a:srgbClr val="3D5D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153965D7-A4CC-7945-B1C9-6F31E0255CE4}"/>
              </a:ext>
            </a:extLst>
          </p:cNvPr>
          <p:cNvSpPr txBox="1"/>
          <p:nvPr/>
        </p:nvSpPr>
        <p:spPr>
          <a:xfrm>
            <a:off x="1880441" y="1828806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b="1" dirty="0">
                <a:solidFill>
                  <a:srgbClr val="BF12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F0730413-BA8A-F345-AB1B-0B6CFB335490}"/>
              </a:ext>
            </a:extLst>
          </p:cNvPr>
          <p:cNvSpPr txBox="1"/>
          <p:nvPr/>
        </p:nvSpPr>
        <p:spPr>
          <a:xfrm>
            <a:off x="8286245" y="1924988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b="1" dirty="0">
                <a:solidFill>
                  <a:srgbClr val="3D5D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3F9B8AB5-9EB3-1747-A44F-0500F1106D2A}"/>
              </a:ext>
            </a:extLst>
          </p:cNvPr>
          <p:cNvSpPr txBox="1"/>
          <p:nvPr/>
        </p:nvSpPr>
        <p:spPr>
          <a:xfrm>
            <a:off x="9880376" y="1924988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b="1" dirty="0">
                <a:solidFill>
                  <a:srgbClr val="3D5D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871" y="5526485"/>
            <a:ext cx="5070664" cy="1333793"/>
          </a:xfrm>
          <a:prstGeom prst="rect">
            <a:avLst/>
          </a:prstGeom>
        </p:spPr>
      </p:pic>
      <p:sp>
        <p:nvSpPr>
          <p:cNvPr id="25" name="Redondear rectángulo de esquina del mismo lado 24">
            <a:extLst>
              <a:ext uri="{FF2B5EF4-FFF2-40B4-BE49-F238E27FC236}">
                <a16:creationId xmlns:a16="http://schemas.microsoft.com/office/drawing/2014/main" id="{D761A4CD-4AB0-684C-97BD-A38AC8E4226E}"/>
              </a:ext>
            </a:extLst>
          </p:cNvPr>
          <p:cNvSpPr/>
          <p:nvPr/>
        </p:nvSpPr>
        <p:spPr>
          <a:xfrm rot="5400000">
            <a:off x="4922782" y="-738458"/>
            <a:ext cx="1405474" cy="11248106"/>
          </a:xfrm>
          <a:prstGeom prst="round2Same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89914554-885A-964A-A3EC-F80673B5960C}"/>
              </a:ext>
            </a:extLst>
          </p:cNvPr>
          <p:cNvSpPr txBox="1"/>
          <p:nvPr/>
        </p:nvSpPr>
        <p:spPr>
          <a:xfrm>
            <a:off x="1778133" y="4369384"/>
            <a:ext cx="91273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política pública de agua y saneamiento básico </a:t>
            </a:r>
            <a:r>
              <a:rPr lang="es-CO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las zonas rurales parte de la estrategia de </a:t>
            </a:r>
            <a:r>
              <a:rPr lang="es-CO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esquemas diferenciales</a:t>
            </a:r>
            <a:r>
              <a:rPr lang="es-CO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a través de </a:t>
            </a:r>
            <a:r>
              <a:rPr lang="es-CO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seis temáticas principales</a:t>
            </a:r>
            <a:r>
              <a:rPr lang="es-CO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podremos comprenderlo integralmente.</a:t>
            </a:r>
          </a:p>
        </p:txBody>
      </p:sp>
    </p:spTree>
    <p:extLst>
      <p:ext uri="{BB962C8B-B14F-4D97-AF65-F5344CB8AC3E}">
        <p14:creationId xmlns:p14="http://schemas.microsoft.com/office/powerpoint/2010/main" val="2169518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BDF4B16B-4459-0E44-B385-BA7B9D787902}"/>
              </a:ext>
            </a:extLst>
          </p:cNvPr>
          <p:cNvSpPr txBox="1"/>
          <p:nvPr/>
        </p:nvSpPr>
        <p:spPr>
          <a:xfrm>
            <a:off x="480047" y="495494"/>
            <a:ext cx="17198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0" b="1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9F1801EA-E9FD-1F46-A88B-11A68CEB6688}"/>
              </a:ext>
            </a:extLst>
          </p:cNvPr>
          <p:cNvSpPr/>
          <p:nvPr/>
        </p:nvSpPr>
        <p:spPr>
          <a:xfrm>
            <a:off x="1538888" y="1073914"/>
            <a:ext cx="4893715" cy="596621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0" rIns="576000" rtlCol="0" anchor="ctr"/>
          <a:lstStyle/>
          <a:p>
            <a:r>
              <a:rPr lang="es-CO" sz="3200" b="1" dirty="0">
                <a:latin typeface="Arial" panose="020B0604020202020204" pitchFamily="34" charset="0"/>
                <a:cs typeface="Arial" panose="020B0604020202020204" pitchFamily="34" charset="0"/>
              </a:rPr>
              <a:t>¿Qué es el SINAS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4DC19543-C683-0C49-9958-56660A513383}"/>
              </a:ext>
            </a:extLst>
          </p:cNvPr>
          <p:cNvSpPr txBox="1"/>
          <p:nvPr/>
        </p:nvSpPr>
        <p:spPr>
          <a:xfrm>
            <a:off x="984690" y="2739950"/>
            <a:ext cx="671742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6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Sistema de Inversiones en Agua Potable y Saneamiento Básico (SINAS) es un sistema de información sobre agua y saneamiento básico de las zonas rurales y urbanas del país, permitiendo la planeación, priorización, seguimiento y monitoreo de inversiones, así como la viabilización e implementación de proyectos. </a:t>
            </a:r>
          </a:p>
          <a:p>
            <a:pPr algn="just"/>
            <a:endParaRPr lang="es-CO" sz="1600" dirty="0">
              <a:solidFill>
                <a:srgbClr val="004A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BF124E"/>
              </a:buClr>
            </a:pPr>
            <a:r>
              <a:rPr lang="es-CO" sz="16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SINAS permite hacer consultas de los proyectos de infraestructura ejecutados y en ejecución, de los indicadores sectoriales, de las necesidades de inversión en el sector de los municipios y distritos del país y de las condiciones de acceso a agua y saneamiento básico de las zonas rurales.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0777113-3BA5-B248-B808-3772D9902875}"/>
              </a:ext>
            </a:extLst>
          </p:cNvPr>
          <p:cNvSpPr txBox="1"/>
          <p:nvPr/>
        </p:nvSpPr>
        <p:spPr>
          <a:xfrm>
            <a:off x="9289915" y="233884"/>
            <a:ext cx="261995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500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Nivel Comunidad    |    </a:t>
            </a:r>
            <a:r>
              <a:rPr lang="es-CO" sz="1500" b="1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0" y="325041"/>
            <a:ext cx="5287224" cy="323165"/>
          </a:xfrm>
          <a:prstGeom prst="rect">
            <a:avLst/>
          </a:prstGeom>
          <a:solidFill>
            <a:srgbClr val="DE2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SINAS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F817F9A-233D-674B-A968-204EB208AA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56" t="11668" b="-1215"/>
          <a:stretch/>
        </p:blipFill>
        <p:spPr>
          <a:xfrm flipH="1">
            <a:off x="8285469" y="1073914"/>
            <a:ext cx="3088662" cy="436743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871" y="5526485"/>
            <a:ext cx="5070664" cy="133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480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>
            <a:extLst>
              <a:ext uri="{FF2B5EF4-FFF2-40B4-BE49-F238E27FC236}">
                <a16:creationId xmlns:a16="http://schemas.microsoft.com/office/drawing/2014/main" id="{B07B8DD0-65DA-4D49-AA6E-1D27F705C99B}"/>
              </a:ext>
            </a:extLst>
          </p:cNvPr>
          <p:cNvSpPr/>
          <p:nvPr/>
        </p:nvSpPr>
        <p:spPr>
          <a:xfrm>
            <a:off x="363327" y="1472818"/>
            <a:ext cx="4560570" cy="4560570"/>
          </a:xfrm>
          <a:prstGeom prst="ellipse">
            <a:avLst/>
          </a:prstGeom>
          <a:solidFill>
            <a:srgbClr val="E2EC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0777113-3BA5-B248-B808-3772D9902875}"/>
              </a:ext>
            </a:extLst>
          </p:cNvPr>
          <p:cNvSpPr txBox="1"/>
          <p:nvPr/>
        </p:nvSpPr>
        <p:spPr>
          <a:xfrm>
            <a:off x="9542834" y="233884"/>
            <a:ext cx="236703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500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Nivel Comunidad    |    </a:t>
            </a:r>
            <a:r>
              <a:rPr lang="es-CO" sz="1500" b="1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5440680" y="1983388"/>
            <a:ext cx="606364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CO" sz="1600" dirty="0">
              <a:solidFill>
                <a:srgbClr val="3E5D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1600" b="1" dirty="0">
                <a:solidFill>
                  <a:srgbClr val="BF12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¿De dónde se obtiene la información?</a:t>
            </a:r>
          </a:p>
          <a:p>
            <a:pPr algn="just"/>
            <a:endParaRPr lang="es-CO" sz="1600" dirty="0">
              <a:solidFill>
                <a:srgbClr val="3E5D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16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información se obtiene de los municipios, distritos y de los gestores departamentales.</a:t>
            </a:r>
          </a:p>
          <a:p>
            <a:pPr algn="just"/>
            <a:endParaRPr lang="es-CO" sz="1600" dirty="0">
              <a:solidFill>
                <a:srgbClr val="004A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16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Adicionalmente, está se integra con diferentes sistemas de información del Gobierno Nacional y territorial como: el Sistema de Información del Viceministerio de Agua y Saneamiento Básico (SIGEVAS); el Sistema Único de Información (SUI) de la Superintendencia de Servicios Públicos Domiciliarios (SSPD); el Sistema de Gestión y Monitoreo a la Ejecución de los Proyectos (GESPROY) del Departamento Nacional de Planeación (DNP); entre otros.</a:t>
            </a:r>
            <a:endParaRPr lang="es-CO" sz="1600" dirty="0"/>
          </a:p>
        </p:txBody>
      </p:sp>
      <p:sp>
        <p:nvSpPr>
          <p:cNvPr id="10" name="Rectángulo 9"/>
          <p:cNvSpPr/>
          <p:nvPr/>
        </p:nvSpPr>
        <p:spPr>
          <a:xfrm>
            <a:off x="0" y="325041"/>
            <a:ext cx="5287224" cy="323165"/>
          </a:xfrm>
          <a:prstGeom prst="rect">
            <a:avLst/>
          </a:prstGeom>
          <a:solidFill>
            <a:srgbClr val="DE2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4141CA5-691F-E64F-9D1B-3898280469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110" y="456457"/>
            <a:ext cx="3611880" cy="640154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871" y="5526485"/>
            <a:ext cx="5070664" cy="133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874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10216662" y="0"/>
            <a:ext cx="1975337" cy="6858000"/>
          </a:xfrm>
          <a:prstGeom prst="rect">
            <a:avLst/>
          </a:prstGeom>
          <a:solidFill>
            <a:srgbClr val="3B64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DF81C9B-420C-D74A-9FB7-B95302B126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68" t="6639"/>
          <a:stretch/>
        </p:blipFill>
        <p:spPr>
          <a:xfrm>
            <a:off x="0" y="0"/>
            <a:ext cx="11275835" cy="6858000"/>
          </a:xfrm>
          <a:prstGeom prst="rect">
            <a:avLst/>
          </a:prstGeom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9A805509-471B-4640-B187-185326EAF25C}"/>
              </a:ext>
            </a:extLst>
          </p:cNvPr>
          <p:cNvSpPr/>
          <p:nvPr/>
        </p:nvSpPr>
        <p:spPr>
          <a:xfrm>
            <a:off x="5249026" y="467360"/>
            <a:ext cx="4124960" cy="41249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7669159-9ABA-B34A-A99E-A7508BF929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294" y="782320"/>
            <a:ext cx="1047668" cy="91059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6A0FD93-3FF9-4946-93F7-2A960B1EFD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8427050" y="3423920"/>
            <a:ext cx="1047668" cy="91059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0CB2F02-FCC7-9440-8D8A-4AEA3A197595}"/>
              </a:ext>
            </a:extLst>
          </p:cNvPr>
          <p:cNvSpPr txBox="1"/>
          <p:nvPr/>
        </p:nvSpPr>
        <p:spPr>
          <a:xfrm>
            <a:off x="6012054" y="1805091"/>
            <a:ext cx="28539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diciembre del 2020, más del 75% de los municipios de Colombia ya habían reportado el inventario rural en el SINAS.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871" y="5526485"/>
            <a:ext cx="5070664" cy="133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857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BDF4B16B-4459-0E44-B385-BA7B9D787902}"/>
              </a:ext>
            </a:extLst>
          </p:cNvPr>
          <p:cNvSpPr txBox="1"/>
          <p:nvPr/>
        </p:nvSpPr>
        <p:spPr>
          <a:xfrm>
            <a:off x="790652" y="495494"/>
            <a:ext cx="17198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0" b="1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9F1801EA-E9FD-1F46-A88B-11A68CEB6688}"/>
              </a:ext>
            </a:extLst>
          </p:cNvPr>
          <p:cNvSpPr/>
          <p:nvPr/>
        </p:nvSpPr>
        <p:spPr>
          <a:xfrm>
            <a:off x="2275085" y="1126435"/>
            <a:ext cx="9126263" cy="588252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0" rIns="576000" rtlCol="0" anchor="ctr"/>
          <a:lstStyle/>
          <a:p>
            <a:r>
              <a:rPr lang="es-CO" sz="3200" b="1" dirty="0">
                <a:latin typeface="Arial" panose="020B0604020202020204" pitchFamily="34" charset="0"/>
                <a:cs typeface="Arial" panose="020B0604020202020204" pitchFamily="34" charset="0"/>
              </a:rPr>
              <a:t>¿Cuáles son los beneficios del SINAS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A2767AAA-2889-7643-AF80-014FCE8ECBDF}"/>
              </a:ext>
            </a:extLst>
          </p:cNvPr>
          <p:cNvSpPr/>
          <p:nvPr/>
        </p:nvSpPr>
        <p:spPr>
          <a:xfrm>
            <a:off x="2565679" y="1713692"/>
            <a:ext cx="80658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000" dirty="0">
                <a:solidFill>
                  <a:srgbClr val="BF12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la comunidad?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498EE71B-0D81-4144-B7F7-5F11E20D2750}"/>
              </a:ext>
            </a:extLst>
          </p:cNvPr>
          <p:cNvSpPr txBox="1"/>
          <p:nvPr/>
        </p:nvSpPr>
        <p:spPr>
          <a:xfrm>
            <a:off x="6838216" y="2884819"/>
            <a:ext cx="441297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BF124E"/>
              </a:buClr>
              <a:buFont typeface="Arial" panose="020B0604020202020204" pitchFamily="34" charset="0"/>
              <a:buChar char="•"/>
            </a:pPr>
            <a:r>
              <a:rPr lang="es-CO" sz="15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Usted y cualquier persona de su comunidad pueden consultar la información sobre agua y saneamiento básico en zona rural y urbana.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sz="1500" dirty="0">
              <a:solidFill>
                <a:srgbClr val="004A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BF124E"/>
              </a:buClr>
              <a:buFont typeface="Arial" panose="020B0604020202020204" pitchFamily="34" charset="0"/>
              <a:buChar char="•"/>
            </a:pPr>
            <a:r>
              <a:rPr lang="es-CO" sz="15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Usted y cualquier persona de su comunidad puede conocer información general para identificar las necesidades de agua y saneamiento para la búsqueda de soluciones y gestión de recursos.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0777113-3BA5-B248-B808-3772D9902875}"/>
              </a:ext>
            </a:extLst>
          </p:cNvPr>
          <p:cNvSpPr txBox="1"/>
          <p:nvPr/>
        </p:nvSpPr>
        <p:spPr>
          <a:xfrm>
            <a:off x="9484468" y="233884"/>
            <a:ext cx="24254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500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Nivel Comunidad    |    </a:t>
            </a:r>
            <a:r>
              <a:rPr lang="es-CO" sz="1500" b="1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97"/>
          <a:stretch/>
        </p:blipFill>
        <p:spPr>
          <a:xfrm>
            <a:off x="513981" y="2541368"/>
            <a:ext cx="5911757" cy="4316632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0" y="325041"/>
            <a:ext cx="5287224" cy="323165"/>
          </a:xfrm>
          <a:prstGeom prst="rect">
            <a:avLst/>
          </a:prstGeom>
          <a:solidFill>
            <a:srgbClr val="DE2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SINAS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871" y="5526485"/>
            <a:ext cx="5070664" cy="133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167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uadroTexto 14">
            <a:extLst>
              <a:ext uri="{FF2B5EF4-FFF2-40B4-BE49-F238E27FC236}">
                <a16:creationId xmlns:a16="http://schemas.microsoft.com/office/drawing/2014/main" id="{70A60515-E8C8-2C42-95D3-E7344D438FB9}"/>
              </a:ext>
            </a:extLst>
          </p:cNvPr>
          <p:cNvSpPr txBox="1"/>
          <p:nvPr/>
        </p:nvSpPr>
        <p:spPr>
          <a:xfrm>
            <a:off x="950938" y="474302"/>
            <a:ext cx="17198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0" b="1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649B857B-782E-3046-B406-C6190A2385C9}"/>
              </a:ext>
            </a:extLst>
          </p:cNvPr>
          <p:cNvSpPr/>
          <p:nvPr/>
        </p:nvSpPr>
        <p:spPr>
          <a:xfrm>
            <a:off x="2275085" y="1097518"/>
            <a:ext cx="9677526" cy="553994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0" rIns="576000" rtlCol="0" anchor="ctr"/>
          <a:lstStyle/>
          <a:p>
            <a:r>
              <a:rPr lang="es-CO" sz="3200" b="1" dirty="0">
                <a:latin typeface="Arial" panose="020B0604020202020204" pitchFamily="34" charset="0"/>
                <a:cs typeface="Arial" panose="020B0604020202020204" pitchFamily="34" charset="0"/>
              </a:rPr>
              <a:t>¿Cómo puede usted consultar información</a:t>
            </a:r>
          </a:p>
        </p:txBody>
      </p:sp>
      <p:sp>
        <p:nvSpPr>
          <p:cNvPr id="51" name="Rectángulo 50">
            <a:extLst>
              <a:ext uri="{FF2B5EF4-FFF2-40B4-BE49-F238E27FC236}">
                <a16:creationId xmlns:a16="http://schemas.microsoft.com/office/drawing/2014/main" id="{5923ED0E-669F-5940-9038-A27490F2B875}"/>
              </a:ext>
            </a:extLst>
          </p:cNvPr>
          <p:cNvSpPr/>
          <p:nvPr/>
        </p:nvSpPr>
        <p:spPr>
          <a:xfrm>
            <a:off x="2565681" y="1658073"/>
            <a:ext cx="80658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000" dirty="0">
                <a:solidFill>
                  <a:srgbClr val="BF12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inventario rural a través del SINAS?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50205E59-0A58-8540-B29D-040CD0279D35}"/>
              </a:ext>
            </a:extLst>
          </p:cNvPr>
          <p:cNvSpPr/>
          <p:nvPr/>
        </p:nvSpPr>
        <p:spPr>
          <a:xfrm>
            <a:off x="1860087" y="2363307"/>
            <a:ext cx="36616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4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Solo debe tener a la mano un dispositivo electrónico y acceso a internet:</a:t>
            </a: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9BA8ADF3-5BDE-534F-8317-40C8F8B07C95}"/>
              </a:ext>
            </a:extLst>
          </p:cNvPr>
          <p:cNvSpPr/>
          <p:nvPr/>
        </p:nvSpPr>
        <p:spPr>
          <a:xfrm>
            <a:off x="2142595" y="2863440"/>
            <a:ext cx="30966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400" b="1" dirty="0">
                <a:solidFill>
                  <a:srgbClr val="BF12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Ingrese a la página web del MVCT:</a:t>
            </a:r>
          </a:p>
        </p:txBody>
      </p:sp>
      <p:pic>
        <p:nvPicPr>
          <p:cNvPr id="44" name="Imagen 43">
            <a:extLst>
              <a:ext uri="{FF2B5EF4-FFF2-40B4-BE49-F238E27FC236}">
                <a16:creationId xmlns:a16="http://schemas.microsoft.com/office/drawing/2014/main" id="{1D906A9F-FB9D-5A49-AF0E-934AA4DDCD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" t="51421" r="50344" b="17133"/>
          <a:stretch/>
        </p:blipFill>
        <p:spPr>
          <a:xfrm>
            <a:off x="1113749" y="3724721"/>
            <a:ext cx="4753178" cy="2851677"/>
          </a:xfrm>
          <a:prstGeom prst="rect">
            <a:avLst/>
          </a:prstGeom>
        </p:spPr>
      </p:pic>
      <p:sp>
        <p:nvSpPr>
          <p:cNvPr id="61" name="Rectángulo 60">
            <a:extLst>
              <a:ext uri="{FF2B5EF4-FFF2-40B4-BE49-F238E27FC236}">
                <a16:creationId xmlns:a16="http://schemas.microsoft.com/office/drawing/2014/main" id="{1CC19E9E-F460-164B-976C-826D66199EC2}"/>
              </a:ext>
            </a:extLst>
          </p:cNvPr>
          <p:cNvSpPr/>
          <p:nvPr/>
        </p:nvSpPr>
        <p:spPr>
          <a:xfrm>
            <a:off x="6970736" y="2361468"/>
            <a:ext cx="44877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4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Estando en la página principal del MVCT, baje lentamente hasta que encuentre el VICEMINISTERIO de Agua y Saneamiento Básico.</a:t>
            </a:r>
          </a:p>
        </p:txBody>
      </p:sp>
      <p:sp>
        <p:nvSpPr>
          <p:cNvPr id="71" name="Rectángulo 70">
            <a:extLst>
              <a:ext uri="{FF2B5EF4-FFF2-40B4-BE49-F238E27FC236}">
                <a16:creationId xmlns:a16="http://schemas.microsoft.com/office/drawing/2014/main" id="{E13B0861-A468-FA47-8E66-EFCAB3281939}"/>
              </a:ext>
            </a:extLst>
          </p:cNvPr>
          <p:cNvSpPr/>
          <p:nvPr/>
        </p:nvSpPr>
        <p:spPr>
          <a:xfrm>
            <a:off x="6430935" y="2414305"/>
            <a:ext cx="6859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000" b="1" dirty="0">
                <a:solidFill>
                  <a:srgbClr val="BF12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</a:p>
        </p:txBody>
      </p:sp>
      <p:sp>
        <p:nvSpPr>
          <p:cNvPr id="77" name="Rectángulo 76">
            <a:extLst>
              <a:ext uri="{FF2B5EF4-FFF2-40B4-BE49-F238E27FC236}">
                <a16:creationId xmlns:a16="http://schemas.microsoft.com/office/drawing/2014/main" id="{F7173ABB-B167-804F-8A7F-DD32BD88AA6C}"/>
              </a:ext>
            </a:extLst>
          </p:cNvPr>
          <p:cNvSpPr/>
          <p:nvPr/>
        </p:nvSpPr>
        <p:spPr>
          <a:xfrm>
            <a:off x="1403434" y="2413294"/>
            <a:ext cx="6859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000" b="1" dirty="0">
                <a:solidFill>
                  <a:srgbClr val="BF12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20777113-3BA5-B248-B808-3772D9902875}"/>
              </a:ext>
            </a:extLst>
          </p:cNvPr>
          <p:cNvSpPr txBox="1"/>
          <p:nvPr/>
        </p:nvSpPr>
        <p:spPr>
          <a:xfrm>
            <a:off x="9455285" y="233884"/>
            <a:ext cx="245458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500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Nivel Comunidad    |    </a:t>
            </a:r>
            <a:r>
              <a:rPr lang="es-CO" sz="1500" b="1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86" t="13846" r="927" b="62435"/>
          <a:stretch/>
        </p:blipFill>
        <p:spPr>
          <a:xfrm>
            <a:off x="7151208" y="3166002"/>
            <a:ext cx="4126755" cy="2462741"/>
          </a:xfrm>
          <a:prstGeom prst="rect">
            <a:avLst/>
          </a:prstGeom>
        </p:spPr>
      </p:pic>
      <p:sp>
        <p:nvSpPr>
          <p:cNvPr id="24" name="Rectángulo 23"/>
          <p:cNvSpPr/>
          <p:nvPr/>
        </p:nvSpPr>
        <p:spPr>
          <a:xfrm>
            <a:off x="0" y="325041"/>
            <a:ext cx="5287224" cy="323165"/>
          </a:xfrm>
          <a:prstGeom prst="rect">
            <a:avLst/>
          </a:prstGeom>
          <a:solidFill>
            <a:srgbClr val="DE2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SINAS</a:t>
            </a:r>
          </a:p>
        </p:txBody>
      </p:sp>
      <p:pic>
        <p:nvPicPr>
          <p:cNvPr id="41" name="Imagen 40">
            <a:extLst>
              <a:ext uri="{FF2B5EF4-FFF2-40B4-BE49-F238E27FC236}">
                <a16:creationId xmlns:a16="http://schemas.microsoft.com/office/drawing/2014/main" id="{AD272779-D9AC-2547-A1B8-F0141A302D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0886" y="3166002"/>
            <a:ext cx="3340100" cy="39370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871" y="5526485"/>
            <a:ext cx="5070664" cy="133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8687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718</Words>
  <Application>Microsoft Macintosh PowerPoint</Application>
  <PresentationFormat>Panorámica</PresentationFormat>
  <Paragraphs>94</Paragraphs>
  <Slides>13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 carreño</dc:creator>
  <cp:lastModifiedBy>sergio carreño</cp:lastModifiedBy>
  <cp:revision>84</cp:revision>
  <dcterms:created xsi:type="dcterms:W3CDTF">2021-03-29T03:32:09Z</dcterms:created>
  <dcterms:modified xsi:type="dcterms:W3CDTF">2021-10-20T14:55:50Z</dcterms:modified>
</cp:coreProperties>
</file>