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79" r:id="rId2"/>
    <p:sldId id="280" r:id="rId3"/>
    <p:sldId id="274" r:id="rId4"/>
    <p:sldId id="273" r:id="rId5"/>
    <p:sldId id="268" r:id="rId6"/>
    <p:sldId id="276" r:id="rId7"/>
    <p:sldId id="278" r:id="rId8"/>
    <p:sldId id="259" r:id="rId9"/>
    <p:sldId id="264" r:id="rId10"/>
    <p:sldId id="271" r:id="rId11"/>
    <p:sldId id="272" r:id="rId12"/>
    <p:sldId id="277" r:id="rId13"/>
    <p:sldId id="275" r:id="rId14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4AD"/>
    <a:srgbClr val="004A84"/>
    <a:srgbClr val="3772FF"/>
    <a:srgbClr val="BF124E"/>
    <a:srgbClr val="3E5D99"/>
    <a:srgbClr val="3366CC"/>
    <a:srgbClr val="E2EC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2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08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531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36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37313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1063063"/>
            <a:ext cx="783995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¿Cómo deben cargar los municipios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759110" y="1623039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inventario rural al SINAS?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28"/>
          <a:stretch/>
        </p:blipFill>
        <p:spPr>
          <a:xfrm>
            <a:off x="1562909" y="2347230"/>
            <a:ext cx="9557939" cy="177664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305" r="25283" b="1245"/>
          <a:stretch/>
        </p:blipFill>
        <p:spPr>
          <a:xfrm>
            <a:off x="77007" y="4508395"/>
            <a:ext cx="7141478" cy="2083234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8" t="49305" r="-566" b="19859"/>
          <a:stretch/>
        </p:blipFill>
        <p:spPr>
          <a:xfrm>
            <a:off x="7454195" y="4250976"/>
            <a:ext cx="2201008" cy="1299036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38" t="79702" r="-566" b="2349"/>
          <a:stretch/>
        </p:blipFill>
        <p:spPr>
          <a:xfrm>
            <a:off x="9479357" y="4643240"/>
            <a:ext cx="2201008" cy="756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299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04" y="1040851"/>
            <a:ext cx="11404843" cy="5026903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3947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" name="Rectángulo 7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1E978DB-4588-4842-8AA2-D0AB2ED46D5D}"/>
              </a:ext>
            </a:extLst>
          </p:cNvPr>
          <p:cNvSpPr txBox="1"/>
          <p:nvPr/>
        </p:nvSpPr>
        <p:spPr>
          <a:xfrm>
            <a:off x="5507302" y="2981919"/>
            <a:ext cx="547270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Artículo 57 de la Ley 1537 de 2012 (crea el SINAS dentro de la estructura del MVCT).</a:t>
            </a:r>
          </a:p>
          <a:p>
            <a:pPr marL="285750" indent="-2857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0487 de 2017 (hace el requerimiento del reporte por parte de las alcaldías sobre la información del inventario rural en el SINAS).</a:t>
            </a:r>
          </a:p>
          <a:p>
            <a:pPr marL="285750" indent="-2857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endParaRPr lang="es-CO" sz="16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246 de 2018 (amplía el plazo establecido por la Resolución 0487 de 2017 para el reporte del inventario rural).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8C7E75-71EB-1743-A816-4BD5E3712935}"/>
              </a:ext>
            </a:extLst>
          </p:cNvPr>
          <p:cNvSpPr txBox="1"/>
          <p:nvPr/>
        </p:nvSpPr>
        <p:spPr>
          <a:xfrm>
            <a:off x="790652" y="37313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443575C-779C-8E47-8C8C-0FC2D58CD24D}"/>
              </a:ext>
            </a:extLst>
          </p:cNvPr>
          <p:cNvSpPr/>
          <p:nvPr/>
        </p:nvSpPr>
        <p:spPr>
          <a:xfrm>
            <a:off x="2275085" y="1063063"/>
            <a:ext cx="783995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083351-D4B5-004B-BA51-A165861F24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3949"/>
          <a:stretch/>
        </p:blipFill>
        <p:spPr>
          <a:xfrm>
            <a:off x="1109256" y="2115018"/>
            <a:ext cx="4673600" cy="4742982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40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9A722B7D-DB35-B14C-BD00-BD3124A04721}"/>
              </a:ext>
            </a:extLst>
          </p:cNvPr>
          <p:cNvSpPr/>
          <p:nvPr/>
        </p:nvSpPr>
        <p:spPr>
          <a:xfrm>
            <a:off x="5705227" y="1118810"/>
            <a:ext cx="5234945" cy="530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 obtener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13267B2F-5F71-B848-8EAD-0126BED26193}"/>
              </a:ext>
            </a:extLst>
          </p:cNvPr>
          <p:cNvSpPr/>
          <p:nvPr/>
        </p:nvSpPr>
        <p:spPr>
          <a:xfrm>
            <a:off x="5990091" y="1671863"/>
            <a:ext cx="33541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mayor información?</a:t>
            </a:r>
          </a:p>
        </p:txBody>
      </p:sp>
      <p:sp>
        <p:nvSpPr>
          <p:cNvPr id="59" name="CuadroTexto 58">
            <a:extLst>
              <a:ext uri="{FF2B5EF4-FFF2-40B4-BE49-F238E27FC236}">
                <a16:creationId xmlns:a16="http://schemas.microsoft.com/office/drawing/2014/main" id="{B40B54E8-8E4D-8040-98D1-56B569C8C32F}"/>
              </a:ext>
            </a:extLst>
          </p:cNvPr>
          <p:cNvSpPr txBox="1"/>
          <p:nvPr/>
        </p:nvSpPr>
        <p:spPr>
          <a:xfrm>
            <a:off x="4596069" y="599817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DA70A8CC-92B1-E644-BF4B-B107E8BDD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733" y="798089"/>
            <a:ext cx="4621553" cy="5152175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</a:t>
            </a:r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0" y="5950264"/>
            <a:ext cx="636120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C5D7F4CE-3309-2643-9534-09E89AFB58F4}"/>
              </a:ext>
            </a:extLst>
          </p:cNvPr>
          <p:cNvSpPr/>
          <p:nvPr/>
        </p:nvSpPr>
        <p:spPr>
          <a:xfrm>
            <a:off x="5913700" y="4095376"/>
            <a:ext cx="5570237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contactarnos: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5913669" y="4288246"/>
            <a:ext cx="4708967" cy="1198648"/>
            <a:chOff x="5984005" y="4419362"/>
            <a:chExt cx="4708967" cy="1198646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111FF07-DE1B-FC49-BCB2-BE66E4D4E76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84005" y="4419362"/>
              <a:ext cx="4708967" cy="1198646"/>
            </a:xfrm>
            <a:prstGeom prst="rect">
              <a:avLst/>
            </a:prstGeom>
          </p:spPr>
        </p:pic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D0ECE99D-9561-D04E-B7DF-60C70C183264}"/>
                </a:ext>
              </a:extLst>
            </p:cNvPr>
            <p:cNvSpPr txBox="1"/>
            <p:nvPr/>
          </p:nvSpPr>
          <p:spPr>
            <a:xfrm>
              <a:off x="6599976" y="4983197"/>
              <a:ext cx="34033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apoyo.sinas@minvivienda.gov.co</a:t>
              </a:r>
            </a:p>
          </p:txBody>
        </p:sp>
      </p:grpSp>
      <p:sp>
        <p:nvSpPr>
          <p:cNvPr id="21" name="Rectángulo 20">
            <a:extLst>
              <a:ext uri="{FF2B5EF4-FFF2-40B4-BE49-F238E27FC236}">
                <a16:creationId xmlns:a16="http://schemas.microsoft.com/office/drawing/2014/main" id="{0EDBF133-E315-D54C-B3A7-2BA54D63530A}"/>
              </a:ext>
            </a:extLst>
          </p:cNvPr>
          <p:cNvSpPr/>
          <p:nvPr/>
        </p:nvSpPr>
        <p:spPr>
          <a:xfrm>
            <a:off x="5913669" y="2305728"/>
            <a:ext cx="6361202" cy="33575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conocer más información ingrese a: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5913701" y="2653305"/>
            <a:ext cx="4779272" cy="1216542"/>
            <a:chOff x="5913701" y="2954018"/>
            <a:chExt cx="4779272" cy="1216542"/>
          </a:xfrm>
        </p:grpSpPr>
        <p:pic>
          <p:nvPicPr>
            <p:cNvPr id="23" name="Imagen 22">
              <a:extLst>
                <a:ext uri="{FF2B5EF4-FFF2-40B4-BE49-F238E27FC236}">
                  <a16:creationId xmlns:a16="http://schemas.microsoft.com/office/drawing/2014/main" id="{A6FDE794-9A77-2245-8928-B91836CB29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913701" y="2954018"/>
              <a:ext cx="4779272" cy="1216542"/>
            </a:xfrm>
            <a:prstGeom prst="rect">
              <a:avLst/>
            </a:prstGeom>
          </p:spPr>
        </p:pic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BDAD90F4-9ACE-1546-A93A-82252F35FF7C}"/>
                </a:ext>
              </a:extLst>
            </p:cNvPr>
            <p:cNvSpPr txBox="1"/>
            <p:nvPr/>
          </p:nvSpPr>
          <p:spPr>
            <a:xfrm>
              <a:off x="6825700" y="3548879"/>
              <a:ext cx="317761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www.minvivienda.gov.co</a:t>
              </a:r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693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cxnSp>
        <p:nvCxnSpPr>
          <p:cNvPr id="4" name="Conector recto 3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420" y="5666065"/>
            <a:ext cx="2269814" cy="894955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7" y="2284558"/>
            <a:ext cx="4439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Inversiones en Agua Potable y Saneamiento Básico.</a:t>
            </a:r>
          </a:p>
        </p:txBody>
      </p:sp>
    </p:spTree>
    <p:extLst>
      <p:ext uri="{BB962C8B-B14F-4D97-AF65-F5344CB8AC3E}">
        <p14:creationId xmlns:p14="http://schemas.microsoft.com/office/powerpoint/2010/main" val="1761432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5451611" y="1056608"/>
            <a:ext cx="602611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  <a:p>
            <a:r>
              <a:rPr lang="es-CO" sz="28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de Inversiones en Agua Potable y Saneamiento Básico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3403574-8EC5-D643-9456-57F3799B8B86}"/>
              </a:ext>
            </a:extLst>
          </p:cNvPr>
          <p:cNvSpPr txBox="1"/>
          <p:nvPr/>
        </p:nvSpPr>
        <p:spPr>
          <a:xfrm>
            <a:off x="5537771" y="3064471"/>
            <a:ext cx="59399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Ministerio de Vivienda, Ciudad y Territorio trabaja para cerrar las brechas existentes entre las zonas urbanas y rurales, en el acceso al agua potable y saneamiento básico, mejorando así las condiciones de vida de la población rural.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75D505-69BB-F843-905E-9B7F75068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96" y="973571"/>
            <a:ext cx="5398239" cy="531826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233884"/>
            <a:ext cx="5287224" cy="435247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45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1936188-AC54-EF40-AD98-C906D1A629C5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884F132-510B-654C-BD99-6193BE7F2D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E49E800-9A55-404C-878A-9C5D0264B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8769" y="1694221"/>
            <a:ext cx="1428750" cy="1858450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BFCE1AB8-2111-FE44-880D-B154F9F02D04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33F857D0-974C-6544-99D8-B685F2627A6F}"/>
              </a:ext>
            </a:extLst>
          </p:cNvPr>
          <p:cNvSpPr txBox="1"/>
          <p:nvPr/>
        </p:nvSpPr>
        <p:spPr>
          <a:xfrm>
            <a:off x="1603769" y="2636157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119AE93-E823-204F-A778-B358FE8FBC58}"/>
              </a:ext>
            </a:extLst>
          </p:cNvPr>
          <p:cNvSpPr txBox="1"/>
          <p:nvPr/>
        </p:nvSpPr>
        <p:spPr>
          <a:xfrm>
            <a:off x="3129405" y="26456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C79FF7-176B-8841-AA7B-B522EC48B831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C383C629-AA38-AB4E-91C1-A743A2BAB989}"/>
              </a:ext>
            </a:extLst>
          </p:cNvPr>
          <p:cNvSpPr txBox="1"/>
          <p:nvPr/>
        </p:nvSpPr>
        <p:spPr>
          <a:xfrm>
            <a:off x="4596289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4B53A391-51AF-C342-852C-C978CC3CC6C6}"/>
              </a:ext>
            </a:extLst>
          </p:cNvPr>
          <p:cNvSpPr txBox="1"/>
          <p:nvPr/>
        </p:nvSpPr>
        <p:spPr>
          <a:xfrm>
            <a:off x="7966560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65E1FAA5-D350-2142-91A8-74904E8A1298}"/>
              </a:ext>
            </a:extLst>
          </p:cNvPr>
          <p:cNvSpPr txBox="1"/>
          <p:nvPr/>
        </p:nvSpPr>
        <p:spPr>
          <a:xfrm>
            <a:off x="9420914" y="2608454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9A49052-9E20-7B40-A0AB-FCBD0ED08599}"/>
              </a:ext>
            </a:extLst>
          </p:cNvPr>
          <p:cNvSpPr txBox="1"/>
          <p:nvPr/>
        </p:nvSpPr>
        <p:spPr>
          <a:xfrm>
            <a:off x="5087258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3E41FD7-A252-B341-B43E-AE4509F0174F}"/>
              </a:ext>
            </a:extLst>
          </p:cNvPr>
          <p:cNvSpPr txBox="1"/>
          <p:nvPr/>
        </p:nvSpPr>
        <p:spPr>
          <a:xfrm>
            <a:off x="3487667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47A73F79-A2C1-3540-A6FB-5A3BC903A132}"/>
              </a:ext>
            </a:extLst>
          </p:cNvPr>
          <p:cNvSpPr txBox="1"/>
          <p:nvPr/>
        </p:nvSpPr>
        <p:spPr>
          <a:xfrm>
            <a:off x="6692114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8593F92B-3FCE-E649-94BE-1E1F4CB9D97F}"/>
              </a:ext>
            </a:extLst>
          </p:cNvPr>
          <p:cNvSpPr txBox="1"/>
          <p:nvPr/>
        </p:nvSpPr>
        <p:spPr>
          <a:xfrm>
            <a:off x="1880441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1CE2A80-7A5E-D44A-B302-2B204CB81C16}"/>
              </a:ext>
            </a:extLst>
          </p:cNvPr>
          <p:cNvSpPr txBox="1"/>
          <p:nvPr/>
        </p:nvSpPr>
        <p:spPr>
          <a:xfrm>
            <a:off x="8286245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7E5A2C6-A06D-BD44-B95C-99C30F50A72E}"/>
              </a:ext>
            </a:extLst>
          </p:cNvPr>
          <p:cNvSpPr txBox="1"/>
          <p:nvPr/>
        </p:nvSpPr>
        <p:spPr>
          <a:xfrm>
            <a:off x="988037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26" name="Imagen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  <p:sp>
        <p:nvSpPr>
          <p:cNvPr id="27" name="Redondear rectángulo de esquina del mismo lado 26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2782" y="-738458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CO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8133" y="4369384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</p:spTree>
    <p:extLst>
      <p:ext uri="{BB962C8B-B14F-4D97-AF65-F5344CB8AC3E}">
        <p14:creationId xmlns:p14="http://schemas.microsoft.com/office/powerpoint/2010/main" val="433814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480047" y="49549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1768190" y="996594"/>
            <a:ext cx="5403171" cy="710138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¿Qué es el SINAS?</a:t>
            </a: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id="{4DC19543-C683-0C49-9958-56660A513383}"/>
              </a:ext>
            </a:extLst>
          </p:cNvPr>
          <p:cNvSpPr txBox="1"/>
          <p:nvPr/>
        </p:nvSpPr>
        <p:spPr>
          <a:xfrm>
            <a:off x="480047" y="2347198"/>
            <a:ext cx="669447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Sistema de Inversiones en Agua Potable y Saneamiento Básico (SINAS) es un sistema de información sobre agua y saneamiento básico de las zonas rurales y urbanas del país, permitiendo la planeación, priorización, seguimiento y monitoreo de inversiones, así como la viabilización e implementación de proyectos. 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SINAS permite hacer consultas de los proyectos de infraestructura ejecutados y en ejecución, de los indicadores sectoriales, de las necesidades de inversión en el sector de los municipios y distritos del país y de las condiciones de acceso a agua y saneamiento básico de las zonas rurales.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 algn="just">
              <a:buClr>
                <a:srgbClr val="BF124E"/>
              </a:buClr>
              <a:buAutoNum type="alphaLcParenR"/>
            </a:pPr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¿De dónde se obtiene la información? </a:t>
            </a:r>
          </a:p>
          <a:p>
            <a:pPr marL="228600" indent="-228600" algn="just">
              <a:buClr>
                <a:srgbClr val="BF124E"/>
              </a:buClr>
              <a:buAutoNum type="alphaLcParenR"/>
            </a:pPr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se obtiene de los municipios, distritos y de los gestores departamentales. Adicionalmente, está se integra con diferentes sistemas de información del Gobierno Nacional y territorial como: el Sistema de Información del Viceministerio de Agua y Saneamiento Básico (SIGEVAS); el Sistema Único de Información (SUI) de la Superintendencia de Servicios Públicos Domiciliarios (SSPD); el Sistema de Gestión y Monitoreo a la Ejecución de los Proyectos (GESPROY) del Departamento Nacional de Planeación (DNP); entre otros.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7E4AE68-8438-1548-9E64-AC1F8CDF6B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56" t="11668" b="-958"/>
          <a:stretch/>
        </p:blipFill>
        <p:spPr>
          <a:xfrm flipH="1">
            <a:off x="8228130" y="923192"/>
            <a:ext cx="3211484" cy="4528040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48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B7CF2C7E-2CA4-154F-877D-758DE8C9DEA4}"/>
              </a:ext>
            </a:extLst>
          </p:cNvPr>
          <p:cNvSpPr txBox="1"/>
          <p:nvPr/>
        </p:nvSpPr>
        <p:spPr>
          <a:xfrm>
            <a:off x="5372100" y="2056790"/>
            <a:ext cx="6468786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¿Quién reporta información en el sistema?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alcaldías municipales, en cabeza de la Secretaria de Planeación y los Planes Departamentales de Agua (PDA).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 ¿Cuál es la diferencia con el Sistema de Información de Agua y Saneamiento Rural (SIASAR)? 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SIASAR es una iniciativa internacional que funciona como herramienta de información de las condiciones de acceso al agua y saneamiento básico en zonas rurales de diferentes países. Por otro lado, el SINAS es el sistema de información oficial del Viceministerio de Agua y Saneamiento Básico que permite consultar información rural y urbana de los municipios del país con énfasis en proyectos de inversión.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1AB2780C-8901-CF47-B479-2023F7BF2EE7}"/>
              </a:ext>
            </a:extLst>
          </p:cNvPr>
          <p:cNvSpPr/>
          <p:nvPr/>
        </p:nvSpPr>
        <p:spPr>
          <a:xfrm>
            <a:off x="363327" y="1472818"/>
            <a:ext cx="4560570" cy="4560570"/>
          </a:xfrm>
          <a:prstGeom prst="ellipse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73CFBA5-23E9-B44E-B9C7-3FC1D0EB7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0110" y="456457"/>
            <a:ext cx="3611880" cy="640154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999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0216662" y="0"/>
            <a:ext cx="1973873" cy="6858000"/>
          </a:xfrm>
          <a:prstGeom prst="rect">
            <a:avLst/>
          </a:prstGeom>
          <a:solidFill>
            <a:srgbClr val="3B64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DDF81C9B-420C-D74A-9FB7-B95302B126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68" t="6639"/>
          <a:stretch/>
        </p:blipFill>
        <p:spPr>
          <a:xfrm>
            <a:off x="0" y="0"/>
            <a:ext cx="11275835" cy="6858000"/>
          </a:xfrm>
          <a:prstGeom prst="rect">
            <a:avLst/>
          </a:prstGeom>
        </p:spPr>
      </p:pic>
      <p:grpSp>
        <p:nvGrpSpPr>
          <p:cNvPr id="10" name="Grupo 9"/>
          <p:cNvGrpSpPr/>
          <p:nvPr/>
        </p:nvGrpSpPr>
        <p:grpSpPr>
          <a:xfrm>
            <a:off x="4975538" y="345830"/>
            <a:ext cx="4326424" cy="4124960"/>
            <a:chOff x="5588868" y="152400"/>
            <a:chExt cx="4326424" cy="4124960"/>
          </a:xfrm>
        </p:grpSpPr>
        <p:sp>
          <p:nvSpPr>
            <p:cNvPr id="3" name="Elipse 2">
              <a:extLst>
                <a:ext uri="{FF2B5EF4-FFF2-40B4-BE49-F238E27FC236}">
                  <a16:creationId xmlns:a16="http://schemas.microsoft.com/office/drawing/2014/main" id="{1A7E59DD-7E1F-3B44-A7BA-DE49871A3FD0}"/>
                </a:ext>
              </a:extLst>
            </p:cNvPr>
            <p:cNvSpPr/>
            <p:nvPr/>
          </p:nvSpPr>
          <p:spPr>
            <a:xfrm>
              <a:off x="5689600" y="152400"/>
              <a:ext cx="4124960" cy="41249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0FDFC39D-E8A5-0046-9F28-8CF80B3A8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88868" y="467360"/>
              <a:ext cx="1047668" cy="910590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BC982DDC-47E5-414A-AF69-B1FCCAD3B7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8867624" y="3108960"/>
              <a:ext cx="1047668" cy="910590"/>
            </a:xfrm>
            <a:prstGeom prst="rect">
              <a:avLst/>
            </a:prstGeom>
          </p:spPr>
        </p:pic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67D789A2-8325-D648-9AB7-7CE9619C8D9D}"/>
                </a:ext>
              </a:extLst>
            </p:cNvPr>
            <p:cNvSpPr txBox="1"/>
            <p:nvPr/>
          </p:nvSpPr>
          <p:spPr>
            <a:xfrm>
              <a:off x="6798582" y="1255931"/>
              <a:ext cx="20867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CO" dirty="0">
                  <a:solidFill>
                    <a:srgbClr val="004A84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 diciembre del 2020, más del 75% de los municipios de Colombia ya habían reportado el inventario rural en el SINAS.</a:t>
              </a:r>
            </a:p>
          </p:txBody>
        </p:sp>
      </p:grp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06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n 21">
            <a:extLst>
              <a:ext uri="{FF2B5EF4-FFF2-40B4-BE49-F238E27FC236}">
                <a16:creationId xmlns:a16="http://schemas.microsoft.com/office/drawing/2014/main" id="{1A429FF7-483D-2644-BF3E-528BF0ED22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24"/>
          <a:stretch/>
        </p:blipFill>
        <p:spPr>
          <a:xfrm>
            <a:off x="108651" y="3674638"/>
            <a:ext cx="7011220" cy="318336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790652" y="495494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2275086" y="1012152"/>
            <a:ext cx="6585694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¿Cuáles son los beneficios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583264" y="1579079"/>
            <a:ext cx="80658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0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SINAS?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id="{B19A706D-C3D4-E84F-BD19-BF93CD0E6987}"/>
              </a:ext>
            </a:extLst>
          </p:cNvPr>
          <p:cNvSpPr txBox="1"/>
          <p:nvPr/>
        </p:nvSpPr>
        <p:spPr>
          <a:xfrm>
            <a:off x="685193" y="2646285"/>
            <a:ext cx="615522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 la documentación de información histórica de los municipios sobre agua y saneamiento básico en zona rural. Permite conocer la realidad del territorio para apoyar iniciativas de agua para la búsqueda de soluciones y gestión de recursos en los municipios.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EC878C4D-CF9A-9D41-BB82-09C2233476E1}"/>
              </a:ext>
            </a:extLst>
          </p:cNvPr>
          <p:cNvSpPr txBox="1"/>
          <p:nvPr/>
        </p:nvSpPr>
        <p:spPr>
          <a:xfrm>
            <a:off x="7793824" y="2646285"/>
            <a:ext cx="349234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 una herramienta poderosa para poner en práctica los principios de eficiencia, cumplimiento y transparencia en los proyectos de inversión del sector de agua y saneamiento básico.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41030D7-B016-8941-BEFB-574F70B8F4B7}"/>
              </a:ext>
            </a:extLst>
          </p:cNvPr>
          <p:cNvSpPr txBox="1"/>
          <p:nvPr/>
        </p:nvSpPr>
        <p:spPr>
          <a:xfrm>
            <a:off x="7793824" y="4398912"/>
            <a:ext cx="33292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 algn="just">
              <a:buClr>
                <a:srgbClr val="BF124E"/>
              </a:buClr>
              <a:buSzPct val="120000"/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información registrada no se pierde al cambiar de administración, facilitando el conocimiento del territorio a profundidad.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id="{70A60515-E8C8-2C42-95D3-E7344D438FB9}"/>
              </a:ext>
            </a:extLst>
          </p:cNvPr>
          <p:cNvSpPr txBox="1"/>
          <p:nvPr/>
        </p:nvSpPr>
        <p:spPr>
          <a:xfrm>
            <a:off x="790652" y="324942"/>
            <a:ext cx="171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0" b="1" dirty="0">
                <a:solidFill>
                  <a:srgbClr val="3366CC"/>
                </a:solidFill>
                <a:latin typeface="Work Sans SemiBold" pitchFamily="2" charset="77"/>
              </a:rPr>
              <a:t>3.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649B857B-782E-3046-B406-C6190A2385C9}"/>
              </a:ext>
            </a:extLst>
          </p:cNvPr>
          <p:cNvSpPr/>
          <p:nvPr/>
        </p:nvSpPr>
        <p:spPr>
          <a:xfrm>
            <a:off x="2275085" y="966954"/>
            <a:ext cx="8175199" cy="559130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Work Sans SemiBold" pitchFamily="2" charset="77"/>
              </a:rPr>
              <a:t>¿Cuáles son los módulos del SINAS?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8772" t="21189" r="10088" b="28440"/>
          <a:stretch/>
        </p:blipFill>
        <p:spPr>
          <a:xfrm>
            <a:off x="1244579" y="2165449"/>
            <a:ext cx="9625255" cy="336103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29800" y="233884"/>
            <a:ext cx="208006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7" name="Rectángulo 6"/>
          <p:cNvSpPr/>
          <p:nvPr/>
        </p:nvSpPr>
        <p:spPr>
          <a:xfrm>
            <a:off x="0" y="325041"/>
            <a:ext cx="5287224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CO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871" y="5526485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606</TotalTime>
  <Words>775</Words>
  <Application>Microsoft Macintosh PowerPoint</Application>
  <PresentationFormat>Panorámica</PresentationFormat>
  <Paragraphs>90</Paragraphs>
  <Slides>13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Work Sans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86</cp:revision>
  <dcterms:created xsi:type="dcterms:W3CDTF">2021-03-29T03:32:09Z</dcterms:created>
  <dcterms:modified xsi:type="dcterms:W3CDTF">2021-10-20T14:54:29Z</dcterms:modified>
</cp:coreProperties>
</file>