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5"/>
  </p:notesMasterIdLst>
  <p:sldIdLst>
    <p:sldId id="1062" r:id="rId5"/>
    <p:sldId id="1063" r:id="rId6"/>
    <p:sldId id="1106" r:id="rId7"/>
    <p:sldId id="1085" r:id="rId8"/>
    <p:sldId id="1073" r:id="rId9"/>
    <p:sldId id="1064" r:id="rId10"/>
    <p:sldId id="1066" r:id="rId11"/>
    <p:sldId id="1067" r:id="rId12"/>
    <p:sldId id="1068" r:id="rId13"/>
    <p:sldId id="1065" r:id="rId14"/>
    <p:sldId id="1086" r:id="rId15"/>
    <p:sldId id="1087" r:id="rId16"/>
    <p:sldId id="1089" r:id="rId17"/>
    <p:sldId id="1090" r:id="rId18"/>
    <p:sldId id="1091" r:id="rId19"/>
    <p:sldId id="1092" r:id="rId20"/>
    <p:sldId id="1097" r:id="rId21"/>
    <p:sldId id="1084" r:id="rId22"/>
    <p:sldId id="1093" r:id="rId23"/>
    <p:sldId id="1094" r:id="rId24"/>
    <p:sldId id="1070" r:id="rId25"/>
    <p:sldId id="1095" r:id="rId26"/>
    <p:sldId id="1096" r:id="rId27"/>
    <p:sldId id="1098" r:id="rId28"/>
    <p:sldId id="1100" r:id="rId29"/>
    <p:sldId id="1101" r:id="rId30"/>
    <p:sldId id="1102" r:id="rId31"/>
    <p:sldId id="1103" r:id="rId32"/>
    <p:sldId id="1104" r:id="rId33"/>
    <p:sldId id="1105" r:id="rId3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1">
          <p15:clr>
            <a:srgbClr val="A4A3A4"/>
          </p15:clr>
        </p15:guide>
        <p15:guide id="2" pos="7124">
          <p15:clr>
            <a:srgbClr val="A4A3A4"/>
          </p15:clr>
        </p15:guide>
        <p15:guide id="3" orient="horz" pos="7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Giovanna Pineros Castano" initials="SGPC" lastIdx="16" clrIdx="0">
    <p:extLst>
      <p:ext uri="{19B8F6BF-5375-455C-9EA6-DF929625EA0E}">
        <p15:presenceInfo xmlns:p15="http://schemas.microsoft.com/office/powerpoint/2012/main" userId="S-1-5-21-3876253147-1854356430-2805692158-10895" providerId="AD"/>
      </p:ext>
    </p:extLst>
  </p:cmAuthor>
  <p:cmAuthor id="2" name="Wisner Genaro Suarez Guzman" initials="WGSG" lastIdx="3" clrIdx="2">
    <p:extLst>
      <p:ext uri="{19B8F6BF-5375-455C-9EA6-DF929625EA0E}">
        <p15:presenceInfo xmlns:p15="http://schemas.microsoft.com/office/powerpoint/2012/main" userId="S-1-5-21-3876253147-1854356430-2805692158-152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4"/>
    <a:srgbClr val="F42F63"/>
    <a:srgbClr val="EA246B"/>
    <a:srgbClr val="5B9BD5"/>
    <a:srgbClr val="4472C4"/>
    <a:srgbClr val="30E845"/>
    <a:srgbClr val="FFC000"/>
    <a:srgbClr val="034A83"/>
    <a:srgbClr val="E6EFFD"/>
    <a:srgbClr val="588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5" autoAdjust="0"/>
    <p:restoredTop sz="91047" autoAdjust="0"/>
  </p:normalViewPr>
  <p:slideViewPr>
    <p:cSldViewPr snapToGrid="0" snapToObjects="1">
      <p:cViewPr varScale="1">
        <p:scale>
          <a:sx n="79" d="100"/>
          <a:sy n="79" d="100"/>
        </p:scale>
        <p:origin x="756" y="90"/>
      </p:cViewPr>
      <p:guideLst>
        <p:guide orient="horz" pos="1381"/>
        <p:guide pos="7124"/>
        <p:guide orient="horz" pos="7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32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6F9C2F-6DDA-4827-AD37-644FCA2ED6A6}" type="datetimeFigureOut">
              <a:rPr lang="es-CO" smtClean="0"/>
              <a:t>26/12/2019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C74EE7-7B1F-4A93-93D8-1E09298EF2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03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74EE7-7B1F-4A93-93D8-1E09298EF2F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4158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74EE7-7B1F-4A93-93D8-1E09298EF2FF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8913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74EE7-7B1F-4A93-93D8-1E09298EF2FF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639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74EE7-7B1F-4A93-93D8-1E09298EF2FF}" type="slidenum">
              <a:rPr lang="es-CO" smtClean="0"/>
              <a:t>24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093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5821-01CF-654F-94F0-268A877C3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877376-84E0-AA47-A8BF-C274229D5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1C6C7-5112-5540-8B88-D4F34EFD4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16C02-5F6F-224B-8342-C2AE04B50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57112-7FC7-A846-BE89-EB4E96F4B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9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760AA-E831-C547-8673-C4DF8628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541D9-B548-CF4D-A7B1-BCAA8D1E8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A04EC-4792-9A43-A485-03D2A65E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DC285-2889-C141-AAD2-7D70E4E88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71A77-5299-F446-A5CD-320D988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5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8A8C1-E2A8-EB4C-941E-203DE100D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3F20C5-1539-8640-A1BE-A7ED4971D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2F81B-7A89-884A-B00A-00810CF5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C969D-6845-DD4D-AEC2-1B4FC137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DEF83-6F58-6849-B9DE-E78F66FE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7574-743C-764B-A87E-61B6B8DBF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AB946-3B9F-A842-AA09-8E60ADCD5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C083A-B71E-2345-AC11-B625F9E35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BEE74-A0CF-4341-8CB4-8421F2308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17EEB-331A-B74D-B364-E80D148B4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E6EF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 userDrawn="1"/>
        </p:nvSpPr>
        <p:spPr>
          <a:xfrm>
            <a:off x="2490181" y="190369"/>
            <a:ext cx="1854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1" i="0" u="none" strike="noStrike" cap="none" dirty="0">
                <a:solidFill>
                  <a:srgbClr val="004A84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Ministerio de Vivienda,</a:t>
            </a:r>
            <a:r>
              <a:rPr lang="es-CO" sz="600" b="1" i="0" u="none" strike="noStrike" cap="none" baseline="0" dirty="0">
                <a:solidFill>
                  <a:srgbClr val="004A84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 Ciudad y Territorio</a:t>
            </a:r>
            <a:endParaRPr sz="600" b="1" i="0" u="none" strike="noStrike" cap="none" dirty="0">
              <a:solidFill>
                <a:srgbClr val="004A84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9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 userDrawn="1"/>
        </p:nvSpPr>
        <p:spPr>
          <a:xfrm>
            <a:off x="237431" y="190369"/>
            <a:ext cx="1854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 dirty="0">
                <a:solidFill>
                  <a:srgbClr val="004A84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Manejo Plantilla</a:t>
            </a:r>
            <a:r>
              <a:rPr lang="es-CO" sz="600" b="0" i="0" u="none" strike="noStrike" cap="none" baseline="0" dirty="0">
                <a:solidFill>
                  <a:srgbClr val="004A84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 PPT</a:t>
            </a:r>
            <a:endParaRPr sz="600" b="0" i="0" u="none" strike="noStrike" cap="none" dirty="0">
              <a:solidFill>
                <a:srgbClr val="004A84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0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 userDrawn="1"/>
        </p:nvSpPr>
        <p:spPr>
          <a:xfrm>
            <a:off x="4344481" y="184225"/>
            <a:ext cx="1854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 dirty="0">
                <a:solidFill>
                  <a:srgbClr val="004A84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La vivienda y el agua son de todos</a:t>
            </a:r>
            <a:endParaRPr sz="600" b="0" i="0" u="none" strike="noStrike" cap="none" dirty="0">
              <a:solidFill>
                <a:srgbClr val="004A84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2952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462B2-04F8-324F-A8CC-6BAA1B092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996AB-50A1-C04E-89A5-3AD15C299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95AEC-7A70-2C48-AB1E-9F819837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7D7C0-EC0F-1A44-9942-D8BB4B57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6EBF9-8657-1446-96B3-37E3727F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6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629E0-B2B4-2646-8721-FE3DCB023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F34D3-81A0-4B44-9ED0-2A243F1875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69581-E477-B140-84B2-1376F0281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A79C9-4686-6B42-B947-21E6AB3B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7EA2D-3EF3-5248-82F4-6D8C704A2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AFA48-297C-824C-A95D-51DD3127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7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F5B6D-44FA-234E-81EE-68ABBC37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DB015-E02D-D047-9203-85EE6E1D5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2272A-61B2-EE45-B60A-46DC33BDE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CC98-7395-A048-B1E4-E7DB911AB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9B44E1-E32A-6C41-9D4C-10FBD07A6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53AE80-71DF-C141-AC09-B10CCC10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73A363-CC5B-024C-BEE7-09B740D7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0D27D7-BC60-2744-9560-23099BFF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2D218-ABA6-284E-914F-858D1EEB1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ACB99-3BED-AE46-93B0-E224B9DA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2F0F9-AB12-D14B-9499-AD6F0782E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47A14-01FD-6F47-AFC7-F6CAA11CF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6E301-4AD2-7E4C-95CF-CF14AD35A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A256B-3477-D540-B889-94219A59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217F-8697-CE42-8C0C-228CE67D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3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D5C68-DE31-594D-999B-5726DE7A5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4246B-B343-E540-8494-D52B12E50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AD71B-29BB-5A49-AC62-4C240E497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7F386-5AC3-374B-839B-0A50F7F2B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6333D-A3BF-5342-84B3-68782720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0EF13-D482-C747-99B7-C8FD52AB1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3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DEE5-40B4-FF4A-B8FC-D157B075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27A966-DF4F-7540-805F-D94F61068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5D31B-D10A-8B47-8059-13B205D00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FD32A-8399-3145-A021-BE3D0DC8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DD439-5AA9-2940-9B04-2D065264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498E5-89A0-8C45-B912-FFD31FC9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0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AF3D0-5CC2-4C49-A2A2-EC496C7C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4804C-D991-CE42-9F46-0358F17A0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D8FA7-FAE4-4440-AD79-AAD79A52A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BCE0-2137-444F-BBB4-ACCFB800AE39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48608-4CFB-F742-9E87-8C909E8B3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6C8D-1EF7-FE42-A663-67B17476F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902A2-1E3F-8149-A218-90A92DF693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1" y="-1"/>
            <a:ext cx="8647540" cy="6859025"/>
          </a:xfrm>
          <a:prstGeom prst="rect">
            <a:avLst/>
          </a:prstGeom>
          <a:solidFill>
            <a:srgbClr val="F4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600"/>
          </a:p>
        </p:txBody>
      </p:sp>
      <p:sp>
        <p:nvSpPr>
          <p:cNvPr id="5" name="Rectángulo 4"/>
          <p:cNvSpPr/>
          <p:nvPr/>
        </p:nvSpPr>
        <p:spPr>
          <a:xfrm>
            <a:off x="8647541" y="0"/>
            <a:ext cx="3546282" cy="6859025"/>
          </a:xfrm>
          <a:prstGeom prst="rect">
            <a:avLst/>
          </a:pr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600"/>
          </a:p>
        </p:txBody>
      </p:sp>
      <p:sp>
        <p:nvSpPr>
          <p:cNvPr id="3" name="Rectángulo 2"/>
          <p:cNvSpPr/>
          <p:nvPr/>
        </p:nvSpPr>
        <p:spPr>
          <a:xfrm>
            <a:off x="256032" y="3160776"/>
            <a:ext cx="826958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Instrumentos de Planeación 2020</a:t>
            </a:r>
          </a:p>
          <a:p>
            <a:endParaRPr lang="es-CO" sz="4000" b="1" dirty="0">
              <a:solidFill>
                <a:schemeClr val="bg1"/>
              </a:solidFill>
              <a:latin typeface="Arial" panose="020B0604020202020204" pitchFamily="34" charset="0"/>
              <a:ea typeface="Work Sans Light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CO" sz="22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Plan Estratégico Institucional (PEI)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CO" sz="22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Plan de Acción Institucional (PAI)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CO" sz="22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Plan Anticorrupción y de Atención al Ciudadano (PAAC)</a:t>
            </a:r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26" y="525772"/>
            <a:ext cx="7914005" cy="1285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48661" y="2071902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esquema regional de prestación de servicio.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4013832" y="2210234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8" name="Flecha izquierda 207"/>
          <p:cNvSpPr/>
          <p:nvPr/>
        </p:nvSpPr>
        <p:spPr>
          <a:xfrm rot="10800000">
            <a:off x="8113663" y="231772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APSB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55575" y="1572658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la eficiencia y sostenibilidad de los prestadores del sector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478939"/>
            <a:ext cx="489739" cy="1841062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1923619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 esquema estructurado de prestación de servicios regional en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Montes de María</a:t>
            </a:r>
            <a:endParaRPr lang="es-ES" sz="1200" b="1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Agua Potable y Saneamiento Básico (APSB)</a:t>
            </a:r>
          </a:p>
        </p:txBody>
      </p:sp>
      <p:sp>
        <p:nvSpPr>
          <p:cNvPr id="36" name="Forma libre 35"/>
          <p:cNvSpPr/>
          <p:nvPr/>
        </p:nvSpPr>
        <p:spPr>
          <a:xfrm>
            <a:off x="4625779" y="3941827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 a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2.700.000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con proyectos que mejoran provisión, calidad y/o continuidad de los servicios de acueducto y alcantarillado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994354" y="3975051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8" name="Flecha izquierda 37"/>
          <p:cNvSpPr/>
          <p:nvPr/>
        </p:nvSpPr>
        <p:spPr>
          <a:xfrm rot="10800000">
            <a:off x="8085861" y="383989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Abrir llave 38"/>
          <p:cNvSpPr/>
          <p:nvPr/>
        </p:nvSpPr>
        <p:spPr>
          <a:xfrm>
            <a:off x="3365993" y="3684596"/>
            <a:ext cx="489739" cy="2914508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40" name="Forma libre 39"/>
          <p:cNvSpPr/>
          <p:nvPr/>
        </p:nvSpPr>
        <p:spPr>
          <a:xfrm>
            <a:off x="8830241" y="3474758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administrativa, técnica, jurídica y financiera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revisión, evaluación y seguimiento a los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y proyectos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saneamiento básico</a:t>
            </a:r>
            <a:endParaRPr lang="es-ES" sz="1200" b="1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upo 40"/>
          <p:cNvGrpSpPr/>
          <p:nvPr/>
        </p:nvGrpSpPr>
        <p:grpSpPr>
          <a:xfrm>
            <a:off x="132788" y="4191021"/>
            <a:ext cx="3073114" cy="1532751"/>
            <a:chOff x="460375" y="1579481"/>
            <a:chExt cx="3073114" cy="1532751"/>
          </a:xfrm>
        </p:grpSpPr>
        <p:sp>
          <p:nvSpPr>
            <p:cNvPr id="42" name="Forma libre 41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ángulo redondeado 42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Forma libre 43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provisión, calidad y/o continuidad de los servicios de acueducto y alcantarillado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" name="Forma libre 44"/>
          <p:cNvSpPr/>
          <p:nvPr/>
        </p:nvSpPr>
        <p:spPr>
          <a:xfrm>
            <a:off x="8830241" y="4380856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apoyo financiero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los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viabilizados de acueducto y alcantarillado, en el marco de la normatividad vigente</a:t>
            </a:r>
            <a:endParaRPr lang="es-ES" sz="12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Flecha izquierda 46"/>
          <p:cNvSpPr/>
          <p:nvPr/>
        </p:nvSpPr>
        <p:spPr>
          <a:xfrm rot="10800000">
            <a:off x="8113663" y="465020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Forma libre 47"/>
          <p:cNvSpPr/>
          <p:nvPr/>
        </p:nvSpPr>
        <p:spPr>
          <a:xfrm>
            <a:off x="4625779" y="5591801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 a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519.473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con proyectos que mejoran provisión, calidad y/o continuidad de los servicios de acueducto y alcantarillado en el marco del programa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Guajira Azul</a:t>
            </a:r>
            <a:endParaRPr lang="es-ES" sz="13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994354" y="5653846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Forma libre 49"/>
          <p:cNvSpPr/>
          <p:nvPr/>
        </p:nvSpPr>
        <p:spPr>
          <a:xfrm>
            <a:off x="8830241" y="5483339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Asistir al departamento de la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Guajira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formulación, estructuración y ejecución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los planes y proyectos de Agua Potable y Saneamiento básico</a:t>
            </a:r>
            <a:endParaRPr lang="es-ES" sz="12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lecha izquierda 50"/>
          <p:cNvSpPr/>
          <p:nvPr/>
        </p:nvSpPr>
        <p:spPr>
          <a:xfrm rot="10800000">
            <a:off x="8085861" y="575269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298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40364" y="2168819"/>
            <a:ext cx="3006008" cy="572211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3.416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nuevas conexiones intradomiciliarias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32268" y="2275012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9" name="Elipse 188"/>
          <p:cNvSpPr/>
          <p:nvPr/>
        </p:nvSpPr>
        <p:spPr>
          <a:xfrm>
            <a:off x="4021585" y="4862329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1" y="1631162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el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apoyo financiero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los proyectos de conexiones intradomiciliarias viabilizados conforme a la normatividad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199795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1" y="549928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vivienda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las condiciones físicas y sociales de viviendas, entornos y aglomeraciones humanas de desarrollo incompleto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89098" y="4862329"/>
            <a:ext cx="2908539" cy="483976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Titular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Viviendas urbanas de interés social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3524096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465545" y="130533"/>
            <a:ext cx="2810038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Vivienda</a:t>
            </a:r>
          </a:p>
        </p:txBody>
      </p:sp>
      <p:sp>
        <p:nvSpPr>
          <p:cNvPr id="33" name="Forma libre 32"/>
          <p:cNvSpPr/>
          <p:nvPr/>
        </p:nvSpPr>
        <p:spPr>
          <a:xfrm>
            <a:off x="8830240" y="2618664"/>
            <a:ext cx="2678269" cy="59360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Entregar las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conexiones intradomiciliarias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construidas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8839935" y="4215438"/>
            <a:ext cx="2678269" cy="59360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Apoyar las gestiones operativas y administrativas para la prestación de los servicios del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cesión a título gratuito</a:t>
            </a:r>
            <a:endParaRPr lang="es-ES" sz="13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orma libre 35"/>
          <p:cNvSpPr/>
          <p:nvPr/>
        </p:nvSpPr>
        <p:spPr>
          <a:xfrm>
            <a:off x="8839935" y="5301338"/>
            <a:ext cx="2678269" cy="59360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Apoyar las gestiones operativas y administrativas para la prestación de los servicios para el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saneamiento y legalización de los bienes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inmuebles de los extintos ICT-INURBE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Flecha izquierda 36"/>
          <p:cNvSpPr/>
          <p:nvPr/>
        </p:nvSpPr>
        <p:spPr>
          <a:xfrm rot="10800000">
            <a:off x="8113661" y="2816610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Flecha izquierda 37"/>
          <p:cNvSpPr/>
          <p:nvPr/>
        </p:nvSpPr>
        <p:spPr>
          <a:xfrm rot="10800000">
            <a:off x="8113661" y="446139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7497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0" name="Elipse 189"/>
          <p:cNvSpPr/>
          <p:nvPr/>
        </p:nvSpPr>
        <p:spPr>
          <a:xfrm>
            <a:off x="4055946" y="284046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9" name="Flecha izquierda 208"/>
          <p:cNvSpPr/>
          <p:nvPr/>
        </p:nvSpPr>
        <p:spPr>
          <a:xfrm rot="10800000">
            <a:off x="8087656" y="221230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vivienda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las condiciones físicas y sociales de viviendas, entornos y aglomeraciones humanas de desarrollo incompleto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38" y="3498436"/>
            <a:ext cx="2678269" cy="6735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Iniciar la ejecución de obras de tres proyectos de Mejoramiento Integral de Barrios 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465545" y="130533"/>
            <a:ext cx="2810038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Vivienda</a:t>
            </a:r>
          </a:p>
        </p:txBody>
      </p:sp>
      <p:sp>
        <p:nvSpPr>
          <p:cNvPr id="31" name="Forma libre 30"/>
          <p:cNvSpPr/>
          <p:nvPr/>
        </p:nvSpPr>
        <p:spPr>
          <a:xfrm>
            <a:off x="4465545" y="2698611"/>
            <a:ext cx="2940651" cy="59550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11.216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hogares con mejoramiento integral de barrios. 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orma libre 35"/>
          <p:cNvSpPr/>
          <p:nvPr/>
        </p:nvSpPr>
        <p:spPr>
          <a:xfrm>
            <a:off x="8830238" y="2028069"/>
            <a:ext cx="2678269" cy="59360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Proveer los servicios y recursos financieros necesarios para apoyar el desarrollo de proyectos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echa izquierda 37"/>
          <p:cNvSpPr/>
          <p:nvPr/>
        </p:nvSpPr>
        <p:spPr>
          <a:xfrm rot="10800000">
            <a:off x="8077958" y="298426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Forma libre 32"/>
          <p:cNvSpPr/>
          <p:nvPr/>
        </p:nvSpPr>
        <p:spPr>
          <a:xfrm>
            <a:off x="8830238" y="2818836"/>
            <a:ext cx="2678269" cy="528574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estudios y diseños para tres proyectos de Mejoramiento Integral de Barrios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lecha izquierda 41"/>
          <p:cNvSpPr/>
          <p:nvPr/>
        </p:nvSpPr>
        <p:spPr>
          <a:xfrm rot="10800000">
            <a:off x="8077959" y="373636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Elipse 26"/>
          <p:cNvSpPr/>
          <p:nvPr/>
        </p:nvSpPr>
        <p:spPr>
          <a:xfrm>
            <a:off x="4055946" y="5329581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rma libre 27"/>
          <p:cNvSpPr/>
          <p:nvPr/>
        </p:nvSpPr>
        <p:spPr>
          <a:xfrm>
            <a:off x="4510829" y="5071402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26.622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viviendas de interés social urbanas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lecha izquierda 31"/>
          <p:cNvSpPr/>
          <p:nvPr/>
        </p:nvSpPr>
        <p:spPr>
          <a:xfrm rot="10800000">
            <a:off x="8075288" y="504160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Forma libre 33"/>
          <p:cNvSpPr/>
          <p:nvPr/>
        </p:nvSpPr>
        <p:spPr>
          <a:xfrm>
            <a:off x="8939086" y="4817025"/>
            <a:ext cx="2678269" cy="59360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Transferir recursos a entidades publicas o privadas para la administración y pago de los subsidios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lecha izquierda 34"/>
          <p:cNvSpPr/>
          <p:nvPr/>
        </p:nvSpPr>
        <p:spPr>
          <a:xfrm rot="10800000">
            <a:off x="8075288" y="5994354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Forma libre 36"/>
          <p:cNvSpPr/>
          <p:nvPr/>
        </p:nvSpPr>
        <p:spPr>
          <a:xfrm>
            <a:off x="8939087" y="5626143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los subsidios familiares de vivienda en la modalidad de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mejoramiento de vivienda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Programa Casa Digna Vida Digna 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71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371130" y="876133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88" name="Elipse 187"/>
          <p:cNvSpPr/>
          <p:nvPr/>
        </p:nvSpPr>
        <p:spPr>
          <a:xfrm>
            <a:off x="4036066" y="1790100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9" name="Elipse 188"/>
          <p:cNvSpPr/>
          <p:nvPr/>
        </p:nvSpPr>
        <p:spPr>
          <a:xfrm>
            <a:off x="4023368" y="2844562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4019815" y="3630466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Elipse 190"/>
          <p:cNvSpPr/>
          <p:nvPr/>
        </p:nvSpPr>
        <p:spPr>
          <a:xfrm>
            <a:off x="4024849" y="467440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188826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1" y="289187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369775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3" y="561238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vivienda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Profundizar el acceso a soluciones de vivienda digna a los hogares de menores ingresos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602319" y="1670180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</a:t>
            </a:r>
            <a:r>
              <a:rPr lang="es-ES" sz="13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s-ES" sz="13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convenio con Organización para la Cooperación y el Desarrollo Económico</a:t>
            </a:r>
            <a:endParaRPr lang="es-ES" sz="1300" kern="12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465545" y="130533"/>
            <a:ext cx="2810038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Vivienda</a:t>
            </a:r>
          </a:p>
        </p:txBody>
      </p:sp>
      <p:sp>
        <p:nvSpPr>
          <p:cNvPr id="33" name="Forma libre 32"/>
          <p:cNvSpPr/>
          <p:nvPr/>
        </p:nvSpPr>
        <p:spPr>
          <a:xfrm>
            <a:off x="8796693" y="1684663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Reunir información económica relevante para la formulación e implementación de la política pública de vivienda urbana</a:t>
            </a: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4603450" y="2714241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 Rural</a:t>
            </a:r>
            <a:endParaRPr lang="es-ES" sz="13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orma libre 39"/>
          <p:cNvSpPr/>
          <p:nvPr/>
        </p:nvSpPr>
        <p:spPr>
          <a:xfrm>
            <a:off x="8796693" y="2636647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políticas e instrumentos normativos en materia de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 Rural</a:t>
            </a:r>
            <a:endParaRPr lang="es-ES" sz="12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orma libre 41"/>
          <p:cNvSpPr/>
          <p:nvPr/>
        </p:nvSpPr>
        <p:spPr>
          <a:xfrm>
            <a:off x="4603450" y="3471986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normativos sobre Fondo Nacional de Garantías, Topes de Vivienda de Interés Social y vivienda de interés prioritario.  </a:t>
            </a:r>
          </a:p>
        </p:txBody>
      </p:sp>
      <p:sp>
        <p:nvSpPr>
          <p:cNvPr id="43" name="Forma libre 42"/>
          <p:cNvSpPr/>
          <p:nvPr/>
        </p:nvSpPr>
        <p:spPr>
          <a:xfrm>
            <a:off x="8796693" y="3471986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políticas e instrumentos normativos en materia de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vivienda urbana</a:t>
            </a:r>
            <a:endParaRPr lang="es-ES" sz="12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Forma libre 43"/>
          <p:cNvSpPr/>
          <p:nvPr/>
        </p:nvSpPr>
        <p:spPr>
          <a:xfrm>
            <a:off x="4603450" y="4540094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1.000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subsidios por sentencias judiciales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lecha izquierda 44"/>
          <p:cNvSpPr/>
          <p:nvPr/>
        </p:nvSpPr>
        <p:spPr>
          <a:xfrm rot="10800000">
            <a:off x="8113660" y="476438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Forma libre 45"/>
          <p:cNvSpPr/>
          <p:nvPr/>
        </p:nvSpPr>
        <p:spPr>
          <a:xfrm>
            <a:off x="8796693" y="4558705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subsidios para tutelas y apoyar las gestiones operativas, administrativas y de seguimiento relacionadas con el proceso de asignación el Subsidio Familiar de Vivienda</a:t>
            </a: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Forma libre 46"/>
          <p:cNvSpPr/>
          <p:nvPr/>
        </p:nvSpPr>
        <p:spPr>
          <a:xfrm>
            <a:off x="8796693" y="5391735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los subsidios familiares de vivienda en el Programa de Vivienda Semillero de Propietarios </a:t>
            </a: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Forma libre 47"/>
          <p:cNvSpPr/>
          <p:nvPr/>
        </p:nvSpPr>
        <p:spPr>
          <a:xfrm>
            <a:off x="4602319" y="5730348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40.000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hogares con subsidios para arrendamiento de vivienda de interés social urbana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4021187" y="5806599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Forma libre 36"/>
          <p:cNvSpPr/>
          <p:nvPr/>
        </p:nvSpPr>
        <p:spPr>
          <a:xfrm>
            <a:off x="8796693" y="5971229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Expedir resolución de asignación del SFV del Programa de Vivienda Semillero de Propietarios </a:t>
            </a: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lecha izquierda 38"/>
          <p:cNvSpPr/>
          <p:nvPr/>
        </p:nvSpPr>
        <p:spPr>
          <a:xfrm rot="10800000">
            <a:off x="8113663" y="618249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8404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371130" y="876133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88" name="Elipse 187"/>
          <p:cNvSpPr/>
          <p:nvPr/>
        </p:nvSpPr>
        <p:spPr>
          <a:xfrm>
            <a:off x="4036066" y="1790100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Elipse 188"/>
          <p:cNvSpPr/>
          <p:nvPr/>
        </p:nvSpPr>
        <p:spPr>
          <a:xfrm>
            <a:off x="4023368" y="2844562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4019815" y="3630466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Elipse 190"/>
          <p:cNvSpPr/>
          <p:nvPr/>
        </p:nvSpPr>
        <p:spPr>
          <a:xfrm>
            <a:off x="4024849" y="4674403"/>
            <a:ext cx="271030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ES" sz="8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3" y="197077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1" y="289187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369775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3" y="600525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vivienda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Profundizar el acceso a soluciones de vivienda digna a los hogares de menores ingresos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602319" y="1670180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 a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30.000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hogares con cobertura para adquisición de vivienda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465545" y="130533"/>
            <a:ext cx="2810038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Vivienda</a:t>
            </a:r>
          </a:p>
        </p:txBody>
      </p:sp>
      <p:sp>
        <p:nvSpPr>
          <p:cNvPr id="33" name="Forma libre 32"/>
          <p:cNvSpPr/>
          <p:nvPr/>
        </p:nvSpPr>
        <p:spPr>
          <a:xfrm>
            <a:off x="8796693" y="1730299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el pago de recursos a Banco de la República para el pago de coberturas otorgadas para vivienda de interés social y prioritario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4603450" y="2714241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Incrementar a </a:t>
            </a:r>
            <a:r>
              <a:rPr lang="es-ES" sz="13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10.000</a:t>
            </a:r>
            <a:r>
              <a:rPr lang="es-ES" sz="13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capacidad de respuesta a los requerimientos jurídicos y administrativos que demandan los actores involucrados</a:t>
            </a:r>
            <a:endParaRPr lang="es-ES" sz="1300" b="1" kern="12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orma libre 39"/>
          <p:cNvSpPr/>
          <p:nvPr/>
        </p:nvSpPr>
        <p:spPr>
          <a:xfrm>
            <a:off x="8796693" y="2636647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orientación durante los procesos de asignación del subsidio familiar de vivienda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orma libre 41"/>
          <p:cNvSpPr/>
          <p:nvPr/>
        </p:nvSpPr>
        <p:spPr>
          <a:xfrm>
            <a:off x="4612185" y="3588714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acompañamientos sociales a beneficiarios del subsidio familiar de vivienda.</a:t>
            </a:r>
          </a:p>
        </p:txBody>
      </p:sp>
      <p:sp>
        <p:nvSpPr>
          <p:cNvPr id="43" name="Forma libre 42"/>
          <p:cNvSpPr/>
          <p:nvPr/>
        </p:nvSpPr>
        <p:spPr>
          <a:xfrm>
            <a:off x="8796693" y="3588714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acompañamiento social a los beneficiarios del subsidio familiar de vivienda</a:t>
            </a:r>
            <a:endParaRPr lang="es-ES" sz="13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Forma libre 43"/>
          <p:cNvSpPr/>
          <p:nvPr/>
        </p:nvSpPr>
        <p:spPr>
          <a:xfrm>
            <a:off x="4603450" y="4540094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2.000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asistencias técnicas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lecha izquierda 44"/>
          <p:cNvSpPr/>
          <p:nvPr/>
        </p:nvSpPr>
        <p:spPr>
          <a:xfrm rot="10800000">
            <a:off x="8113660" y="476438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Forma libre 45"/>
          <p:cNvSpPr/>
          <p:nvPr/>
        </p:nvSpPr>
        <p:spPr>
          <a:xfrm>
            <a:off x="8796693" y="4558705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la asesoría, acompañamiento técnico, revisión y seguimiento a los proyectos de vivienda urbana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Forma libre 46"/>
          <p:cNvSpPr/>
          <p:nvPr/>
        </p:nvSpPr>
        <p:spPr>
          <a:xfrm>
            <a:off x="8796693" y="5730348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los subsidios familiares de vivienda en el Programa de Vivienda Mi Casa Ya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Forma libre 47"/>
          <p:cNvSpPr/>
          <p:nvPr/>
        </p:nvSpPr>
        <p:spPr>
          <a:xfrm>
            <a:off x="4602319" y="5730348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32.689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hogares con subsidio familiar para adquisición de vivienda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4021187" y="5806599"/>
            <a:ext cx="271030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881071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371130" y="876133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88" name="Elipse 187"/>
          <p:cNvSpPr/>
          <p:nvPr/>
        </p:nvSpPr>
        <p:spPr>
          <a:xfrm>
            <a:off x="4146235" y="2968905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9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s-ES" sz="9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Elipse 188"/>
          <p:cNvSpPr/>
          <p:nvPr/>
        </p:nvSpPr>
        <p:spPr>
          <a:xfrm>
            <a:off x="4144479" y="4174694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9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s-ES" sz="9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223832" y="314958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223832" y="447055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vivienda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Profundizar el acceso a soluciones de vivienda digna a los hogares de menores ingresos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712488" y="2848985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Entregar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10.000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subsidios familiares de vivienda a mujeres cabeza de familia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465545" y="130533"/>
            <a:ext cx="2810038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Vivienda</a:t>
            </a:r>
          </a:p>
        </p:txBody>
      </p:sp>
      <p:sp>
        <p:nvSpPr>
          <p:cNvPr id="33" name="Forma libre 32"/>
          <p:cNvSpPr/>
          <p:nvPr/>
        </p:nvSpPr>
        <p:spPr>
          <a:xfrm>
            <a:off x="8906862" y="2909104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los subsidios familiares de vivienda a mujeres cabeza de familia en los diferentes programas de vivienda.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4713619" y="4375480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mesa de trabajo con el sector financiero para proponer una línea de crédito flexible con bajas tasa de interés dirigida a grupos étnicos</a:t>
            </a:r>
            <a:endParaRPr lang="es-ES" sz="14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orma libre 39"/>
          <p:cNvSpPr/>
          <p:nvPr/>
        </p:nvSpPr>
        <p:spPr>
          <a:xfrm>
            <a:off x="8906862" y="4379096"/>
            <a:ext cx="2764754" cy="61352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una mesa de trabajo con el sector financiero para proponer una línea de crédito flexible con bajas tasa de interés dirigida a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grupos étnicos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adquisición de vivienda nueva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4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807687" y="3843853"/>
            <a:ext cx="2764754" cy="72077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empresas con el programa de Fábricas de Productividad para la Construcción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4007365" y="404145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9020237" y="3737170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la asistencia técnica a las entidades del Sistema Nacional de Vivienda de Interés Social</a:t>
            </a:r>
          </a:p>
        </p:txBody>
      </p:sp>
      <p:sp>
        <p:nvSpPr>
          <p:cNvPr id="208" name="Flecha izquierda 207"/>
          <p:cNvSpPr/>
          <p:nvPr/>
        </p:nvSpPr>
        <p:spPr>
          <a:xfrm rot="10800000">
            <a:off x="8082694" y="407492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vivienda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Promover la productividad del sector de la construcción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48661" y="3869006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465545" y="130533"/>
            <a:ext cx="2810038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Vivienda</a:t>
            </a:r>
          </a:p>
        </p:txBody>
      </p:sp>
    </p:spTree>
    <p:extLst>
      <p:ext uri="{BB962C8B-B14F-4D97-AF65-F5344CB8AC3E}">
        <p14:creationId xmlns:p14="http://schemas.microsoft.com/office/powerpoint/2010/main" val="1047738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48661" y="2254977"/>
            <a:ext cx="2764754" cy="1552575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</a:t>
            </a:r>
            <a:r>
              <a:rPr lang="es-419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política nacional de Ciudades para el fortalecimiento del Sistema de Ciudades y de ordenamiento territorial</a:t>
            </a:r>
            <a:endParaRPr lang="es-ES" sz="14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4086511" y="2715902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0" y="2129112"/>
            <a:ext cx="2678269" cy="16784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la consolidación del diagnóstico urbano. 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419" sz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la propuesta de articulación sectorial con diferentes actores relacionados 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419" sz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Diseñar la propuesta de implementación para la política de ciudades</a:t>
            </a: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778" y="205726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778" y="505217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80326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Desarrollo Urbano y Territorial</a:t>
            </a:r>
            <a:endParaRPr lang="es-ES" sz="1400" b="1" i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419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Consolidar el Sistema de Ciudades como dinamizador del desarrollo territorial y la productividad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0" y="4761667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dos propuestas de CONPES o instrumentos para la ejecución asociada con proyectos estratégicos</a:t>
            </a: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4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Desarrollo Urbano y Territorial </a:t>
            </a:r>
          </a:p>
        </p:txBody>
      </p:sp>
      <p:sp>
        <p:nvSpPr>
          <p:cNvPr id="23" name="Forma libre 22"/>
          <p:cNvSpPr/>
          <p:nvPr/>
        </p:nvSpPr>
        <p:spPr>
          <a:xfrm>
            <a:off x="4548661" y="4477384"/>
            <a:ext cx="2764754" cy="1552575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</a:t>
            </a:r>
            <a:r>
              <a:rPr lang="es-419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propuestas de documentos CONPES o instrumentos para la ejecución asociada con proyectos estratégicos</a:t>
            </a:r>
            <a:endParaRPr lang="es-ES" sz="14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4086511" y="4932174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lecha izquierda 24"/>
          <p:cNvSpPr/>
          <p:nvPr/>
        </p:nvSpPr>
        <p:spPr>
          <a:xfrm rot="10800000">
            <a:off x="8113778" y="271590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Flecha izquierda 25"/>
          <p:cNvSpPr/>
          <p:nvPr/>
        </p:nvSpPr>
        <p:spPr>
          <a:xfrm rot="10800000">
            <a:off x="8113778" y="349627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254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88" name="Elipse 187"/>
          <p:cNvSpPr/>
          <p:nvPr/>
        </p:nvSpPr>
        <p:spPr>
          <a:xfrm>
            <a:off x="4107246" y="3713595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1" y="2312725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 planes de trabajo para apoyar la habilitación de suelo en </a:t>
            </a:r>
            <a:r>
              <a:rPr lang="es-ES" sz="1300" dirty="0" err="1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Macroproyectos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Interés Social Nacional (MISN) adoptados.</a:t>
            </a:r>
            <a:endParaRPr lang="es-ES" sz="13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3" y="268093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3" y="3959080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517825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DUT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832675" y="2236385"/>
              <a:ext cx="2322431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Promover el desarrollo urbano equilibrado y sostenible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48661" y="3869006"/>
            <a:ext cx="2764754" cy="418385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Habilitar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5000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hectáreas de  suelo en el país</a:t>
            </a:r>
            <a:endParaRPr lang="es-ES" sz="14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3524096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 iniciativas de MISN en etapa de </a:t>
            </a:r>
            <a:r>
              <a:rPr lang="es-ES" sz="1300" dirty="0" err="1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prefactibilidad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formulación (por demanda).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5365951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Desarrollo Urbano y Territorial</a:t>
            </a:r>
          </a:p>
        </p:txBody>
      </p:sp>
      <p:sp>
        <p:nvSpPr>
          <p:cNvPr id="31" name="Forma libre 30"/>
          <p:cNvSpPr/>
          <p:nvPr/>
        </p:nvSpPr>
        <p:spPr>
          <a:xfrm>
            <a:off x="8830240" y="4886004"/>
            <a:ext cx="2759505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Acompañar a 10 municipios en la formulación o implementación de instrumentos (POT, incorporaciones decreto 1753, planes parciales) .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72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33" y="5109675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Caracterizar</a:t>
            </a: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actualizar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grupos de valor</a:t>
            </a: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que la información pueda ser transmitida en lenguaje claro y adecuado para su entendimiento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42276" y="2598430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7341" y="526656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Institucional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291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419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los estándares de transparencia y diálogo con la ciudadanía y los grupos de valor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34" y="2405400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Ajustar la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oferta institucional </a:t>
            </a: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base en las necesidades y expectativas de los grupos de valor identificados en los ejercicios de caracterización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167787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Institucional</a:t>
            </a:r>
          </a:p>
        </p:txBody>
      </p:sp>
      <p:sp>
        <p:nvSpPr>
          <p:cNvPr id="31" name="Forma libre 30"/>
          <p:cNvSpPr/>
          <p:nvPr/>
        </p:nvSpPr>
        <p:spPr>
          <a:xfrm>
            <a:off x="4720447" y="1676759"/>
            <a:ext cx="2764754" cy="4132224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el puntaje de las dimensiones y políticas del Formulario Único Reporte de Avances de la Gestión (FURAG):</a:t>
            </a:r>
          </a:p>
          <a:p>
            <a:pPr marL="28575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dimensión Gestión con Valores para Resultados</a:t>
            </a:r>
          </a:p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Política Planeación Institucional </a:t>
            </a:r>
          </a:p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419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política de Transparencia, Acceso a la Información Pública y Lucha contra la Corrupción.</a:t>
            </a:r>
          </a:p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419" sz="14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419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es-419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política de Participación Ciudadana y Rendición de Cuentas PCRC</a:t>
            </a:r>
            <a:endParaRPr lang="es-419" sz="1400" b="1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3974874" y="3603132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Flecha izquierda 26"/>
          <p:cNvSpPr/>
          <p:nvPr/>
        </p:nvSpPr>
        <p:spPr>
          <a:xfrm rot="10800000">
            <a:off x="8142276" y="340541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Forma libre 27"/>
          <p:cNvSpPr/>
          <p:nvPr/>
        </p:nvSpPr>
        <p:spPr>
          <a:xfrm>
            <a:off x="8839935" y="3355304"/>
            <a:ext cx="2678269" cy="615495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Acompañar a las dependencias en la caracterización de grupos de valor de la vigencia 2019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lecha izquierda 32"/>
          <p:cNvSpPr/>
          <p:nvPr/>
        </p:nvSpPr>
        <p:spPr>
          <a:xfrm rot="10800000">
            <a:off x="8142276" y="417125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Forma libre 35"/>
          <p:cNvSpPr/>
          <p:nvPr/>
        </p:nvSpPr>
        <p:spPr>
          <a:xfrm>
            <a:off x="8839935" y="4121141"/>
            <a:ext cx="2678269" cy="615495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el acompañamiento para la actualización del inventario de trámites y Otros Procedimientos Administrativos de Cara al Usuario (OPAS) en el SUIT</a:t>
            </a: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5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1585692" y="147688"/>
            <a:ext cx="9508294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Instrumentos de Planeación 2020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370937" y="906513"/>
            <a:ext cx="11109863" cy="622708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MINISTERIO DE VIVIENDA, CIUDAD Y TERRITORIO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Ministro de Vivienda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Malagón González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endParaRPr lang="es-ES" sz="14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OFICINAS ASESORAS DEL DESPACHO DEL MINISTRO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Oficina Asesora de Planeación 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Piñeros Castaño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Oficina Tecnologías de la Información y Comunicaciones 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Gabriel Gutiérrez Pacheco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Oficina Asesora Jurídica </a:t>
            </a:r>
            <a:r>
              <a:rPr lang="es-ES" sz="1400" dirty="0" err="1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Leonidas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Lara Anaya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Oficina de Control Interno 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 Yaneth Aragón Sánchez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endParaRPr lang="es-ES" sz="14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VICEMINISTERIO DE VIVIENDA </a:t>
            </a:r>
          </a:p>
          <a:p>
            <a:pPr lvl="0" algn="just" defTabSz="577850"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Viceministro de Vivienda 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Ruiz Martínez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VICEMINISTERIO DE AGUA POTABLE Y SANEAMIENTO BÁSICO 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Viceministro de APSB 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Luis Acero Vergel 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GENERAL 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General </a:t>
            </a:r>
            <a:r>
              <a:rPr lang="es-ES" sz="14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Judith Millán Durán </a:t>
            </a: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rgbClr val="004A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consolidado por Oficina Asesora de Planeación </a:t>
            </a: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b="1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Ministerio de Vivienda, Ciudad y Territorio </a:t>
            </a: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Conmutador (57-1) 3323434 </a:t>
            </a: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 Administrativa La Botica Carrera 6 No. 8-77 </a:t>
            </a: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 Atención al Usuario Calle 18 No. 7-59 </a:t>
            </a:r>
          </a:p>
          <a:p>
            <a:pPr lvl="3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dirty="0">
                <a:solidFill>
                  <a:srgbClr val="004A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Bogotá, D.C. Colombia </a:t>
            </a:r>
          </a:p>
        </p:txBody>
      </p:sp>
    </p:spTree>
    <p:extLst>
      <p:ext uri="{BB962C8B-B14F-4D97-AF65-F5344CB8AC3E}">
        <p14:creationId xmlns:p14="http://schemas.microsoft.com/office/powerpoint/2010/main" val="1486461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7338" y="295320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7338" y="490004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Institucional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291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419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los estándares de transparencia y diálogo con la ciudadanía y los grupos de valor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34" y="2648734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Orientar a los actores involucrados sobre temas de servicio al ciudadano y gestión documental</a:t>
            </a:r>
            <a:endParaRPr lang="es-ES" sz="13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555752" y="119337"/>
            <a:ext cx="4443817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Institucional</a:t>
            </a:r>
          </a:p>
        </p:txBody>
      </p:sp>
      <p:sp>
        <p:nvSpPr>
          <p:cNvPr id="31" name="Forma libre 30"/>
          <p:cNvSpPr/>
          <p:nvPr/>
        </p:nvSpPr>
        <p:spPr>
          <a:xfrm>
            <a:off x="4707964" y="2650712"/>
            <a:ext cx="2764754" cy="89337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Obtener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86%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peticionarios satisfechos con respuesta emitida por parte del MVCT</a:t>
            </a:r>
            <a:endParaRPr lang="es-419" sz="14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orma libre 31"/>
          <p:cNvSpPr/>
          <p:nvPr/>
        </p:nvSpPr>
        <p:spPr>
          <a:xfrm>
            <a:off x="8830233" y="4521977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Tramitar las peticiones y/o consultas ciudadanas</a:t>
            </a:r>
            <a:endParaRPr lang="es-ES" sz="13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3980368" y="2656645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3974934" y="4751761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rma libre 27"/>
          <p:cNvSpPr/>
          <p:nvPr/>
        </p:nvSpPr>
        <p:spPr>
          <a:xfrm>
            <a:off x="4707964" y="4614123"/>
            <a:ext cx="2764754" cy="63897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Obtener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usuarios satisfechos en atenciones personalizadas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419" sz="1300" b="1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382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48661" y="2077605"/>
            <a:ext cx="2764754" cy="110665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Lograr un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avance en el Plan de Transformación Digital del MVCT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8" name="Elipse 187"/>
          <p:cNvSpPr/>
          <p:nvPr/>
        </p:nvSpPr>
        <p:spPr>
          <a:xfrm>
            <a:off x="3855732" y="2479677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740178" y="2238654"/>
            <a:ext cx="2678269" cy="47963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la Estrategia para la realización del ejercicio de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Arquitectura Empresarial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200" u="sng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062367" y="228075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Institucional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419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las políticas de gestión y desempeño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611971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Institucional</a:t>
            </a:r>
          </a:p>
        </p:txBody>
      </p:sp>
      <p:sp>
        <p:nvSpPr>
          <p:cNvPr id="35" name="Elipse 34"/>
          <p:cNvSpPr/>
          <p:nvPr/>
        </p:nvSpPr>
        <p:spPr>
          <a:xfrm>
            <a:off x="3855732" y="4666227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orma libre 35"/>
          <p:cNvSpPr/>
          <p:nvPr/>
        </p:nvSpPr>
        <p:spPr>
          <a:xfrm>
            <a:off x="4497365" y="4284942"/>
            <a:ext cx="2764754" cy="110665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en un </a:t>
            </a:r>
            <a:r>
              <a:rPr lang="es-ES" sz="14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infraestructura de Tecnologías de la Información del MVCT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7" name="Forma libre 36"/>
          <p:cNvSpPr/>
          <p:nvPr/>
        </p:nvSpPr>
        <p:spPr>
          <a:xfrm>
            <a:off x="8791483" y="4189398"/>
            <a:ext cx="2678269" cy="677221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Migrar  la infraestructura del centro de datos, mitigando el riesgo de indisponibilidad de servicios y pérdida de la información</a:t>
            </a:r>
            <a:endParaRPr lang="es-ES" sz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echa izquierda 37"/>
          <p:cNvSpPr/>
          <p:nvPr/>
        </p:nvSpPr>
        <p:spPr>
          <a:xfrm rot="10800000">
            <a:off x="8062367" y="441907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Forma libre 38"/>
          <p:cNvSpPr/>
          <p:nvPr/>
        </p:nvSpPr>
        <p:spPr>
          <a:xfrm>
            <a:off x="8740178" y="2718284"/>
            <a:ext cx="2678269" cy="4363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 el Plan Estratégico de Tecnologías de la Información y las Comunicaciones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(PETI)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echa izquierda 39"/>
          <p:cNvSpPr/>
          <p:nvPr/>
        </p:nvSpPr>
        <p:spPr>
          <a:xfrm rot="10800000">
            <a:off x="8062369" y="277503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Forma libre 40"/>
          <p:cNvSpPr/>
          <p:nvPr/>
        </p:nvSpPr>
        <p:spPr>
          <a:xfrm>
            <a:off x="8791483" y="4890383"/>
            <a:ext cx="2678269" cy="677221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Adquirir y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desarrollar software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acuerdo a los requerimientos de la Entidad</a:t>
            </a:r>
          </a:p>
        </p:txBody>
      </p:sp>
      <p:sp>
        <p:nvSpPr>
          <p:cNvPr id="42" name="Flecha izquierda 41"/>
          <p:cNvSpPr/>
          <p:nvPr/>
        </p:nvSpPr>
        <p:spPr>
          <a:xfrm rot="10800000">
            <a:off x="8062372" y="503127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3294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88" name="Elipse 187"/>
          <p:cNvSpPr/>
          <p:nvPr/>
        </p:nvSpPr>
        <p:spPr>
          <a:xfrm>
            <a:off x="3907028" y="1641828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Elipse 188"/>
          <p:cNvSpPr/>
          <p:nvPr/>
        </p:nvSpPr>
        <p:spPr>
          <a:xfrm>
            <a:off x="3907028" y="5401287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8" name="Flecha izquierda 207"/>
          <p:cNvSpPr/>
          <p:nvPr/>
        </p:nvSpPr>
        <p:spPr>
          <a:xfrm rot="10800000">
            <a:off x="8113650" y="216536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2" y="2642180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50" y="351089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Institucional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419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las políticas de gestión y desempeño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602317" y="1383667"/>
            <a:ext cx="2764754" cy="337858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419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puntaje del FURAG para:</a:t>
            </a:r>
            <a:endParaRPr lang="es-ES" sz="13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Dimensión de Talento humano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 Seguimiento y Evaluación  al Desempeño Institucional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419" sz="13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 Fortalecimiento Organizacional  y Simplificación de Procesos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419" sz="13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Política: de Control Interno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791458" y="2048752"/>
            <a:ext cx="2678269" cy="4363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Ejecutar el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pasantes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orma libre 30"/>
          <p:cNvSpPr/>
          <p:nvPr/>
        </p:nvSpPr>
        <p:spPr>
          <a:xfrm>
            <a:off x="8761198" y="4189773"/>
            <a:ext cx="2678269" cy="410383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de aseguramiento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orma libre 31"/>
          <p:cNvSpPr/>
          <p:nvPr/>
        </p:nvSpPr>
        <p:spPr>
          <a:xfrm>
            <a:off x="8791474" y="2462208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y difundir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informes de seguimiento</a:t>
            </a: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los instrumentos de planeación institucional del MVCT.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orma libre 32"/>
          <p:cNvSpPr/>
          <p:nvPr/>
        </p:nvSpPr>
        <p:spPr>
          <a:xfrm>
            <a:off x="8791465" y="3356406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el acompañamiento para la actualización del </a:t>
            </a:r>
            <a:r>
              <a:rPr lang="es-419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 de Oferta Institucional</a:t>
            </a: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parte de las dependencias 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echa izquierda 33"/>
          <p:cNvSpPr/>
          <p:nvPr/>
        </p:nvSpPr>
        <p:spPr>
          <a:xfrm rot="10800000">
            <a:off x="8083383" y="4267834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Forma libre 42"/>
          <p:cNvSpPr/>
          <p:nvPr/>
        </p:nvSpPr>
        <p:spPr>
          <a:xfrm>
            <a:off x="4611971" y="5040862"/>
            <a:ext cx="2764754" cy="110665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y solicitar aprobación de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Instrumentos archivísticos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Forma libre 43"/>
          <p:cNvSpPr/>
          <p:nvPr/>
        </p:nvSpPr>
        <p:spPr>
          <a:xfrm>
            <a:off x="8761198" y="4886004"/>
            <a:ext cx="2678269" cy="1354442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 los </a:t>
            </a:r>
            <a:r>
              <a:rPr lang="es-419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de gestión documental</a:t>
            </a: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necesarios para Actualizar el Programa de Gestión Documental (PGD) y Formular el Plan Institucional de Archivos (PINAR) </a:t>
            </a:r>
            <a:endParaRPr lang="es-ES" sz="13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lecha izquierda 44"/>
          <p:cNvSpPr/>
          <p:nvPr/>
        </p:nvSpPr>
        <p:spPr>
          <a:xfrm rot="10800000">
            <a:off x="8113650" y="547681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555752" y="119337"/>
            <a:ext cx="4443817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Institucional</a:t>
            </a:r>
          </a:p>
        </p:txBody>
      </p:sp>
    </p:spTree>
    <p:extLst>
      <p:ext uri="{BB962C8B-B14F-4D97-AF65-F5344CB8AC3E}">
        <p14:creationId xmlns:p14="http://schemas.microsoft.com/office/powerpoint/2010/main" val="2656005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48661" y="2342750"/>
            <a:ext cx="2764754" cy="541091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Publicar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s-419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</a:t>
            </a: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sector de la construcción y vivienda.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79300" y="2444351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9" name="Elipse 188"/>
          <p:cNvSpPr/>
          <p:nvPr/>
        </p:nvSpPr>
        <p:spPr>
          <a:xfrm>
            <a:off x="3979300" y="4766785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38" y="1845656"/>
            <a:ext cx="2678269" cy="150759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estudios económicos, diagnósticos y otros documentos que sirvan de apoyo para la formulación, ejecución, seguimiento y divulgación de la política pública de vivienda urbana y el comportamiento sectorial</a:t>
            </a: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2484168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3" y="450019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5387274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Institucional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32788" y="316516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419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Promover la implementación de la gestión del conocimiento e innovación en el ministerio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611971" y="4527252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419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r>
              <a:rPr lang="es-419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puntaje del FURAG para la política de Gestión del Conocimiento y la Innovación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39" y="4123741"/>
            <a:ext cx="2678269" cy="1069956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Supervisar la ejecución del convenio interadministrativo 792 de 2019 suscrito con MINTIC para fortalecer la gestión de conocimiento de las dos entidades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orma libre 30"/>
          <p:cNvSpPr/>
          <p:nvPr/>
        </p:nvSpPr>
        <p:spPr>
          <a:xfrm>
            <a:off x="8830237" y="5361263"/>
            <a:ext cx="2678269" cy="724849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Acompañar y hacer seguimiento a las actividades definidas en la Estrategia estructurada de Gestión de Conocimiento e Innovación del Ministerio</a:t>
            </a:r>
            <a:endParaRPr lang="es-ES" sz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555752" y="119337"/>
            <a:ext cx="4443817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Institucional</a:t>
            </a:r>
          </a:p>
        </p:txBody>
      </p:sp>
    </p:spTree>
    <p:extLst>
      <p:ext uri="{BB962C8B-B14F-4D97-AF65-F5344CB8AC3E}">
        <p14:creationId xmlns:p14="http://schemas.microsoft.com/office/powerpoint/2010/main" val="2566717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1" y="-1"/>
            <a:ext cx="8647540" cy="6859025"/>
          </a:xfrm>
          <a:prstGeom prst="rect">
            <a:avLst/>
          </a:prstGeom>
          <a:solidFill>
            <a:srgbClr val="F4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600"/>
          </a:p>
        </p:txBody>
      </p:sp>
      <p:sp>
        <p:nvSpPr>
          <p:cNvPr id="5" name="Rectángulo 4"/>
          <p:cNvSpPr/>
          <p:nvPr/>
        </p:nvSpPr>
        <p:spPr>
          <a:xfrm>
            <a:off x="8647541" y="0"/>
            <a:ext cx="3546282" cy="6859025"/>
          </a:xfrm>
          <a:prstGeom prst="rect">
            <a:avLst/>
          </a:pr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600"/>
          </a:p>
        </p:txBody>
      </p:sp>
      <p:sp>
        <p:nvSpPr>
          <p:cNvPr id="3" name="Rectángulo 2"/>
          <p:cNvSpPr/>
          <p:nvPr/>
        </p:nvSpPr>
        <p:spPr>
          <a:xfrm>
            <a:off x="772742" y="3751945"/>
            <a:ext cx="78747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3600" b="1" dirty="0">
              <a:solidFill>
                <a:schemeClr val="bg1"/>
              </a:solidFill>
              <a:latin typeface="Arial" panose="020B0604020202020204" pitchFamily="34" charset="0"/>
              <a:ea typeface="Work Sans Light" charset="0"/>
              <a:cs typeface="Arial" panose="020B0604020202020204" pitchFamily="34" charset="0"/>
            </a:endParaRPr>
          </a:p>
          <a:p>
            <a:r>
              <a:rPr lang="es-CO" sz="36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Plan Anticorrupción y de Atención al Ciudadano (PAAC)</a:t>
            </a:r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26" y="525772"/>
            <a:ext cx="7914005" cy="1285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2890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473168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48661" y="3500990"/>
            <a:ext cx="2764754" cy="541091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del riesgo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79300" y="361478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38" y="2516216"/>
            <a:ext cx="2678269" cy="150759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Socialización de la política, metodología y herramienta de gestión de riesgos 2019</a:t>
            </a:r>
            <a:endParaRPr lang="es-419" sz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3154728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3" y="4195397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32788" y="2681884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Reducir la vulnerabilidad del Ministerio a los riesgos de corrupción asociados con  su gestión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950997"/>
            <a:ext cx="489739" cy="3547596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39" y="3831133"/>
            <a:ext cx="2678269" cy="1069956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seguimiento a la aplicación de los controles de los 21 riesgos de corrupción de los procesos del SIG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555752" y="119337"/>
            <a:ext cx="5100312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Componente: Riesgo de Corrupción</a:t>
            </a:r>
          </a:p>
        </p:txBody>
      </p:sp>
    </p:spTree>
    <p:extLst>
      <p:ext uri="{BB962C8B-B14F-4D97-AF65-F5344CB8AC3E}">
        <p14:creationId xmlns:p14="http://schemas.microsoft.com/office/powerpoint/2010/main" val="4244774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473168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6506A92-AE4B-45CF-AC86-AE28B1D61563}"/>
              </a:ext>
            </a:extLst>
          </p:cNvPr>
          <p:cNvGrpSpPr/>
          <p:nvPr/>
        </p:nvGrpSpPr>
        <p:grpSpPr>
          <a:xfrm>
            <a:off x="4796164" y="3500990"/>
            <a:ext cx="2263004" cy="541091"/>
            <a:chOff x="4466980" y="3500990"/>
            <a:chExt cx="2263004" cy="541091"/>
          </a:xfrm>
        </p:grpSpPr>
        <p:sp>
          <p:nvSpPr>
            <p:cNvPr id="193" name="Forma libre 192"/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Racionalización 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Elipse 187"/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8997D4A-22C5-4A7C-9EA9-CA746B4D5E7A}"/>
              </a:ext>
            </a:extLst>
          </p:cNvPr>
          <p:cNvGrpSpPr/>
          <p:nvPr/>
        </p:nvGrpSpPr>
        <p:grpSpPr>
          <a:xfrm>
            <a:off x="7918589" y="2235800"/>
            <a:ext cx="3394846" cy="1507597"/>
            <a:chOff x="8113661" y="2516216"/>
            <a:chExt cx="3394846" cy="1507597"/>
          </a:xfrm>
        </p:grpSpPr>
        <p:sp>
          <p:nvSpPr>
            <p:cNvPr id="205" name="Forma libre 204"/>
            <p:cNvSpPr/>
            <p:nvPr/>
          </p:nvSpPr>
          <p:spPr>
            <a:xfrm>
              <a:off x="8830238" y="2516216"/>
              <a:ext cx="2678269" cy="150759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Identificación de los trámites y OPAS que generen mayores costos</a:t>
              </a:r>
              <a:endPara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Flecha izquierda 205"/>
            <p:cNvSpPr/>
            <p:nvPr/>
          </p:nvSpPr>
          <p:spPr>
            <a:xfrm rot="10800000">
              <a:off x="8113661" y="3154728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32787" y="2876956"/>
            <a:ext cx="3780198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Consolidar trámites y servicios más ágiles y eficientes que respondan a las necesidades y expectativas de los grupos de valor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4109705" y="1950997"/>
            <a:ext cx="489739" cy="3547596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1F258ED-24C8-4EBE-9161-F78FD3490450}"/>
              </a:ext>
            </a:extLst>
          </p:cNvPr>
          <p:cNvGrpSpPr/>
          <p:nvPr/>
        </p:nvGrpSpPr>
        <p:grpSpPr>
          <a:xfrm>
            <a:off x="7918591" y="3331261"/>
            <a:ext cx="3394845" cy="1069956"/>
            <a:chOff x="8113663" y="3831133"/>
            <a:chExt cx="3394845" cy="1069956"/>
          </a:xfrm>
        </p:grpSpPr>
        <p:sp>
          <p:nvSpPr>
            <p:cNvPr id="208" name="Flecha izquierda 207"/>
            <p:cNvSpPr/>
            <p:nvPr/>
          </p:nvSpPr>
          <p:spPr>
            <a:xfrm rot="10800000">
              <a:off x="8113663" y="4195397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Forma libre 84"/>
            <p:cNvSpPr/>
            <p:nvPr/>
          </p:nvSpPr>
          <p:spPr>
            <a:xfrm>
              <a:off x="8830239" y="3831133"/>
              <a:ext cx="2678269" cy="1069956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Herramienta de medición y evaluación de la disminución de tramitadores y/o terceros que se benefician de los usuarios 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4555751" y="119337"/>
            <a:ext cx="5966903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Componente: Racionalización de Trámites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992FE9A7-3B6C-454B-90B4-C31442902802}"/>
              </a:ext>
            </a:extLst>
          </p:cNvPr>
          <p:cNvGrpSpPr/>
          <p:nvPr/>
        </p:nvGrpSpPr>
        <p:grpSpPr>
          <a:xfrm>
            <a:off x="7918589" y="4174214"/>
            <a:ext cx="3394845" cy="1069956"/>
            <a:chOff x="8113663" y="3831133"/>
            <a:chExt cx="3394845" cy="1069956"/>
          </a:xfrm>
        </p:grpSpPr>
        <p:sp>
          <p:nvSpPr>
            <p:cNvPr id="28" name="Flecha izquierda 207">
              <a:extLst>
                <a:ext uri="{FF2B5EF4-FFF2-40B4-BE49-F238E27FC236}">
                  <a16:creationId xmlns:a16="http://schemas.microsoft.com/office/drawing/2014/main" id="{23C7DB30-0D60-4B33-A829-3499A419D453}"/>
                </a:ext>
              </a:extLst>
            </p:cNvPr>
            <p:cNvSpPr/>
            <p:nvPr/>
          </p:nvSpPr>
          <p:spPr>
            <a:xfrm rot="10800000">
              <a:off x="8113663" y="4195397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Forma libre 84">
              <a:extLst>
                <a:ext uri="{FF2B5EF4-FFF2-40B4-BE49-F238E27FC236}">
                  <a16:creationId xmlns:a16="http://schemas.microsoft.com/office/drawing/2014/main" id="{D39BBF4F-1B92-4A88-94F7-32ED3E1695C0}"/>
                </a:ext>
              </a:extLst>
            </p:cNvPr>
            <p:cNvSpPr/>
            <p:nvPr/>
          </p:nvSpPr>
          <p:spPr>
            <a:xfrm>
              <a:off x="8830239" y="3831133"/>
              <a:ext cx="2678269" cy="1069956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Identificación de oportunidades de mejora de Trámites y/o procesos administrativos 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054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473168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6506A92-AE4B-45CF-AC86-AE28B1D61563}"/>
              </a:ext>
            </a:extLst>
          </p:cNvPr>
          <p:cNvGrpSpPr/>
          <p:nvPr/>
        </p:nvGrpSpPr>
        <p:grpSpPr>
          <a:xfrm>
            <a:off x="4846926" y="2547526"/>
            <a:ext cx="2263004" cy="541091"/>
            <a:chOff x="4466980" y="3500990"/>
            <a:chExt cx="2263004" cy="541091"/>
          </a:xfrm>
        </p:grpSpPr>
        <p:sp>
          <p:nvSpPr>
            <p:cNvPr id="193" name="Forma libre 192"/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Participación Ciudadana 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Elipse 187"/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32787" y="2328672"/>
            <a:ext cx="3780198" cy="2304288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Implementar acciones de participación ciudadana y rendición de cuentas que permitan la efectiva retroalimentación de los grupos de valor y su incidencia en la gestión del Ministerio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4268201" y="1950997"/>
            <a:ext cx="489739" cy="3547596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1F258ED-24C8-4EBE-9161-F78FD3490450}"/>
              </a:ext>
            </a:extLst>
          </p:cNvPr>
          <p:cNvGrpSpPr/>
          <p:nvPr/>
        </p:nvGrpSpPr>
        <p:grpSpPr>
          <a:xfrm>
            <a:off x="7941483" y="2270557"/>
            <a:ext cx="3371953" cy="604001"/>
            <a:chOff x="8136555" y="3831133"/>
            <a:chExt cx="3371953" cy="604001"/>
          </a:xfrm>
        </p:grpSpPr>
        <p:sp>
          <p:nvSpPr>
            <p:cNvPr id="208" name="Flecha izquierda 207"/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Forma libre 84"/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Capacitar y asistir técnicamente a grupos de valor y grupos de interés sobre la oferta institucional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2664445" y="119337"/>
            <a:ext cx="785821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Componente: Rendición de Cuentas y Participación Ciudadana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BC1EB510-BC23-4A1D-B08F-B4B8073F11ED}"/>
              </a:ext>
            </a:extLst>
          </p:cNvPr>
          <p:cNvGrpSpPr/>
          <p:nvPr/>
        </p:nvGrpSpPr>
        <p:grpSpPr>
          <a:xfrm>
            <a:off x="7941483" y="2876870"/>
            <a:ext cx="3371953" cy="604001"/>
            <a:chOff x="8136555" y="3831133"/>
            <a:chExt cx="3371953" cy="604001"/>
          </a:xfrm>
        </p:grpSpPr>
        <p:sp>
          <p:nvSpPr>
            <p:cNvPr id="32" name="Flecha izquierda 207">
              <a:extLst>
                <a:ext uri="{FF2B5EF4-FFF2-40B4-BE49-F238E27FC236}">
                  <a16:creationId xmlns:a16="http://schemas.microsoft.com/office/drawing/2014/main" id="{DE949470-7010-4E04-A928-CB357BB57525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orma libre 84">
              <a:extLst>
                <a:ext uri="{FF2B5EF4-FFF2-40B4-BE49-F238E27FC236}">
                  <a16:creationId xmlns:a16="http://schemas.microsoft.com/office/drawing/2014/main" id="{0D890575-7BB1-491E-BA6A-9C92A2D16505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Promover la participación ciudadana en todas las fases del ciclo de gestión pública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C95DE502-0EA6-4387-99A2-64980D125E38}"/>
              </a:ext>
            </a:extLst>
          </p:cNvPr>
          <p:cNvGrpSpPr/>
          <p:nvPr/>
        </p:nvGrpSpPr>
        <p:grpSpPr>
          <a:xfrm>
            <a:off x="4846926" y="4132609"/>
            <a:ext cx="2263004" cy="541091"/>
            <a:chOff x="4466980" y="3500990"/>
            <a:chExt cx="2263004" cy="541091"/>
          </a:xfrm>
        </p:grpSpPr>
        <p:sp>
          <p:nvSpPr>
            <p:cNvPr id="35" name="Forma libre 192">
              <a:extLst>
                <a:ext uri="{FF2B5EF4-FFF2-40B4-BE49-F238E27FC236}">
                  <a16:creationId xmlns:a16="http://schemas.microsoft.com/office/drawing/2014/main" id="{077C89C2-9DCC-4473-A5AC-E28B23F0D125}"/>
                </a:ext>
              </a:extLst>
            </p:cNvPr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Rendición de Cuentas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21D680FC-B068-4C6D-BAA2-E38653D87753}"/>
                </a:ext>
              </a:extLst>
            </p:cNvPr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AC916F68-3939-410D-9B30-7B2BE751CEF2}"/>
              </a:ext>
            </a:extLst>
          </p:cNvPr>
          <p:cNvGrpSpPr/>
          <p:nvPr/>
        </p:nvGrpSpPr>
        <p:grpSpPr>
          <a:xfrm>
            <a:off x="7941483" y="3806872"/>
            <a:ext cx="3371953" cy="604001"/>
            <a:chOff x="8136555" y="3831133"/>
            <a:chExt cx="3371953" cy="604001"/>
          </a:xfrm>
        </p:grpSpPr>
        <p:sp>
          <p:nvSpPr>
            <p:cNvPr id="38" name="Flecha izquierda 207">
              <a:extLst>
                <a:ext uri="{FF2B5EF4-FFF2-40B4-BE49-F238E27FC236}">
                  <a16:creationId xmlns:a16="http://schemas.microsoft.com/office/drawing/2014/main" id="{F8F7AEEE-7CBF-4439-A5B9-9B209ED0309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orma libre 84">
              <a:extLst>
                <a:ext uri="{FF2B5EF4-FFF2-40B4-BE49-F238E27FC236}">
                  <a16:creationId xmlns:a16="http://schemas.microsoft.com/office/drawing/2014/main" id="{2085A7B5-C365-4C4A-A8AD-9F929BA33DFD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la pertinencia de la información que se divulga de acuerdo con los temas de interés de la ciudadanía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4AB301F6-B17F-4C21-B8EA-F8B6FEC176F5}"/>
              </a:ext>
            </a:extLst>
          </p:cNvPr>
          <p:cNvGrpSpPr/>
          <p:nvPr/>
        </p:nvGrpSpPr>
        <p:grpSpPr>
          <a:xfrm>
            <a:off x="7941483" y="4400993"/>
            <a:ext cx="3371953" cy="604001"/>
            <a:chOff x="8136555" y="3831133"/>
            <a:chExt cx="3371953" cy="604001"/>
          </a:xfrm>
        </p:grpSpPr>
        <p:sp>
          <p:nvSpPr>
            <p:cNvPr id="41" name="Flecha izquierda 207">
              <a:extLst>
                <a:ext uri="{FF2B5EF4-FFF2-40B4-BE49-F238E27FC236}">
                  <a16:creationId xmlns:a16="http://schemas.microsoft.com/office/drawing/2014/main" id="{4BAAF362-2DF1-4D81-83E8-96E9628CA14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Forma libre 84">
              <a:extLst>
                <a:ext uri="{FF2B5EF4-FFF2-40B4-BE49-F238E27FC236}">
                  <a16:creationId xmlns:a16="http://schemas.microsoft.com/office/drawing/2014/main" id="{528321A6-1F8B-463F-AFCD-339BD55123E7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Diversificar espacios de diálogo con la ciudadanía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104191DF-65D2-40C5-A4A5-1A57F1B61052}"/>
              </a:ext>
            </a:extLst>
          </p:cNvPr>
          <p:cNvGrpSpPr/>
          <p:nvPr/>
        </p:nvGrpSpPr>
        <p:grpSpPr>
          <a:xfrm>
            <a:off x="7942973" y="4916789"/>
            <a:ext cx="3371953" cy="604001"/>
            <a:chOff x="8136555" y="3831133"/>
            <a:chExt cx="3371953" cy="604001"/>
          </a:xfrm>
        </p:grpSpPr>
        <p:sp>
          <p:nvSpPr>
            <p:cNvPr id="44" name="Flecha izquierda 207">
              <a:extLst>
                <a:ext uri="{FF2B5EF4-FFF2-40B4-BE49-F238E27FC236}">
                  <a16:creationId xmlns:a16="http://schemas.microsoft.com/office/drawing/2014/main" id="{D427B4E8-1180-4997-8FB6-79A5ED3DA0B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Forma libre 84">
              <a:extLst>
                <a:ext uri="{FF2B5EF4-FFF2-40B4-BE49-F238E27FC236}">
                  <a16:creationId xmlns:a16="http://schemas.microsoft.com/office/drawing/2014/main" id="{81DD2B32-1817-4056-A306-7325E4979B86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Evaluar y retroalimentar el proceso de rendición de cuentas 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27378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473168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6506A92-AE4B-45CF-AC86-AE28B1D61563}"/>
              </a:ext>
            </a:extLst>
          </p:cNvPr>
          <p:cNvGrpSpPr/>
          <p:nvPr/>
        </p:nvGrpSpPr>
        <p:grpSpPr>
          <a:xfrm>
            <a:off x="4846926" y="2547526"/>
            <a:ext cx="2263004" cy="541091"/>
            <a:chOff x="4466980" y="3500990"/>
            <a:chExt cx="2263004" cy="541091"/>
          </a:xfrm>
        </p:grpSpPr>
        <p:sp>
          <p:nvSpPr>
            <p:cNvPr id="193" name="Forma libre 192"/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Canales de atención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Elipse 187"/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8997D4A-22C5-4A7C-9EA9-CA746B4D5E7A}"/>
              </a:ext>
            </a:extLst>
          </p:cNvPr>
          <p:cNvGrpSpPr/>
          <p:nvPr/>
        </p:nvGrpSpPr>
        <p:grpSpPr>
          <a:xfrm>
            <a:off x="7918589" y="1614008"/>
            <a:ext cx="3394846" cy="1507597"/>
            <a:chOff x="8113661" y="2516216"/>
            <a:chExt cx="3394846" cy="1507597"/>
          </a:xfrm>
        </p:grpSpPr>
        <p:sp>
          <p:nvSpPr>
            <p:cNvPr id="205" name="Forma libre 204"/>
            <p:cNvSpPr/>
            <p:nvPr/>
          </p:nvSpPr>
          <p:spPr>
            <a:xfrm>
              <a:off x="8830238" y="2516216"/>
              <a:ext cx="2678269" cy="150759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Adecuar y mejorar las sedes del MVCT</a:t>
              </a:r>
              <a:endParaRPr lang="es-419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Flecha izquierda 205"/>
            <p:cNvSpPr/>
            <p:nvPr/>
          </p:nvSpPr>
          <p:spPr>
            <a:xfrm rot="10800000">
              <a:off x="8113661" y="3154728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32787" y="2328672"/>
            <a:ext cx="3780198" cy="2304288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calidad y el acceso a los trámites y servicios del Ministerio y la satisfacción de los ciudadanos, facilitando el ejercicio de sus derechos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4268201" y="1950997"/>
            <a:ext cx="489739" cy="3547596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1F258ED-24C8-4EBE-9161-F78FD3490450}"/>
              </a:ext>
            </a:extLst>
          </p:cNvPr>
          <p:cNvGrpSpPr/>
          <p:nvPr/>
        </p:nvGrpSpPr>
        <p:grpSpPr>
          <a:xfrm>
            <a:off x="7917099" y="2563165"/>
            <a:ext cx="3371953" cy="604001"/>
            <a:chOff x="8136555" y="3831133"/>
            <a:chExt cx="3371953" cy="604001"/>
          </a:xfrm>
        </p:grpSpPr>
        <p:sp>
          <p:nvSpPr>
            <p:cNvPr id="208" name="Flecha izquierda 207"/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Forma libre 84"/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Orientar en temas de servicio al ciudadano a los actores internos y externo involucrados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2664445" y="119337"/>
            <a:ext cx="785821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Componente: Servicio al Ciudadano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BC1EB510-BC23-4A1D-B08F-B4B8073F11ED}"/>
              </a:ext>
            </a:extLst>
          </p:cNvPr>
          <p:cNvGrpSpPr/>
          <p:nvPr/>
        </p:nvGrpSpPr>
        <p:grpSpPr>
          <a:xfrm>
            <a:off x="7929291" y="3108518"/>
            <a:ext cx="3371953" cy="604001"/>
            <a:chOff x="8136555" y="3831133"/>
            <a:chExt cx="3371953" cy="604001"/>
          </a:xfrm>
        </p:grpSpPr>
        <p:sp>
          <p:nvSpPr>
            <p:cNvPr id="32" name="Flecha izquierda 207">
              <a:extLst>
                <a:ext uri="{FF2B5EF4-FFF2-40B4-BE49-F238E27FC236}">
                  <a16:creationId xmlns:a16="http://schemas.microsoft.com/office/drawing/2014/main" id="{DE949470-7010-4E04-A928-CB357BB57525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orma libre 84">
              <a:extLst>
                <a:ext uri="{FF2B5EF4-FFF2-40B4-BE49-F238E27FC236}">
                  <a16:creationId xmlns:a16="http://schemas.microsoft.com/office/drawing/2014/main" id="{0D890575-7BB1-491E-BA6A-9C92A2D16505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las capacidades internas para el servicio al ciudadano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C95DE502-0EA6-4387-99A2-64980D125E38}"/>
              </a:ext>
            </a:extLst>
          </p:cNvPr>
          <p:cNvGrpSpPr/>
          <p:nvPr/>
        </p:nvGrpSpPr>
        <p:grpSpPr>
          <a:xfrm>
            <a:off x="4846926" y="4132609"/>
            <a:ext cx="2263004" cy="541091"/>
            <a:chOff x="4466980" y="3500990"/>
            <a:chExt cx="2263004" cy="541091"/>
          </a:xfrm>
        </p:grpSpPr>
        <p:sp>
          <p:nvSpPr>
            <p:cNvPr id="35" name="Forma libre 192">
              <a:extLst>
                <a:ext uri="{FF2B5EF4-FFF2-40B4-BE49-F238E27FC236}">
                  <a16:creationId xmlns:a16="http://schemas.microsoft.com/office/drawing/2014/main" id="{077C89C2-9DCC-4473-A5AC-E28B23F0D125}"/>
                </a:ext>
              </a:extLst>
            </p:cNvPr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Relacionamiento con el ciudadano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21D680FC-B068-4C6D-BAA2-E38653D87753}"/>
                </a:ext>
              </a:extLst>
            </p:cNvPr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AC916F68-3939-410D-9B30-7B2BE751CEF2}"/>
              </a:ext>
            </a:extLst>
          </p:cNvPr>
          <p:cNvGrpSpPr/>
          <p:nvPr/>
        </p:nvGrpSpPr>
        <p:grpSpPr>
          <a:xfrm>
            <a:off x="7941483" y="3867832"/>
            <a:ext cx="3371953" cy="604001"/>
            <a:chOff x="8136555" y="3831133"/>
            <a:chExt cx="3371953" cy="604001"/>
          </a:xfrm>
        </p:grpSpPr>
        <p:sp>
          <p:nvSpPr>
            <p:cNvPr id="38" name="Flecha izquierda 207">
              <a:extLst>
                <a:ext uri="{FF2B5EF4-FFF2-40B4-BE49-F238E27FC236}">
                  <a16:creationId xmlns:a16="http://schemas.microsoft.com/office/drawing/2014/main" id="{F8F7AEEE-7CBF-4439-A5B9-9B209ED0309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orma libre 84">
              <a:extLst>
                <a:ext uri="{FF2B5EF4-FFF2-40B4-BE49-F238E27FC236}">
                  <a16:creationId xmlns:a16="http://schemas.microsoft.com/office/drawing/2014/main" id="{2085A7B5-C365-4C4A-A8AD-9F929BA33DFD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caracterización de grupos de valor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4AB301F6-B17F-4C21-B8EA-F8B6FEC176F5}"/>
              </a:ext>
            </a:extLst>
          </p:cNvPr>
          <p:cNvGrpSpPr/>
          <p:nvPr/>
        </p:nvGrpSpPr>
        <p:grpSpPr>
          <a:xfrm>
            <a:off x="7941483" y="4388801"/>
            <a:ext cx="3371953" cy="604001"/>
            <a:chOff x="8136555" y="3831133"/>
            <a:chExt cx="3371953" cy="604001"/>
          </a:xfrm>
        </p:grpSpPr>
        <p:sp>
          <p:nvSpPr>
            <p:cNvPr id="41" name="Flecha izquierda 207">
              <a:extLst>
                <a:ext uri="{FF2B5EF4-FFF2-40B4-BE49-F238E27FC236}">
                  <a16:creationId xmlns:a16="http://schemas.microsoft.com/office/drawing/2014/main" id="{4BAAF362-2DF1-4D81-83E8-96E9628CA14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Forma libre 84">
              <a:extLst>
                <a:ext uri="{FF2B5EF4-FFF2-40B4-BE49-F238E27FC236}">
                  <a16:creationId xmlns:a16="http://schemas.microsoft.com/office/drawing/2014/main" id="{528321A6-1F8B-463F-AFCD-339BD55123E7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Identificar oportunidades de ajuste de la oferta institucional a partir de la caracterización de grupos de valor</a:t>
              </a:r>
              <a:endParaRPr lang="es-ES" sz="1200" u="sng" kern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9890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473168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6506A92-AE4B-45CF-AC86-AE28B1D61563}"/>
              </a:ext>
            </a:extLst>
          </p:cNvPr>
          <p:cNvGrpSpPr/>
          <p:nvPr/>
        </p:nvGrpSpPr>
        <p:grpSpPr>
          <a:xfrm>
            <a:off x="5078574" y="2547526"/>
            <a:ext cx="2263004" cy="541091"/>
            <a:chOff x="4466980" y="3500990"/>
            <a:chExt cx="2263004" cy="541091"/>
          </a:xfrm>
        </p:grpSpPr>
        <p:sp>
          <p:nvSpPr>
            <p:cNvPr id="193" name="Forma libre 192"/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Transparencia Activa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Elipse 187"/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8997D4A-22C5-4A7C-9EA9-CA746B4D5E7A}"/>
              </a:ext>
            </a:extLst>
          </p:cNvPr>
          <p:cNvGrpSpPr/>
          <p:nvPr/>
        </p:nvGrpSpPr>
        <p:grpSpPr>
          <a:xfrm>
            <a:off x="7918589" y="1687160"/>
            <a:ext cx="3394846" cy="1507597"/>
            <a:chOff x="8113661" y="2516216"/>
            <a:chExt cx="3394846" cy="1507597"/>
          </a:xfrm>
        </p:grpSpPr>
        <p:sp>
          <p:nvSpPr>
            <p:cNvPr id="205" name="Forma libre 204"/>
            <p:cNvSpPr/>
            <p:nvPr/>
          </p:nvSpPr>
          <p:spPr>
            <a:xfrm>
              <a:off x="8830238" y="2516216"/>
              <a:ext cx="2678269" cy="150759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Garantizar la publicación de la información requerida por la ley de transparencia</a:t>
              </a:r>
              <a:endParaRPr lang="es-419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Flecha izquierda 205"/>
            <p:cNvSpPr/>
            <p:nvPr/>
          </p:nvSpPr>
          <p:spPr>
            <a:xfrm rot="10800000">
              <a:off x="8113661" y="3154728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364435" y="2328672"/>
            <a:ext cx="3780198" cy="2304288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cantidad y calidad de información pública que responda a las necesidades de información de sus grupos de valor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4499849" y="1950997"/>
            <a:ext cx="489739" cy="3547596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1F258ED-24C8-4EBE-9161-F78FD3490450}"/>
              </a:ext>
            </a:extLst>
          </p:cNvPr>
          <p:cNvGrpSpPr/>
          <p:nvPr/>
        </p:nvGrpSpPr>
        <p:grpSpPr>
          <a:xfrm>
            <a:off x="7941483" y="2721661"/>
            <a:ext cx="3371953" cy="604001"/>
            <a:chOff x="8136555" y="3831133"/>
            <a:chExt cx="3371953" cy="604001"/>
          </a:xfrm>
        </p:grpSpPr>
        <p:sp>
          <p:nvSpPr>
            <p:cNvPr id="208" name="Flecha izquierda 207"/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Forma libre 84"/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los datos abiertos 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2664445" y="119337"/>
            <a:ext cx="785821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Componente: Transparencia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BC1EB510-BC23-4A1D-B08F-B4B8073F11ED}"/>
              </a:ext>
            </a:extLst>
          </p:cNvPr>
          <p:cNvGrpSpPr/>
          <p:nvPr/>
        </p:nvGrpSpPr>
        <p:grpSpPr>
          <a:xfrm>
            <a:off x="7941483" y="3267014"/>
            <a:ext cx="3371953" cy="604001"/>
            <a:chOff x="8136555" y="3831133"/>
            <a:chExt cx="3371953" cy="604001"/>
          </a:xfrm>
        </p:grpSpPr>
        <p:sp>
          <p:nvSpPr>
            <p:cNvPr id="32" name="Flecha izquierda 207">
              <a:extLst>
                <a:ext uri="{FF2B5EF4-FFF2-40B4-BE49-F238E27FC236}">
                  <a16:creationId xmlns:a16="http://schemas.microsoft.com/office/drawing/2014/main" id="{DE949470-7010-4E04-A928-CB357BB57525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orma libre 84">
              <a:extLst>
                <a:ext uri="{FF2B5EF4-FFF2-40B4-BE49-F238E27FC236}">
                  <a16:creationId xmlns:a16="http://schemas.microsoft.com/office/drawing/2014/main" id="{0D890575-7BB1-491E-BA6A-9C92A2D16505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Actualizar contenidos del sitio web institucional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C95DE502-0EA6-4387-99A2-64980D125E38}"/>
              </a:ext>
            </a:extLst>
          </p:cNvPr>
          <p:cNvGrpSpPr/>
          <p:nvPr/>
        </p:nvGrpSpPr>
        <p:grpSpPr>
          <a:xfrm>
            <a:off x="5078574" y="4132609"/>
            <a:ext cx="2263004" cy="541091"/>
            <a:chOff x="4466980" y="3500990"/>
            <a:chExt cx="2263004" cy="541091"/>
          </a:xfrm>
        </p:grpSpPr>
        <p:sp>
          <p:nvSpPr>
            <p:cNvPr id="35" name="Forma libre 192">
              <a:extLst>
                <a:ext uri="{FF2B5EF4-FFF2-40B4-BE49-F238E27FC236}">
                  <a16:creationId xmlns:a16="http://schemas.microsoft.com/office/drawing/2014/main" id="{077C89C2-9DCC-4473-A5AC-E28B23F0D125}"/>
                </a:ext>
              </a:extLst>
            </p:cNvPr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Transparencia Pasiva y accesibilidad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21D680FC-B068-4C6D-BAA2-E38653D87753}"/>
                </a:ext>
              </a:extLst>
            </p:cNvPr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AC916F68-3939-410D-9B30-7B2BE751CEF2}"/>
              </a:ext>
            </a:extLst>
          </p:cNvPr>
          <p:cNvGrpSpPr/>
          <p:nvPr/>
        </p:nvGrpSpPr>
        <p:grpSpPr>
          <a:xfrm>
            <a:off x="7941483" y="4062904"/>
            <a:ext cx="3371953" cy="604001"/>
            <a:chOff x="8136555" y="3831133"/>
            <a:chExt cx="3371953" cy="604001"/>
          </a:xfrm>
        </p:grpSpPr>
        <p:sp>
          <p:nvSpPr>
            <p:cNvPr id="38" name="Flecha izquierda 207">
              <a:extLst>
                <a:ext uri="{FF2B5EF4-FFF2-40B4-BE49-F238E27FC236}">
                  <a16:creationId xmlns:a16="http://schemas.microsoft.com/office/drawing/2014/main" id="{F8F7AEEE-7CBF-4439-A5B9-9B209ED0309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orma libre 84">
              <a:extLst>
                <a:ext uri="{FF2B5EF4-FFF2-40B4-BE49-F238E27FC236}">
                  <a16:creationId xmlns:a16="http://schemas.microsoft.com/office/drawing/2014/main" id="{2085A7B5-C365-4C4A-A8AD-9F929BA33DFD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Hacer seguimiento a la respuesta a solicitudes de información pública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4AB301F6-B17F-4C21-B8EA-F8B6FEC176F5}"/>
              </a:ext>
            </a:extLst>
          </p:cNvPr>
          <p:cNvGrpSpPr/>
          <p:nvPr/>
        </p:nvGrpSpPr>
        <p:grpSpPr>
          <a:xfrm>
            <a:off x="7941483" y="4510721"/>
            <a:ext cx="3371953" cy="604001"/>
            <a:chOff x="8136555" y="3831133"/>
            <a:chExt cx="3371953" cy="604001"/>
          </a:xfrm>
        </p:grpSpPr>
        <p:sp>
          <p:nvSpPr>
            <p:cNvPr id="41" name="Flecha izquierda 207">
              <a:extLst>
                <a:ext uri="{FF2B5EF4-FFF2-40B4-BE49-F238E27FC236}">
                  <a16:creationId xmlns:a16="http://schemas.microsoft.com/office/drawing/2014/main" id="{4BAAF362-2DF1-4D81-83E8-96E9628CA14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Forma libre 84">
              <a:extLst>
                <a:ext uri="{FF2B5EF4-FFF2-40B4-BE49-F238E27FC236}">
                  <a16:creationId xmlns:a16="http://schemas.microsoft.com/office/drawing/2014/main" id="{528321A6-1F8B-463F-AFCD-339BD55123E7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Divulgar información en lenguas de grupos étnicos beneficiarios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83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1" y="-1"/>
            <a:ext cx="8647540" cy="6859025"/>
          </a:xfrm>
          <a:prstGeom prst="rect">
            <a:avLst/>
          </a:prstGeom>
          <a:solidFill>
            <a:srgbClr val="F4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600"/>
          </a:p>
        </p:txBody>
      </p:sp>
      <p:sp>
        <p:nvSpPr>
          <p:cNvPr id="5" name="Rectángulo 4"/>
          <p:cNvSpPr/>
          <p:nvPr/>
        </p:nvSpPr>
        <p:spPr>
          <a:xfrm>
            <a:off x="8647541" y="0"/>
            <a:ext cx="3546282" cy="6859025"/>
          </a:xfrm>
          <a:prstGeom prst="rect">
            <a:avLst/>
          </a:pr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600"/>
          </a:p>
        </p:txBody>
      </p:sp>
      <p:sp>
        <p:nvSpPr>
          <p:cNvPr id="3" name="Rectángulo 2"/>
          <p:cNvSpPr/>
          <p:nvPr/>
        </p:nvSpPr>
        <p:spPr>
          <a:xfrm>
            <a:off x="353568" y="3751945"/>
            <a:ext cx="82939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3600" b="1" dirty="0">
              <a:solidFill>
                <a:schemeClr val="bg1"/>
              </a:solidFill>
              <a:latin typeface="Arial" panose="020B0604020202020204" pitchFamily="34" charset="0"/>
              <a:ea typeface="Work Sans Light" charset="0"/>
              <a:cs typeface="Arial" panose="020B0604020202020204" pitchFamily="34" charset="0"/>
            </a:endParaRPr>
          </a:p>
          <a:p>
            <a:r>
              <a:rPr lang="es-CO" sz="36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Plan Estratégico Institucional (PEI)</a:t>
            </a:r>
          </a:p>
          <a:p>
            <a:endParaRPr lang="es-CO" sz="3600" b="1" dirty="0">
              <a:solidFill>
                <a:schemeClr val="bg1"/>
              </a:solidFill>
              <a:latin typeface="Arial" panose="020B0604020202020204" pitchFamily="34" charset="0"/>
              <a:ea typeface="Work Sans Light" charset="0"/>
              <a:cs typeface="Arial" panose="020B0604020202020204" pitchFamily="34" charset="0"/>
            </a:endParaRPr>
          </a:p>
          <a:p>
            <a:r>
              <a:rPr lang="es-CO" sz="3600" b="1" dirty="0">
                <a:solidFill>
                  <a:schemeClr val="bg1"/>
                </a:solidFill>
                <a:latin typeface="Arial" panose="020B0604020202020204" pitchFamily="34" charset="0"/>
                <a:ea typeface="Work Sans Light" charset="0"/>
                <a:cs typeface="Arial" panose="020B0604020202020204" pitchFamily="34" charset="0"/>
              </a:rPr>
              <a:t>Plan de Acción Institucional (PAI) </a:t>
            </a:r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26" y="525772"/>
            <a:ext cx="7914005" cy="1285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285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473168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6506A92-AE4B-45CF-AC86-AE28B1D61563}"/>
              </a:ext>
            </a:extLst>
          </p:cNvPr>
          <p:cNvGrpSpPr/>
          <p:nvPr/>
        </p:nvGrpSpPr>
        <p:grpSpPr>
          <a:xfrm>
            <a:off x="5124678" y="3462479"/>
            <a:ext cx="2263004" cy="541091"/>
            <a:chOff x="4466980" y="3500990"/>
            <a:chExt cx="2263004" cy="541091"/>
          </a:xfrm>
        </p:grpSpPr>
        <p:sp>
          <p:nvSpPr>
            <p:cNvPr id="193" name="Forma libre 192"/>
            <p:cNvSpPr/>
            <p:nvPr/>
          </p:nvSpPr>
          <p:spPr>
            <a:xfrm>
              <a:off x="4950997" y="3500990"/>
              <a:ext cx="1778987" cy="54109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Integridad</a:t>
              </a:r>
              <a:endPara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Elipse 187"/>
            <p:cNvSpPr/>
            <p:nvPr/>
          </p:nvSpPr>
          <p:spPr>
            <a:xfrm>
              <a:off x="4466980" y="3614783"/>
              <a:ext cx="274692" cy="296562"/>
            </a:xfrm>
            <a:prstGeom prst="ellipse">
              <a:avLst/>
            </a:prstGeom>
            <a:solidFill>
              <a:srgbClr val="F42F6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16" tIns="54316" rIns="54316" bIns="5431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>
                  <a:solidFill>
                    <a:srgbClr val="E6EFF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8997D4A-22C5-4A7C-9EA9-CA746B4D5E7A}"/>
              </a:ext>
            </a:extLst>
          </p:cNvPr>
          <p:cNvGrpSpPr/>
          <p:nvPr/>
        </p:nvGrpSpPr>
        <p:grpSpPr>
          <a:xfrm>
            <a:off x="7735709" y="2187892"/>
            <a:ext cx="3371953" cy="707589"/>
            <a:chOff x="8113661" y="2916739"/>
            <a:chExt cx="3371953" cy="717220"/>
          </a:xfrm>
        </p:grpSpPr>
        <p:sp>
          <p:nvSpPr>
            <p:cNvPr id="205" name="Forma libre 204"/>
            <p:cNvSpPr/>
            <p:nvPr/>
          </p:nvSpPr>
          <p:spPr>
            <a:xfrm>
              <a:off x="8807345" y="2916739"/>
              <a:ext cx="2678269" cy="717220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la apropiación del PAAC al interior del Ministerio</a:t>
              </a:r>
              <a:endParaRPr lang="es-419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Flecha izquierda 205"/>
            <p:cNvSpPr/>
            <p:nvPr/>
          </p:nvSpPr>
          <p:spPr>
            <a:xfrm rot="10800000">
              <a:off x="8113661" y="3154728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510739" y="2328672"/>
            <a:ext cx="3780198" cy="2304288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1905017"/>
              <a:ext cx="2678269" cy="1207215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Implementar acciones adicionales que contribuyan a mejorar los niveles de transparencia y lucha contra la corrupción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4646153" y="1950997"/>
            <a:ext cx="489739" cy="3547596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dirty="0">
              <a:solidFill>
                <a:schemeClr val="lt1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1F258ED-24C8-4EBE-9161-F78FD3490450}"/>
              </a:ext>
            </a:extLst>
          </p:cNvPr>
          <p:cNvGrpSpPr/>
          <p:nvPr/>
        </p:nvGrpSpPr>
        <p:grpSpPr>
          <a:xfrm>
            <a:off x="7746411" y="2770429"/>
            <a:ext cx="3371953" cy="604001"/>
            <a:chOff x="8136555" y="3831133"/>
            <a:chExt cx="3371953" cy="604001"/>
          </a:xfrm>
        </p:grpSpPr>
        <p:sp>
          <p:nvSpPr>
            <p:cNvPr id="208" name="Flecha izquierda 207"/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Forma libre 84"/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Implementar el Código de Integridad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2664445" y="119337"/>
            <a:ext cx="785821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Componente: Iniciativas Adicionales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BC1EB510-BC23-4A1D-B08F-B4B8073F11ED}"/>
              </a:ext>
            </a:extLst>
          </p:cNvPr>
          <p:cNvGrpSpPr/>
          <p:nvPr/>
        </p:nvGrpSpPr>
        <p:grpSpPr>
          <a:xfrm>
            <a:off x="7746411" y="3315782"/>
            <a:ext cx="3371953" cy="604001"/>
            <a:chOff x="8136555" y="3831133"/>
            <a:chExt cx="3371953" cy="604001"/>
          </a:xfrm>
        </p:grpSpPr>
        <p:sp>
          <p:nvSpPr>
            <p:cNvPr id="32" name="Flecha izquierda 207">
              <a:extLst>
                <a:ext uri="{FF2B5EF4-FFF2-40B4-BE49-F238E27FC236}">
                  <a16:creationId xmlns:a16="http://schemas.microsoft.com/office/drawing/2014/main" id="{DE949470-7010-4E04-A928-CB357BB57525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orma libre 84">
              <a:extLst>
                <a:ext uri="{FF2B5EF4-FFF2-40B4-BE49-F238E27FC236}">
                  <a16:creationId xmlns:a16="http://schemas.microsoft.com/office/drawing/2014/main" id="{0D890575-7BB1-491E-BA6A-9C92A2D16505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Definir lineamientos para el tratamiento de conflictos de interés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AC916F68-3939-410D-9B30-7B2BE751CEF2}"/>
              </a:ext>
            </a:extLst>
          </p:cNvPr>
          <p:cNvGrpSpPr/>
          <p:nvPr/>
        </p:nvGrpSpPr>
        <p:grpSpPr>
          <a:xfrm>
            <a:off x="7758603" y="3855640"/>
            <a:ext cx="3371953" cy="604001"/>
            <a:chOff x="8136555" y="3831133"/>
            <a:chExt cx="3371953" cy="604001"/>
          </a:xfrm>
        </p:grpSpPr>
        <p:sp>
          <p:nvSpPr>
            <p:cNvPr id="38" name="Flecha izquierda 207">
              <a:extLst>
                <a:ext uri="{FF2B5EF4-FFF2-40B4-BE49-F238E27FC236}">
                  <a16:creationId xmlns:a16="http://schemas.microsoft.com/office/drawing/2014/main" id="{F8F7AEEE-7CBF-4439-A5B9-9B209ED03092}"/>
                </a:ext>
              </a:extLst>
            </p:cNvPr>
            <p:cNvSpPr/>
            <p:nvPr/>
          </p:nvSpPr>
          <p:spPr>
            <a:xfrm rot="10800000">
              <a:off x="8136555" y="403948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orma libre 84">
              <a:extLst>
                <a:ext uri="{FF2B5EF4-FFF2-40B4-BE49-F238E27FC236}">
                  <a16:creationId xmlns:a16="http://schemas.microsoft.com/office/drawing/2014/main" id="{2085A7B5-C365-4C4A-A8AD-9F929BA33DFD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Prevenir conductas disciplinarias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4AB301F6-B17F-4C21-B8EA-F8B6FEC176F5}"/>
              </a:ext>
            </a:extLst>
          </p:cNvPr>
          <p:cNvGrpSpPr/>
          <p:nvPr/>
        </p:nvGrpSpPr>
        <p:grpSpPr>
          <a:xfrm>
            <a:off x="7758603" y="4596065"/>
            <a:ext cx="3371953" cy="604001"/>
            <a:chOff x="8136555" y="3831133"/>
            <a:chExt cx="3371953" cy="604001"/>
          </a:xfrm>
        </p:grpSpPr>
        <p:sp>
          <p:nvSpPr>
            <p:cNvPr id="41" name="Flecha izquierda 207">
              <a:extLst>
                <a:ext uri="{FF2B5EF4-FFF2-40B4-BE49-F238E27FC236}">
                  <a16:creationId xmlns:a16="http://schemas.microsoft.com/office/drawing/2014/main" id="{4BAAF362-2DF1-4D81-83E8-96E9628CA142}"/>
                </a:ext>
              </a:extLst>
            </p:cNvPr>
            <p:cNvSpPr/>
            <p:nvPr/>
          </p:nvSpPr>
          <p:spPr>
            <a:xfrm rot="10800000">
              <a:off x="8136555" y="3978524"/>
              <a:ext cx="365352" cy="197716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Forma libre 84">
              <a:extLst>
                <a:ext uri="{FF2B5EF4-FFF2-40B4-BE49-F238E27FC236}">
                  <a16:creationId xmlns:a16="http://schemas.microsoft.com/office/drawing/2014/main" id="{528321A6-1F8B-463F-AFCD-339BD55123E7}"/>
                </a:ext>
              </a:extLst>
            </p:cNvPr>
            <p:cNvSpPr/>
            <p:nvPr/>
          </p:nvSpPr>
          <p:spPr>
            <a:xfrm>
              <a:off x="8830239" y="3831133"/>
              <a:ext cx="2678269" cy="604001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Prevenir el inadecuado ejercicio de la profesión de ingeniería en la evaluación de proyectos de agua, en colaboración con el Consejo Profesional Nacional de Ingeniería – COPNIA</a:t>
              </a:r>
              <a:endParaRPr lang="es-ES" sz="1200" u="sng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87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cumento 6"/>
          <p:cNvSpPr/>
          <p:nvPr/>
        </p:nvSpPr>
        <p:spPr>
          <a:xfrm>
            <a:off x="1669345" y="3878171"/>
            <a:ext cx="8752612" cy="1978846"/>
          </a:xfrm>
          <a:prstGeom prst="flowChartDocument">
            <a:avLst/>
          </a:prstGeom>
          <a:noFill/>
          <a:ln>
            <a:solidFill>
              <a:srgbClr val="F42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1585692" y="147688"/>
            <a:ext cx="9508294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 Estratégico Institucional (PEI)- Plan de Acción Institucional (PAI) 2020</a:t>
            </a:r>
          </a:p>
        </p:txBody>
      </p:sp>
      <p:sp>
        <p:nvSpPr>
          <p:cNvPr id="11" name="Forma libre 10"/>
          <p:cNvSpPr/>
          <p:nvPr/>
        </p:nvSpPr>
        <p:spPr>
          <a:xfrm>
            <a:off x="155576" y="2944033"/>
            <a:ext cx="8654686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28173" y="1531345"/>
            <a:ext cx="5631953" cy="256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PEI es la “carta de navegación” para orientar y direccionar la gestión institucional, a partir de lo definido en el Plan Nacional de Desarrollo (PND).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este instrumento se definen los </a:t>
            </a:r>
            <a:r>
              <a:rPr lang="es-ES" sz="16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metas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s-ES" sz="16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necesarios para dar respuesta a los deberes legales, los compromisos de política pública y las necesidades y expectativas de sus grupos de valor del Ministerio de Vivienda, Ciudad y Territorio (MVCT).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198327" y="1529509"/>
            <a:ext cx="5631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PAI es un instrumento por medio del cual el MVCT programa sus </a:t>
            </a:r>
            <a:r>
              <a:rPr lang="es-ES" sz="16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metas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16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desarrollar durante </a:t>
            </a:r>
            <a:r>
              <a:rPr lang="es-ES" sz="16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año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respondiendo a los compromisos establecidos en el PND, a los lineamientos establecidos en el </a:t>
            </a:r>
            <a:r>
              <a:rPr lang="es-ES" sz="16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PEI</a:t>
            </a: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así como al presupuesto aprobado para cada vigencia. 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2008494" y="4012024"/>
            <a:ext cx="7903263" cy="154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líneas estratégicas del PEI-PAI 2020 se organizan en cuatro dimensiones: </a:t>
            </a:r>
          </a:p>
          <a:p>
            <a:pPr marL="342900" lvl="0" indent="-34290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lphaLcParenR"/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potable y saneamiento básico</a:t>
            </a:r>
          </a:p>
          <a:p>
            <a:pPr marL="342900" lvl="0" indent="-34290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lphaLcParenR"/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</a:t>
            </a:r>
          </a:p>
          <a:p>
            <a:pPr marL="342900" lvl="0" indent="-34290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lphaLcParenR"/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urbano y territorial</a:t>
            </a:r>
          </a:p>
          <a:p>
            <a:pPr marL="342900" lvl="0" indent="-34290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lphaLcParenR"/>
            </a:pPr>
            <a:r>
              <a:rPr lang="es-ES" sz="16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Institucional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163619" y="1000983"/>
            <a:ext cx="413549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Estratégico Institucional (PEI) 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7055807" y="986578"/>
            <a:ext cx="413549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Acción Institucional (PAI) </a:t>
            </a:r>
          </a:p>
        </p:txBody>
      </p:sp>
    </p:spTree>
    <p:extLst>
      <p:ext uri="{BB962C8B-B14F-4D97-AF65-F5344CB8AC3E}">
        <p14:creationId xmlns:p14="http://schemas.microsoft.com/office/powerpoint/2010/main" val="140066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28605" y="2100211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Nuevas personas con acceso a soluciones adecuadas de agua potable: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2.967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región </a:t>
            </a:r>
            <a:r>
              <a:rPr lang="es-ES" sz="1200" dirty="0" err="1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Seaflower</a:t>
            </a:r>
            <a:endParaRPr lang="es-ES" sz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145.512</a:t>
            </a:r>
            <a:r>
              <a:rPr lang="es-ES" sz="12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región Caribe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10.491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región Amazonía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80.539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región Pacífico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79300" y="1670179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9" name="Elipse 188"/>
          <p:cNvSpPr/>
          <p:nvPr/>
        </p:nvSpPr>
        <p:spPr>
          <a:xfrm>
            <a:off x="3979300" y="357244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3979300" y="4931128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Elipse 190"/>
          <p:cNvSpPr/>
          <p:nvPr/>
        </p:nvSpPr>
        <p:spPr>
          <a:xfrm>
            <a:off x="3979300" y="5997871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1" y="1845656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Finalizar proyectos que aumentan la cobertura de agua potable en las regiones del </a:t>
            </a:r>
            <a:r>
              <a:rPr lang="es-ES" sz="1200" u="sng" dirty="0" err="1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Seaflower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Caribe, Amazonía y Pacífico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208598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1" y="366250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4996958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1" y="614615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APSB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Aumentar las coberturas de acueducto y alcantarillado en zonas rurales y zonas urbanas con grandes brechas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28605" y="3525767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Nuevas personas con acceso a soluciones adecuadas para el manejo de aguas residuales: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7.903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región Amazonía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101.311</a:t>
            </a:r>
            <a:r>
              <a:rPr lang="es-ES" sz="12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región Pacífico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3294295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Finalizar proyectos que aumentan la cobertura de aguas residuales en la región de la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Amazonía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Agua Potable y Saneamiento Básico (APSB)</a:t>
            </a:r>
          </a:p>
        </p:txBody>
      </p:sp>
      <p:sp>
        <p:nvSpPr>
          <p:cNvPr id="32" name="Forma libre 31"/>
          <p:cNvSpPr/>
          <p:nvPr/>
        </p:nvSpPr>
        <p:spPr>
          <a:xfrm>
            <a:off x="4548661" y="4890335"/>
            <a:ext cx="2764754" cy="5758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el número total de personas con acceso a soluciones adecuadas para el manejo de aguas residuales: 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8.252.482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zona rural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35.444.673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zona urbana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2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orma libre 32"/>
          <p:cNvSpPr/>
          <p:nvPr/>
        </p:nvSpPr>
        <p:spPr>
          <a:xfrm>
            <a:off x="4548661" y="6096809"/>
            <a:ext cx="2764754" cy="5758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el número total personas con acceso a soluciones adecuadas de agua potable: 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8.282.451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zona rural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37.295.692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zona urbana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2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orma libre 33"/>
          <p:cNvSpPr/>
          <p:nvPr/>
        </p:nvSpPr>
        <p:spPr>
          <a:xfrm>
            <a:off x="8830241" y="4597265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Finalizar proyectos que aumentan la cobertura de aguas residuales en la zona rural y urbana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8830241" y="5738731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Finalizar proyectos que aumentan la cobertura de agua potable en la zona rural y urbana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6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28605" y="1929565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Lograr que el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hogares rurales tengan acceso a soluciones adecuadas de agua potable en municipios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PDET </a:t>
            </a:r>
            <a:endParaRPr lang="es-ES" sz="1300" b="1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79300" y="2010786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Elipse 188"/>
          <p:cNvSpPr/>
          <p:nvPr/>
        </p:nvSpPr>
        <p:spPr>
          <a:xfrm>
            <a:off x="3979300" y="357244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3979300" y="5496938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1" y="1845656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asistencia técnica para la implementación del programa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al Campo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los municipios y departamentos de las subregiones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PDET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priorizadas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208598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1" y="366250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4688288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1" y="5398080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APSB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Aumentar las coberturas de acueducto y alcantarillado en zonas rurales y zonas urbanas con grandes brechas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28605" y="3525767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Lograr que el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13%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hogares rurales tengan acceso a soluciones adecuadas para el manejo de aguas residuales en municipios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PDET </a:t>
            </a: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3294295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Priorizar veredas en subregiones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PDET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la estructuración de proyectos y fortalecimiento a prestadores y comunidades</a:t>
            </a:r>
            <a:r>
              <a:rPr lang="es-ES" sz="14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4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Agua Potable y Saneamiento Básico (APSB)</a:t>
            </a:r>
          </a:p>
        </p:txBody>
      </p:sp>
      <p:sp>
        <p:nvSpPr>
          <p:cNvPr id="32" name="Forma libre 31"/>
          <p:cNvSpPr/>
          <p:nvPr/>
        </p:nvSpPr>
        <p:spPr>
          <a:xfrm>
            <a:off x="4548661" y="5363234"/>
            <a:ext cx="2764754" cy="5758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b="1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lineamientos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política para el fortalecimiento de capacidades en el sector de APSB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orma libre 33"/>
          <p:cNvSpPr/>
          <p:nvPr/>
        </p:nvSpPr>
        <p:spPr>
          <a:xfrm>
            <a:off x="8830241" y="4340572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Modificar la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Programa de Conexiones </a:t>
            </a:r>
            <a:r>
              <a:rPr lang="es-ES" sz="1200" dirty="0" err="1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Intradomiciliarias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(Decreto 1077 de 2015, capitulo 4 PCI)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8830241" y="5113158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 la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pública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regionalización de la prestación de los servicios públicos de agua potable y saneamiento básico.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rma libre 30"/>
          <p:cNvSpPr/>
          <p:nvPr/>
        </p:nvSpPr>
        <p:spPr>
          <a:xfrm>
            <a:off x="8830241" y="5923862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instrumento normativo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Planes Departamentales de Agua (PDA).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lecha izquierda 32"/>
          <p:cNvSpPr/>
          <p:nvPr/>
        </p:nvSpPr>
        <p:spPr>
          <a:xfrm rot="10800000">
            <a:off x="8113661" y="6245424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065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28605" y="2053280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a </a:t>
            </a:r>
            <a:r>
              <a:rPr lang="es-ES" sz="1300" b="1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86,2% </a:t>
            </a:r>
            <a:r>
              <a: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municipios que tratan adecuadamente los residuos sólidos 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79300" y="2297621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9" name="Elipse 188"/>
          <p:cNvSpPr/>
          <p:nvPr/>
        </p:nvSpPr>
        <p:spPr>
          <a:xfrm>
            <a:off x="3979300" y="3861876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3979300" y="5271226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1" y="1792724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Estructurar un proyecto de ley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la regulación de la gestión integral de residuos sólidos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212805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3" y="275473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1" y="3939356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1" y="537007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APSB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Incrementar el tratamiento y aprovechamiento de residuos sólidos y aguas residuales domésticas urbanas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28605" y="3842051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a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número de municipios con esquemas de aprovechamiento en operación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2391500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 y acompañar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 proyectos piloto para el tratamiento de residuos sólidos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Agua Potable y Saneamiento Básico (APSB)</a:t>
            </a:r>
          </a:p>
        </p:txBody>
      </p:sp>
      <p:sp>
        <p:nvSpPr>
          <p:cNvPr id="32" name="Forma libre 31"/>
          <p:cNvSpPr/>
          <p:nvPr/>
        </p:nvSpPr>
        <p:spPr>
          <a:xfrm>
            <a:off x="4548661" y="5331010"/>
            <a:ext cx="2764754" cy="5758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a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tasa de reciclaje en el marco del servicio público de aseo 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orma libre 33"/>
          <p:cNvSpPr/>
          <p:nvPr/>
        </p:nvSpPr>
        <p:spPr>
          <a:xfrm>
            <a:off x="8830241" y="3691369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municipios con condiciones críticas para la actividad de aprovechamiento y organizaciones en proceso de formalización como prestadores del servicio público de aseo</a:t>
            </a:r>
            <a:endParaRPr lang="es-ES" sz="1200" u="sng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8830241" y="5100719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implementación del esquema de aprovechamiento en el marco del servicio público de aseo 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7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472619" y="2789303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el porcentaje de hogares con servicio de recolección de basuras: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51,1%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zona rural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1300" b="1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98,9%</a:t>
            </a:r>
            <a:r>
              <a:rPr lang="es-ES" sz="13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zona urbana</a:t>
            </a: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23314" y="2879000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3923314" y="5046394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774255" y="2165121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Planes Departamentales de Agua para la formulación de los planes de aseguramiento de aseo (rural y urbano)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3" y="246575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3" y="3353253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3" y="4996958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3" y="567272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APSB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3353253"/>
            <a:ext cx="3073114" cy="1532751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Incrementar el tratamiento y aprovechamiento de residuos sólidos y aguas residuales domésticas urbanas</a:t>
              </a:r>
            </a:p>
          </p:txBody>
        </p:sp>
      </p:grp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774255" y="3027281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Apoyar a la CRA  en la elaboración de las bases del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marco regulatorio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servicio público de aseo 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Agua Potable y Saneamiento Básico (APSB)</a:t>
            </a:r>
          </a:p>
        </p:txBody>
      </p:sp>
      <p:sp>
        <p:nvSpPr>
          <p:cNvPr id="32" name="Forma libre 31"/>
          <p:cNvSpPr/>
          <p:nvPr/>
        </p:nvSpPr>
        <p:spPr>
          <a:xfrm>
            <a:off x="4528605" y="5096881"/>
            <a:ext cx="2764754" cy="5758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Mantener en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48%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aguas residuales urbanas tratadas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orma libre 33"/>
          <p:cNvSpPr/>
          <p:nvPr/>
        </p:nvSpPr>
        <p:spPr>
          <a:xfrm>
            <a:off x="8774255" y="4585073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Asignar el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apoyo financiero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proyectos viabilizados para la gestión del tratamiento de aguas residuales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orma libre 35"/>
          <p:cNvSpPr/>
          <p:nvPr/>
        </p:nvSpPr>
        <p:spPr>
          <a:xfrm>
            <a:off x="8774255" y="5285098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acompañamiento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estructuración de un proyecto piloto para el reúso de aguas residuales domésticas tratadas.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31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9">
            <a:extLst>
              <a:ext uri="{FF2B5EF4-FFF2-40B4-BE49-F238E27FC236}">
                <a16:creationId xmlns:a16="http://schemas.microsoft.com/office/drawing/2014/main" id="{7EA52621-5AD7-FE4D-8401-6200F1765F30}"/>
              </a:ext>
            </a:extLst>
          </p:cNvPr>
          <p:cNvSpPr txBox="1"/>
          <p:nvPr/>
        </p:nvSpPr>
        <p:spPr>
          <a:xfrm>
            <a:off x="237431" y="190369"/>
            <a:ext cx="1854300" cy="180900"/>
          </a:xfrm>
          <a:prstGeom prst="rect">
            <a:avLst/>
          </a:prstGeom>
          <a:solidFill>
            <a:srgbClr val="E7EFF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700" b="1" dirty="0">
                <a:solidFill>
                  <a:srgbClr val="034A83"/>
                </a:solidFill>
                <a:latin typeface="Arial" panose="020B0604020202020204" pitchFamily="34" charset="0"/>
                <a:ea typeface="Work Sans Light"/>
                <a:cs typeface="Arial" panose="020B0604020202020204" pitchFamily="34" charset="0"/>
                <a:sym typeface="Work Sans Light"/>
              </a:rPr>
              <a:t>Planeación y presupuesto</a:t>
            </a:r>
            <a:endParaRPr sz="700" b="1" i="0" u="none" strike="noStrike" cap="none" dirty="0">
              <a:solidFill>
                <a:srgbClr val="034A83"/>
              </a:solidFill>
              <a:latin typeface="Arial" panose="020B0604020202020204" pitchFamily="34" charset="0"/>
              <a:ea typeface="Work Sans Light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AutoShape 6" descr="Resultado de imagen para visto bue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8" descr="Resultado de imagen para visto bueno"/>
          <p:cNvSpPr>
            <a:spLocks noChangeAspect="1" noChangeArrowheads="1"/>
          </p:cNvSpPr>
          <p:nvPr/>
        </p:nvSpPr>
        <p:spPr bwMode="auto">
          <a:xfrm>
            <a:off x="166934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0" descr="Resultado de imagen para visto buen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2" descr="Resultado de imagen para visto bueno"/>
          <p:cNvSpPr>
            <a:spLocks noChangeAspect="1" noChangeArrowheads="1"/>
          </p:cNvSpPr>
          <p:nvPr/>
        </p:nvSpPr>
        <p:spPr bwMode="auto">
          <a:xfrm>
            <a:off x="685465" y="3195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orma libre 184"/>
          <p:cNvSpPr/>
          <p:nvPr/>
        </p:nvSpPr>
        <p:spPr>
          <a:xfrm>
            <a:off x="5098320" y="897947"/>
            <a:ext cx="1106154" cy="485720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2020</a:t>
            </a:r>
          </a:p>
        </p:txBody>
      </p:sp>
      <p:sp>
        <p:nvSpPr>
          <p:cNvPr id="193" name="Forma libre 192"/>
          <p:cNvSpPr/>
          <p:nvPr/>
        </p:nvSpPr>
        <p:spPr>
          <a:xfrm>
            <a:off x="4528605" y="2342955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Realizar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asistencias técnicas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Elipse 187"/>
          <p:cNvSpPr/>
          <p:nvPr/>
        </p:nvSpPr>
        <p:spPr>
          <a:xfrm>
            <a:off x="3979300" y="259418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9" name="Elipse 188"/>
          <p:cNvSpPr/>
          <p:nvPr/>
        </p:nvSpPr>
        <p:spPr>
          <a:xfrm>
            <a:off x="3979300" y="4131853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Elipse 189"/>
          <p:cNvSpPr/>
          <p:nvPr/>
        </p:nvSpPr>
        <p:spPr>
          <a:xfrm>
            <a:off x="3979300" y="5588164"/>
            <a:ext cx="274692" cy="296562"/>
          </a:xfrm>
          <a:prstGeom prst="ellipse">
            <a:avLst/>
          </a:pr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1200" kern="1200" dirty="0">
              <a:solidFill>
                <a:srgbClr val="E6EF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Forma libre 201"/>
          <p:cNvSpPr/>
          <p:nvPr/>
        </p:nvSpPr>
        <p:spPr>
          <a:xfrm>
            <a:off x="9183971" y="873233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estratégicas PAI</a:t>
            </a:r>
          </a:p>
        </p:txBody>
      </p:sp>
      <p:sp>
        <p:nvSpPr>
          <p:cNvPr id="205" name="Forma libre 204"/>
          <p:cNvSpPr/>
          <p:nvPr/>
        </p:nvSpPr>
        <p:spPr>
          <a:xfrm>
            <a:off x="8830241" y="1651222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Prestar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formuladores de proyectos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APSB que lo requieran, para presentar proyectos.</a:t>
            </a: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Flecha izquierda 205"/>
          <p:cNvSpPr/>
          <p:nvPr/>
        </p:nvSpPr>
        <p:spPr>
          <a:xfrm rot="10800000">
            <a:off x="8113661" y="212805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8" name="Flecha izquierda 207"/>
          <p:cNvSpPr/>
          <p:nvPr/>
        </p:nvSpPr>
        <p:spPr>
          <a:xfrm rot="10800000">
            <a:off x="8113661" y="2890745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9" name="Flecha izquierda 208"/>
          <p:cNvSpPr/>
          <p:nvPr/>
        </p:nvSpPr>
        <p:spPr>
          <a:xfrm rot="10800000">
            <a:off x="8113661" y="4230699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0" name="Flecha izquierda 209"/>
          <p:cNvSpPr/>
          <p:nvPr/>
        </p:nvSpPr>
        <p:spPr>
          <a:xfrm rot="10800000">
            <a:off x="8113661" y="5370072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Forma libre 59"/>
          <p:cNvSpPr/>
          <p:nvPr/>
        </p:nvSpPr>
        <p:spPr>
          <a:xfrm>
            <a:off x="674245" y="827236"/>
            <a:ext cx="1990199" cy="605706"/>
          </a:xfrm>
          <a:custGeom>
            <a:avLst/>
            <a:gdLst>
              <a:gd name="connsiteX0" fmla="*/ 0 w 922734"/>
              <a:gd name="connsiteY0" fmla="*/ 55364 h 553640"/>
              <a:gd name="connsiteX1" fmla="*/ 55364 w 922734"/>
              <a:gd name="connsiteY1" fmla="*/ 0 h 553640"/>
              <a:gd name="connsiteX2" fmla="*/ 867370 w 922734"/>
              <a:gd name="connsiteY2" fmla="*/ 0 h 553640"/>
              <a:gd name="connsiteX3" fmla="*/ 922734 w 922734"/>
              <a:gd name="connsiteY3" fmla="*/ 55364 h 553640"/>
              <a:gd name="connsiteX4" fmla="*/ 922734 w 922734"/>
              <a:gd name="connsiteY4" fmla="*/ 498276 h 553640"/>
              <a:gd name="connsiteX5" fmla="*/ 867370 w 922734"/>
              <a:gd name="connsiteY5" fmla="*/ 553640 h 553640"/>
              <a:gd name="connsiteX6" fmla="*/ 55364 w 922734"/>
              <a:gd name="connsiteY6" fmla="*/ 553640 h 553640"/>
              <a:gd name="connsiteX7" fmla="*/ 0 w 922734"/>
              <a:gd name="connsiteY7" fmla="*/ 498276 h 553640"/>
              <a:gd name="connsiteX8" fmla="*/ 0 w 922734"/>
              <a:gd name="connsiteY8" fmla="*/ 55364 h 5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2734" h="553640">
                <a:moveTo>
                  <a:pt x="0" y="55364"/>
                </a:moveTo>
                <a:cubicBezTo>
                  <a:pt x="0" y="24787"/>
                  <a:pt x="24787" y="0"/>
                  <a:pt x="55364" y="0"/>
                </a:cubicBezTo>
                <a:lnTo>
                  <a:pt x="867370" y="0"/>
                </a:lnTo>
                <a:cubicBezTo>
                  <a:pt x="897947" y="0"/>
                  <a:pt x="922734" y="24787"/>
                  <a:pt x="922734" y="55364"/>
                </a:cubicBezTo>
                <a:lnTo>
                  <a:pt x="922734" y="498276"/>
                </a:lnTo>
                <a:cubicBezTo>
                  <a:pt x="922734" y="528853"/>
                  <a:pt x="897947" y="553640"/>
                  <a:pt x="867370" y="553640"/>
                </a:cubicBezTo>
                <a:lnTo>
                  <a:pt x="55364" y="553640"/>
                </a:lnTo>
                <a:cubicBezTo>
                  <a:pt x="24787" y="553640"/>
                  <a:pt x="0" y="528853"/>
                  <a:pt x="0" y="498276"/>
                </a:cubicBezTo>
                <a:lnTo>
                  <a:pt x="0" y="55364"/>
                </a:lnTo>
                <a:close/>
              </a:path>
            </a:pathLst>
          </a:custGeom>
          <a:solidFill>
            <a:srgbClr val="F42F6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316" tIns="54316" rIns="54316" bIns="54316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dirty="0">
                <a:solidFill>
                  <a:srgbClr val="E6EF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estratégicos de la dimensión APSB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5543" y="2786494"/>
            <a:ext cx="3073114" cy="2111113"/>
            <a:chOff x="460375" y="1579481"/>
            <a:chExt cx="3073114" cy="1532751"/>
          </a:xfrm>
        </p:grpSpPr>
        <p:sp>
          <p:nvSpPr>
            <p:cNvPr id="63" name="Forma libre 62"/>
            <p:cNvSpPr/>
            <p:nvPr/>
          </p:nvSpPr>
          <p:spPr>
            <a:xfrm>
              <a:off x="496350" y="1579481"/>
              <a:ext cx="2678269" cy="934138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85750" lvl="0" indent="-28575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s-ES" sz="14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ángulo redondeado 1"/>
            <p:cNvSpPr/>
            <p:nvPr/>
          </p:nvSpPr>
          <p:spPr>
            <a:xfrm>
              <a:off x="460375" y="1885499"/>
              <a:ext cx="3073114" cy="1226733"/>
            </a:xfrm>
            <a:prstGeom prst="roundRect">
              <a:avLst/>
            </a:prstGeom>
            <a:noFill/>
            <a:ln>
              <a:solidFill>
                <a:srgbClr val="EA24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8" name="Forma libre 77"/>
            <p:cNvSpPr/>
            <p:nvPr/>
          </p:nvSpPr>
          <p:spPr>
            <a:xfrm>
              <a:off x="685465" y="2236385"/>
              <a:ext cx="2678269" cy="554467"/>
            </a:xfrm>
            <a:custGeom>
              <a:avLst/>
              <a:gdLst>
                <a:gd name="connsiteX0" fmla="*/ 0 w 1269875"/>
                <a:gd name="connsiteY0" fmla="*/ 0 h 418481"/>
                <a:gd name="connsiteX1" fmla="*/ 1269875 w 1269875"/>
                <a:gd name="connsiteY1" fmla="*/ 0 h 418481"/>
                <a:gd name="connsiteX2" fmla="*/ 1269875 w 1269875"/>
                <a:gd name="connsiteY2" fmla="*/ 418481 h 418481"/>
                <a:gd name="connsiteX3" fmla="*/ 0 w 1269875"/>
                <a:gd name="connsiteY3" fmla="*/ 418481 h 418481"/>
                <a:gd name="connsiteX4" fmla="*/ 0 w 1269875"/>
                <a:gd name="connsiteY4" fmla="*/ 0 h 41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875" h="418481">
                  <a:moveTo>
                    <a:pt x="0" y="0"/>
                  </a:moveTo>
                  <a:lnTo>
                    <a:pt x="1269875" y="0"/>
                  </a:lnTo>
                  <a:lnTo>
                    <a:pt x="1269875" y="418481"/>
                  </a:lnTo>
                  <a:lnTo>
                    <a:pt x="0" y="4184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rgbClr val="034A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Fortalecer la capacidad institucional de las entidades nacionales del sector y las  territoriales en la estructuración de  proyectos y esquemas de prestación sostenibles</a:t>
              </a:r>
              <a:endParaRPr lang="es-ES" sz="1600" kern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orma libre 81"/>
          <p:cNvSpPr/>
          <p:nvPr/>
        </p:nvSpPr>
        <p:spPr>
          <a:xfrm>
            <a:off x="4528605" y="4158438"/>
            <a:ext cx="2764754" cy="887077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asistencias técnicas a los grupos de valor en el marco de las competencias del VASB</a:t>
            </a: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s-ES" sz="13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Abrir llave 82"/>
          <p:cNvSpPr/>
          <p:nvPr/>
        </p:nvSpPr>
        <p:spPr>
          <a:xfrm>
            <a:off x="3365993" y="1524276"/>
            <a:ext cx="489739" cy="5148373"/>
          </a:xfrm>
          <a:prstGeom prst="leftBrace">
            <a:avLst>
              <a:gd name="adj1" fmla="val 8333"/>
              <a:gd name="adj2" fmla="val 51482"/>
            </a:avLst>
          </a:prstGeom>
          <a:noFill/>
          <a:ln>
            <a:solidFill>
              <a:srgbClr val="EA2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>
              <a:solidFill>
                <a:schemeClr val="lt1"/>
              </a:solidFill>
            </a:endParaRPr>
          </a:p>
        </p:txBody>
      </p:sp>
      <p:sp>
        <p:nvSpPr>
          <p:cNvPr id="85" name="Forma libre 84"/>
          <p:cNvSpPr/>
          <p:nvPr/>
        </p:nvSpPr>
        <p:spPr>
          <a:xfrm>
            <a:off x="8830241" y="2671004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las entidades territoriales y a los prestadores de servicios públicos domiciliarios en la </a:t>
            </a:r>
            <a:r>
              <a:rPr lang="es-ES" sz="12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empresarial 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implementación de planes y programas del sector de APSB.</a:t>
            </a:r>
            <a:endParaRPr lang="es-ES" sz="1200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C847686-7EC9-4BB0-8DA4-3C85FB73F98F}"/>
              </a:ext>
            </a:extLst>
          </p:cNvPr>
          <p:cNvSpPr/>
          <p:nvPr/>
        </p:nvSpPr>
        <p:spPr>
          <a:xfrm>
            <a:off x="-4239" y="854"/>
            <a:ext cx="12189162" cy="60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E6EFFD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11A03387-533E-4F68-A102-4661E1C45453}"/>
              </a:ext>
            </a:extLst>
          </p:cNvPr>
          <p:cNvSpPr txBox="1">
            <a:spLocks/>
          </p:cNvSpPr>
          <p:nvPr/>
        </p:nvSpPr>
        <p:spPr>
          <a:xfrm>
            <a:off x="3028902" y="135039"/>
            <a:ext cx="9144000" cy="330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Dimensión: Agua Potable y Saneamiento Básico (APSB)</a:t>
            </a:r>
          </a:p>
        </p:txBody>
      </p:sp>
      <p:sp>
        <p:nvSpPr>
          <p:cNvPr id="32" name="Forma libre 31"/>
          <p:cNvSpPr/>
          <p:nvPr/>
        </p:nvSpPr>
        <p:spPr>
          <a:xfrm>
            <a:off x="4548661" y="5567789"/>
            <a:ext cx="2764754" cy="575840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a </a:t>
            </a:r>
            <a:r>
              <a:rPr lang="es-ES" sz="13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13%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municipios con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 alto </a:t>
            </a:r>
            <a:r>
              <a:rPr lang="es-ES" sz="13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uso y ejecución de los recursos del Sistema General de Participaciones (SGP) para el sector </a:t>
            </a:r>
            <a:r>
              <a:rPr lang="es-ES" sz="1300" u="sng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APSB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orma libre 33"/>
          <p:cNvSpPr/>
          <p:nvPr/>
        </p:nvSpPr>
        <p:spPr>
          <a:xfrm>
            <a:off x="8830241" y="3963469"/>
            <a:ext cx="2678269" cy="934138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</a:t>
            </a:r>
            <a:r>
              <a:rPr lang="es-ES" sz="1200" b="1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acompañamiento y capacitación</a:t>
            </a: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los grupos de valor en los temáticas del Grupo de Desarrollo Sostenible y el Grupo de Política Sectorial 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8830241" y="5223623"/>
            <a:ext cx="2678269" cy="661103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monitoreo a los recursos del SGP-APSB de las entidades territoriales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rma libre 30"/>
          <p:cNvSpPr/>
          <p:nvPr/>
        </p:nvSpPr>
        <p:spPr>
          <a:xfrm>
            <a:off x="8830241" y="5897254"/>
            <a:ext cx="2678269" cy="661103"/>
          </a:xfrm>
          <a:custGeom>
            <a:avLst/>
            <a:gdLst>
              <a:gd name="connsiteX0" fmla="*/ 0 w 1269875"/>
              <a:gd name="connsiteY0" fmla="*/ 0 h 418481"/>
              <a:gd name="connsiteX1" fmla="*/ 1269875 w 1269875"/>
              <a:gd name="connsiteY1" fmla="*/ 0 h 418481"/>
              <a:gd name="connsiteX2" fmla="*/ 1269875 w 1269875"/>
              <a:gd name="connsiteY2" fmla="*/ 418481 h 418481"/>
              <a:gd name="connsiteX3" fmla="*/ 0 w 1269875"/>
              <a:gd name="connsiteY3" fmla="*/ 418481 h 418481"/>
              <a:gd name="connsiteX4" fmla="*/ 0 w 1269875"/>
              <a:gd name="connsiteY4" fmla="*/ 0 h 41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9875" h="418481">
                <a:moveTo>
                  <a:pt x="0" y="0"/>
                </a:moveTo>
                <a:lnTo>
                  <a:pt x="1269875" y="0"/>
                </a:lnTo>
                <a:lnTo>
                  <a:pt x="1269875" y="418481"/>
                </a:lnTo>
                <a:lnTo>
                  <a:pt x="0" y="418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rgbClr val="034A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Formular, expedir y revisar los instrumentos técnicos y normativos relacionados con monitoreo de los recursos del SGP-APSB</a:t>
            </a:r>
            <a:endParaRPr lang="es-ES" sz="1200" u="sng" kern="1200" dirty="0">
              <a:solidFill>
                <a:srgbClr val="034A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lecha izquierda 32"/>
          <p:cNvSpPr/>
          <p:nvPr/>
        </p:nvSpPr>
        <p:spPr>
          <a:xfrm rot="10800000">
            <a:off x="8113661" y="6044771"/>
            <a:ext cx="365352" cy="19771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90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rpeta xmlns="88577048-f00d-480e-b5cf-a47de895e93f" xsi:nil="true"/>
    <A_x00f1_o xmlns="88577048-f00d-480e-b5cf-a47de895e93f">2019</A_x00f1_o>
    <Fecha xmlns="88577048-f00d-480e-b5cf-a47de895e93f" xsi:nil="true"/>
    <PublishingExpirationDate xmlns="http://schemas.microsoft.com/sharepoint/v3" xsi:nil="true"/>
    <PublishingStartDate xmlns="http://schemas.microsoft.com/sharepoint/v3" xsi:nil="true"/>
    <Tipo_x0020_de_x0020_contenido xmlns="88577048-f00d-480e-b5cf-a47de895e93f">Plan de Acción Institucional y Plan Anticorrupción para participación ciudadana</Tipo_x0020_de_x0020_contenido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8F91F7A5B36B045BF1CA6E91E2D202F" ma:contentTypeVersion="5" ma:contentTypeDescription="Crear nuevo documento." ma:contentTypeScope="" ma:versionID="c4c9dcf37b1aa5f4d7cc7ad919bc628e">
  <xsd:schema xmlns:xsd="http://www.w3.org/2001/XMLSchema" xmlns:xs="http://www.w3.org/2001/XMLSchema" xmlns:p="http://schemas.microsoft.com/office/2006/metadata/properties" xmlns:ns1="http://schemas.microsoft.com/sharepoint/v3" xmlns:ns2="88577048-f00d-480e-b5cf-a47de895e93f" targetNamespace="http://schemas.microsoft.com/office/2006/metadata/properties" ma:root="true" ma:fieldsID="156778d6a91e0a6096816342eac7392d" ns1:_="" ns2:_="">
    <xsd:import namespace="http://schemas.microsoft.com/sharepoint/v3"/>
    <xsd:import namespace="88577048-f00d-480e-b5cf-a47de895e93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rpeta" minOccurs="0"/>
                <xsd:element ref="ns2:Tipo_x0020_de_x0020_contenido" minOccurs="0"/>
                <xsd:element ref="ns2:Fecha" minOccurs="0"/>
                <xsd:element ref="ns2:A_x00f1_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77048-f00d-480e-b5cf-a47de895e93f" elementFormDefault="qualified">
    <xsd:import namespace="http://schemas.microsoft.com/office/2006/documentManagement/types"/>
    <xsd:import namespace="http://schemas.microsoft.com/office/infopath/2007/PartnerControls"/>
    <xsd:element name="Carpeta" ma:index="10" nillable="true" ma:displayName="Carpeta" ma:internalName="Carpeta">
      <xsd:simpleType>
        <xsd:restriction base="dms:Text">
          <xsd:maxLength value="255"/>
        </xsd:restriction>
      </xsd:simpleType>
    </xsd:element>
    <xsd:element name="Tipo_x0020_de_x0020_contenido" ma:index="11" nillable="true" ma:displayName="Tipo de Documento" ma:default="Normas" ma:format="Dropdown" ma:internalName="Tipo_x0020_de_x0020_contenido">
      <xsd:simpleType>
        <xsd:restriction base="dms:Choice">
          <xsd:enumeration value="Otro"/>
          <xsd:enumeration value="Informes de Rendición de Cuentas del Acuerdo de Paz"/>
          <xsd:enumeration value="Acuerdos de Gestión"/>
          <xsd:enumeration value="Afrocaucana"/>
          <xsd:enumeration value="Agenda Regulatorio"/>
          <xsd:enumeration value="Alianza por Acueductos Resilientes"/>
          <xsd:enumeration value="Campaña Estado Simple, Colombia Ágil"/>
          <xsd:enumeration value="Casa Digna Vida Digna"/>
          <xsd:enumeration value="Control Inmediato de Legalidad"/>
          <xsd:enumeration value="Guías"/>
          <xsd:enumeration value="Guías de orientaciones del SGP-APSB"/>
          <xsd:enumeration value="Informes de empalme"/>
          <xsd:enumeration value="Normas"/>
          <xsd:enumeration value="Plan anual de vacantes"/>
          <xsd:enumeration value="Plan de Acción Institucional y Plan Anticorrupción para participación ciudadana"/>
          <xsd:enumeration value="Presentaciones"/>
          <xsd:enumeration value="TH"/>
          <xsd:enumeration value="Directivas"/>
          <xsd:enumeration value="Decisiones judiciales que declaren la nulidad de apartes del decreto único"/>
        </xsd:restriction>
      </xsd:simpleType>
    </xsd:element>
    <xsd:element name="Fecha" ma:index="12" nillable="true" ma:displayName="Fecha" ma:format="DateOnly" ma:internalName="Fecha">
      <xsd:simpleType>
        <xsd:restriction base="dms:DateTime"/>
      </xsd:simpleType>
    </xsd:element>
    <xsd:element name="A_x00f1_o" ma:index="13" nillable="true" ma:displayName="Año" ma:default="2020" ma:internalName="A_x00f1_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A67FFB-8E44-45CE-9D51-2F2A6ABED223}"/>
</file>

<file path=customXml/itemProps2.xml><?xml version="1.0" encoding="utf-8"?>
<ds:datastoreItem xmlns:ds="http://schemas.openxmlformats.org/officeDocument/2006/customXml" ds:itemID="{53224FD0-5E3A-4AA8-8269-904D18E0B461}"/>
</file>

<file path=customXml/itemProps3.xml><?xml version="1.0" encoding="utf-8"?>
<ds:datastoreItem xmlns:ds="http://schemas.openxmlformats.org/officeDocument/2006/customXml" ds:itemID="{D1307F2F-FB89-408C-8F7A-FF0CC75B7679}"/>
</file>

<file path=docProps/app.xml><?xml version="1.0" encoding="utf-8"?>
<Properties xmlns="http://schemas.openxmlformats.org/officeDocument/2006/extended-properties" xmlns:vt="http://schemas.openxmlformats.org/officeDocument/2006/docPropsVTypes">
  <TotalTime>17992</TotalTime>
  <Words>3580</Words>
  <Application>Microsoft Office PowerPoint</Application>
  <PresentationFormat>Panorámica</PresentationFormat>
  <Paragraphs>461</Paragraphs>
  <Slides>30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Work Sans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presentaciones PowerPoint 2019</dc:title>
  <dc:creator>Daniel Ricardo Gonzalez Martinez</dc:creator>
  <cp:lastModifiedBy>Isidro Melquicedec Bastidas Yela</cp:lastModifiedBy>
  <cp:revision>667</cp:revision>
  <cp:lastPrinted>2019-12-12T13:38:02Z</cp:lastPrinted>
  <dcterms:created xsi:type="dcterms:W3CDTF">2018-12-05T15:10:15Z</dcterms:created>
  <dcterms:modified xsi:type="dcterms:W3CDTF">2019-12-26T16:00:38Z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0x01010038F91F7A5B36B045BF1CA6E91E2D202F</vt:lpwstr>
  </property>
</Properties>
</file>